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8"/>
  </p:notesMasterIdLst>
  <p:handoutMasterIdLst>
    <p:handoutMasterId r:id="rId129"/>
  </p:handoutMasterIdLst>
  <p:sldIdLst>
    <p:sldId id="256" r:id="rId2"/>
    <p:sldId id="419" r:id="rId3"/>
    <p:sldId id="423" r:id="rId4"/>
    <p:sldId id="426" r:id="rId5"/>
    <p:sldId id="435" r:id="rId6"/>
    <p:sldId id="436" r:id="rId7"/>
    <p:sldId id="434" r:id="rId8"/>
    <p:sldId id="342" r:id="rId9"/>
    <p:sldId id="257" r:id="rId10"/>
    <p:sldId id="306" r:id="rId11"/>
    <p:sldId id="332" r:id="rId12"/>
    <p:sldId id="309" r:id="rId13"/>
    <p:sldId id="315" r:id="rId14"/>
    <p:sldId id="316" r:id="rId15"/>
    <p:sldId id="310" r:id="rId16"/>
    <p:sldId id="311" r:id="rId17"/>
    <p:sldId id="312" r:id="rId18"/>
    <p:sldId id="314" r:id="rId19"/>
    <p:sldId id="313" r:id="rId20"/>
    <p:sldId id="328" r:id="rId21"/>
    <p:sldId id="317" r:id="rId22"/>
    <p:sldId id="327" r:id="rId23"/>
    <p:sldId id="318" r:id="rId24"/>
    <p:sldId id="320" r:id="rId25"/>
    <p:sldId id="324" r:id="rId26"/>
    <p:sldId id="321" r:id="rId27"/>
    <p:sldId id="440" r:id="rId28"/>
    <p:sldId id="432" r:id="rId29"/>
    <p:sldId id="399" r:id="rId30"/>
    <p:sldId id="401" r:id="rId31"/>
    <p:sldId id="416" r:id="rId32"/>
    <p:sldId id="402" r:id="rId33"/>
    <p:sldId id="400" r:id="rId34"/>
    <p:sldId id="403" r:id="rId35"/>
    <p:sldId id="417" r:id="rId36"/>
    <p:sldId id="409" r:id="rId37"/>
    <p:sldId id="411" r:id="rId38"/>
    <p:sldId id="412" r:id="rId39"/>
    <p:sldId id="407" r:id="rId40"/>
    <p:sldId id="413" r:id="rId41"/>
    <p:sldId id="406" r:id="rId42"/>
    <p:sldId id="408" r:id="rId43"/>
    <p:sldId id="414" r:id="rId44"/>
    <p:sldId id="441" r:id="rId45"/>
    <p:sldId id="433" r:id="rId46"/>
    <p:sldId id="431" r:id="rId47"/>
    <p:sldId id="368" r:id="rId48"/>
    <p:sldId id="262" r:id="rId49"/>
    <p:sldId id="260" r:id="rId50"/>
    <p:sldId id="263" r:id="rId51"/>
    <p:sldId id="264" r:id="rId52"/>
    <p:sldId id="265" r:id="rId53"/>
    <p:sldId id="266" r:id="rId54"/>
    <p:sldId id="267" r:id="rId55"/>
    <p:sldId id="272" r:id="rId56"/>
    <p:sldId id="273" r:id="rId57"/>
    <p:sldId id="366" r:id="rId58"/>
    <p:sldId id="367" r:id="rId59"/>
    <p:sldId id="274" r:id="rId60"/>
    <p:sldId id="275" r:id="rId61"/>
    <p:sldId id="369" r:id="rId62"/>
    <p:sldId id="386" r:id="rId63"/>
    <p:sldId id="383" r:id="rId64"/>
    <p:sldId id="381" r:id="rId65"/>
    <p:sldId id="382" r:id="rId66"/>
    <p:sldId id="442" r:id="rId67"/>
    <p:sldId id="437" r:id="rId68"/>
    <p:sldId id="438" r:id="rId69"/>
    <p:sldId id="439" r:id="rId70"/>
    <p:sldId id="397" r:id="rId71"/>
    <p:sldId id="415" r:id="rId72"/>
    <p:sldId id="354" r:id="rId73"/>
    <p:sldId id="281" r:id="rId74"/>
    <p:sldId id="331" r:id="rId75"/>
    <p:sldId id="283" r:id="rId76"/>
    <p:sldId id="268" r:id="rId77"/>
    <p:sldId id="270" r:id="rId78"/>
    <p:sldId id="269" r:id="rId79"/>
    <p:sldId id="371" r:id="rId80"/>
    <p:sldId id="271" r:id="rId81"/>
    <p:sldId id="362" r:id="rId82"/>
    <p:sldId id="280" r:id="rId83"/>
    <p:sldId id="361" r:id="rId84"/>
    <p:sldId id="330" r:id="rId85"/>
    <p:sldId id="350" r:id="rId86"/>
    <p:sldId id="351" r:id="rId87"/>
    <p:sldId id="292" r:id="rId88"/>
    <p:sldId id="293" r:id="rId89"/>
    <p:sldId id="294" r:id="rId90"/>
    <p:sldId id="295" r:id="rId91"/>
    <p:sldId id="296" r:id="rId92"/>
    <p:sldId id="352" r:id="rId93"/>
    <p:sldId id="298" r:id="rId94"/>
    <p:sldId id="300" r:id="rId95"/>
    <p:sldId id="302" r:id="rId96"/>
    <p:sldId id="303" r:id="rId97"/>
    <p:sldId id="304" r:id="rId98"/>
    <p:sldId id="305" r:id="rId99"/>
    <p:sldId id="375" r:id="rId100"/>
    <p:sldId id="378" r:id="rId101"/>
    <p:sldId id="374" r:id="rId102"/>
    <p:sldId id="376" r:id="rId103"/>
    <p:sldId id="377" r:id="rId104"/>
    <p:sldId id="425" r:id="rId105"/>
    <p:sldId id="424" r:id="rId106"/>
    <p:sldId id="348" r:id="rId107"/>
    <p:sldId id="334" r:id="rId108"/>
    <p:sldId id="323" r:id="rId109"/>
    <p:sldId id="418" r:id="rId110"/>
    <p:sldId id="335" r:id="rId111"/>
    <p:sldId id="336" r:id="rId112"/>
    <p:sldId id="337" r:id="rId113"/>
    <p:sldId id="364" r:id="rId114"/>
    <p:sldId id="365" r:id="rId115"/>
    <p:sldId id="370" r:id="rId116"/>
    <p:sldId id="357" r:id="rId117"/>
    <p:sldId id="358" r:id="rId118"/>
    <p:sldId id="355" r:id="rId119"/>
    <p:sldId id="356" r:id="rId120"/>
    <p:sldId id="346" r:id="rId121"/>
    <p:sldId id="385" r:id="rId122"/>
    <p:sldId id="388" r:id="rId123"/>
    <p:sldId id="389" r:id="rId124"/>
    <p:sldId id="390" r:id="rId125"/>
    <p:sldId id="391" r:id="rId126"/>
    <p:sldId id="392" r:id="rId1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481E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75" autoAdjust="0"/>
  </p:normalViewPr>
  <p:slideViewPr>
    <p:cSldViewPr snapToGrid="0" snapToObjects="1">
      <p:cViewPr varScale="1">
        <p:scale>
          <a:sx n="74" d="100"/>
          <a:sy n="74" d="100"/>
        </p:scale>
        <p:origin x="-1760" y="-10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interSettings" Target="printerSettings/printerSettings1.bin"/><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189F0-B8C0-3647-B083-4649B3155816}" type="datetimeFigureOut">
              <a:rPr lang="en-US" smtClean="0"/>
              <a:t>4/8/14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76E7F9-93E7-9C49-AA25-A1C5E3B36F73}" type="slidenum">
              <a:rPr lang="en-US" smtClean="0"/>
              <a:t>‹#›</a:t>
            </a:fld>
            <a:endParaRPr lang="en-US"/>
          </a:p>
        </p:txBody>
      </p:sp>
    </p:spTree>
    <p:extLst>
      <p:ext uri="{BB962C8B-B14F-4D97-AF65-F5344CB8AC3E}">
        <p14:creationId xmlns:p14="http://schemas.microsoft.com/office/powerpoint/2010/main" val="2266534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9CBC1A-A6FA-1745-A9F0-D15129073D6F}" type="datetimeFigureOut">
              <a:rPr lang="en-US" smtClean="0"/>
              <a:t>4/8/14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698973-2E49-C04B-B5A3-82B34DCE0646}" type="slidenum">
              <a:rPr lang="en-US" smtClean="0"/>
              <a:t>‹#›</a:t>
            </a:fld>
            <a:endParaRPr lang="en-US"/>
          </a:p>
        </p:txBody>
      </p:sp>
    </p:spTree>
    <p:extLst>
      <p:ext uri="{BB962C8B-B14F-4D97-AF65-F5344CB8AC3E}">
        <p14:creationId xmlns:p14="http://schemas.microsoft.com/office/powerpoint/2010/main" val="2207439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able to do this automatically</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a:t>
            </a:fld>
            <a:endParaRPr lang="en-US"/>
          </a:p>
        </p:txBody>
      </p:sp>
    </p:spTree>
    <p:extLst>
      <p:ext uri="{BB962C8B-B14F-4D97-AF65-F5344CB8AC3E}">
        <p14:creationId xmlns:p14="http://schemas.microsoft.com/office/powerpoint/2010/main" val="3374769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genres are fuzzy, they overlap, and genre labeling in general is a subjective task. But a book labeled with multiple genres means that there are signals there in the description related to all those genres. This directly leads us to how to adapt KERT to work</a:t>
            </a:r>
            <a:r>
              <a:rPr lang="en-US" baseline="0" dirty="0" smtClean="0"/>
              <a:t> with this data</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30</a:t>
            </a:fld>
            <a:endParaRPr lang="en-US"/>
          </a:p>
        </p:txBody>
      </p:sp>
    </p:spTree>
    <p:extLst>
      <p:ext uri="{BB962C8B-B14F-4D97-AF65-F5344CB8AC3E}">
        <p14:creationId xmlns:p14="http://schemas.microsoft.com/office/powerpoint/2010/main" val="3962392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genre is by definition subjective</a:t>
            </a:r>
          </a:p>
          <a:p>
            <a:r>
              <a:rPr lang="en-US" dirty="0" smtClean="0"/>
              <a:t>Isaac Asimov connotes sci-fi</a:t>
            </a:r>
            <a:r>
              <a:rPr lang="en-US" baseline="0" dirty="0" smtClean="0"/>
              <a:t> for example</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32</a:t>
            </a:fld>
            <a:endParaRPr lang="en-US"/>
          </a:p>
        </p:txBody>
      </p:sp>
    </p:spTree>
    <p:extLst>
      <p:ext uri="{BB962C8B-B14F-4D97-AF65-F5344CB8AC3E}">
        <p14:creationId xmlns:p14="http://schemas.microsoft.com/office/powerpoint/2010/main" val="136154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to how long the titles were – this was 10 times longer </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33</a:t>
            </a:fld>
            <a:endParaRPr lang="en-US"/>
          </a:p>
        </p:txBody>
      </p:sp>
    </p:spTree>
    <p:extLst>
      <p:ext uri="{BB962C8B-B14F-4D97-AF65-F5344CB8AC3E}">
        <p14:creationId xmlns:p14="http://schemas.microsoft.com/office/powerpoint/2010/main" val="146215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Consider just the subset of books that were labeled with at least one of the genres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explain the semantic</a:t>
            </a:r>
            <a:r>
              <a:rPr lang="en-US" sz="1200" baseline="0" dirty="0" smtClean="0"/>
              <a:t> relationships that are, or are not present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doing three genres each time lets us set the parameters and leave them alone. We did </a:t>
            </a:r>
            <a:r>
              <a:rPr lang="en-US" sz="1200" baseline="0" dirty="0" err="1" smtClean="0"/>
              <a:t>minsup</a:t>
            </a:r>
            <a:r>
              <a:rPr lang="en-US" sz="1200" baseline="0" dirty="0" smtClean="0"/>
              <a:t> of 10 (1% roughly), completeness at 0.9, </a:t>
            </a:r>
            <a:r>
              <a:rPr lang="en-US" sz="1200" baseline="0" dirty="0" err="1" smtClean="0"/>
              <a:t>phraseness</a:t>
            </a:r>
            <a:r>
              <a:rPr lang="en-US" sz="1200" baseline="0" dirty="0" smtClean="0"/>
              <a:t> at 0.2, though it didn’t make a very large difference at the very top</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34</a:t>
            </a:fld>
            <a:endParaRPr lang="en-US"/>
          </a:p>
        </p:txBody>
      </p:sp>
    </p:spTree>
    <p:extLst>
      <p:ext uri="{BB962C8B-B14F-4D97-AF65-F5344CB8AC3E}">
        <p14:creationId xmlns:p14="http://schemas.microsoft.com/office/powerpoint/2010/main" val="289546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a:t>
            </a:r>
            <a:r>
              <a:rPr lang="en-US" dirty="0" err="1" smtClean="0"/>
              <a:t>likert</a:t>
            </a:r>
            <a:r>
              <a:rPr lang="en-US" dirty="0" smtClean="0"/>
              <a:t> scale 1-5 along</a:t>
            </a:r>
            <a:r>
              <a:rPr lang="en-US" baseline="0" dirty="0" smtClean="0"/>
              <a:t> with labels</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37</a:t>
            </a:fld>
            <a:endParaRPr lang="en-US"/>
          </a:p>
        </p:txBody>
      </p:sp>
    </p:spTree>
    <p:extLst>
      <p:ext uri="{BB962C8B-B14F-4D97-AF65-F5344CB8AC3E}">
        <p14:creationId xmlns:p14="http://schemas.microsoft.com/office/powerpoint/2010/main" val="123227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mention </a:t>
            </a:r>
            <a:r>
              <a:rPr lang="en-US" baseline="0" dirty="0" err="1" smtClean="0"/>
              <a:t>pdlda’s</a:t>
            </a:r>
            <a:r>
              <a:rPr lang="en-US" baseline="0" dirty="0" smtClean="0"/>
              <a:t> one win as “a stopped clock is right twice a day” so if all 3 descriptions fit History, then it’s good for History and bad for the others, so it’s not good at differentiating topics. </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40</a:t>
            </a:fld>
            <a:endParaRPr lang="en-US"/>
          </a:p>
        </p:txBody>
      </p:sp>
    </p:spTree>
    <p:extLst>
      <p:ext uri="{BB962C8B-B14F-4D97-AF65-F5344CB8AC3E}">
        <p14:creationId xmlns:p14="http://schemas.microsoft.com/office/powerpoint/2010/main" val="990408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a:t>
            </a:r>
            <a:r>
              <a:rPr lang="en-US" dirty="0" err="1" smtClean="0"/>
              <a:t>likert</a:t>
            </a:r>
            <a:r>
              <a:rPr lang="en-US" dirty="0" smtClean="0"/>
              <a:t> scale</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41</a:t>
            </a:fld>
            <a:endParaRPr lang="en-US"/>
          </a:p>
        </p:txBody>
      </p:sp>
    </p:spTree>
    <p:extLst>
      <p:ext uri="{BB962C8B-B14F-4D97-AF65-F5344CB8AC3E}">
        <p14:creationId xmlns:p14="http://schemas.microsoft.com/office/powerpoint/2010/main" val="961285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lo</a:t>
            </a:r>
            <a:r>
              <a:rPr lang="en-US" baseline="0" dirty="0" smtClean="0"/>
              <a:t>w numbers are low and that’s important, to shoot down bad labels, not just to identify good ones</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42</a:t>
            </a:fld>
            <a:endParaRPr lang="en-US"/>
          </a:p>
        </p:txBody>
      </p:sp>
    </p:spTree>
    <p:extLst>
      <p:ext uri="{BB962C8B-B14F-4D97-AF65-F5344CB8AC3E}">
        <p14:creationId xmlns:p14="http://schemas.microsoft.com/office/powerpoint/2010/main" val="1323268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it’s important to do this for genres, you need context, phrases connote all this context</a:t>
            </a:r>
            <a:r>
              <a:rPr lang="en-US" baseline="0" dirty="0" smtClean="0"/>
              <a:t> and you can really tell the difference here </a:t>
            </a:r>
            <a:r>
              <a:rPr lang="en-US" baseline="0" dirty="0" err="1" smtClean="0"/>
              <a:t>vs</a:t>
            </a:r>
            <a:r>
              <a:rPr lang="en-US" baseline="0" dirty="0" smtClean="0"/>
              <a:t> the first task</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43</a:t>
            </a:fld>
            <a:endParaRPr lang="en-US"/>
          </a:p>
        </p:txBody>
      </p:sp>
    </p:spTree>
    <p:extLst>
      <p:ext uri="{BB962C8B-B14F-4D97-AF65-F5344CB8AC3E}">
        <p14:creationId xmlns:p14="http://schemas.microsoft.com/office/powerpoint/2010/main" val="182973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have done:</a:t>
            </a:r>
          </a:p>
          <a:p>
            <a:pPr lvl="1"/>
            <a:r>
              <a:rPr lang="en-US" dirty="0" smtClean="0"/>
              <a:t>KERT on short text – haven’t done longer text</a:t>
            </a:r>
          </a:p>
          <a:p>
            <a:pPr lvl="1"/>
            <a:r>
              <a:rPr lang="en-US" dirty="0" smtClean="0"/>
              <a:t>KERT on scientific domain, where the text is pretty well structured and has well-established vocabulary. Haven’t done just plain </a:t>
            </a:r>
            <a:r>
              <a:rPr lang="en-US" dirty="0" err="1" smtClean="0"/>
              <a:t>english</a:t>
            </a:r>
            <a:endParaRPr lang="en-US" dirty="0" smtClean="0"/>
          </a:p>
          <a:p>
            <a:pPr lvl="1"/>
            <a:r>
              <a:rPr lang="en-US" dirty="0" smtClean="0"/>
              <a:t>Want to apply KERT to a real task and see how it performs</a:t>
            </a:r>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44</a:t>
            </a:fld>
            <a:endParaRPr lang="en-US"/>
          </a:p>
        </p:txBody>
      </p:sp>
    </p:spTree>
    <p:extLst>
      <p:ext uri="{BB962C8B-B14F-4D97-AF65-F5344CB8AC3E}">
        <p14:creationId xmlns:p14="http://schemas.microsoft.com/office/powerpoint/2010/main" val="175355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NOT have to give</a:t>
            </a:r>
            <a:r>
              <a:rPr lang="en-US" baseline="0" dirty="0" smtClean="0"/>
              <a:t> me separate lists of unigrams, bigrams, trigrams, etc. Oh, and it shouldn’t take forever to run either - but I’ll return to this point.</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a:t>
            </a:fld>
            <a:endParaRPr lang="en-US"/>
          </a:p>
        </p:txBody>
      </p:sp>
    </p:spTree>
    <p:extLst>
      <p:ext uri="{BB962C8B-B14F-4D97-AF65-F5344CB8AC3E}">
        <p14:creationId xmlns:p14="http://schemas.microsoft.com/office/powerpoint/2010/main" val="16498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ratio of </a:t>
            </a:r>
            <a:r>
              <a:rPr lang="en-US" sz="1200" kern="1200" dirty="0" err="1" smtClean="0">
                <a:solidFill>
                  <a:schemeClr val="tx1"/>
                </a:solidFill>
                <a:effectLst/>
                <a:latin typeface="+mn-lt"/>
                <a:ea typeface="+mn-ea"/>
                <a:cs typeface="+mn-cs"/>
              </a:rPr>
              <a:t>eˆij</a:t>
            </a:r>
            <a:r>
              <a:rPr lang="en-US" sz="1200" kern="1200" dirty="0" smtClean="0">
                <a:solidFill>
                  <a:schemeClr val="tx1"/>
                </a:solidFill>
                <a:effectLst/>
                <a:latin typeface="+mn-lt"/>
                <a:ea typeface="+mn-ea"/>
                <a:cs typeface="+mn-cs"/>
              </a:rPr>
              <a:t> to </a:t>
            </a:r>
            <a:r>
              <a:rPr lang="en-US" sz="1200" kern="1200" dirty="0" err="1" smtClean="0">
                <a:solidFill>
                  <a:schemeClr val="tx1"/>
                </a:solidFill>
                <a:effectLst/>
                <a:latin typeface="+mn-lt"/>
                <a:ea typeface="+mn-ea"/>
                <a:cs typeface="+mn-cs"/>
              </a:rPr>
              <a:t>eij</a:t>
            </a:r>
            <a:r>
              <a:rPr lang="en-US" sz="1200" kern="1200" dirty="0" smtClean="0">
                <a:solidFill>
                  <a:schemeClr val="tx1"/>
                </a:solidFill>
                <a:effectLst/>
                <a:latin typeface="+mn-lt"/>
                <a:ea typeface="+mn-ea"/>
                <a:cs typeface="+mn-cs"/>
              </a:rPr>
              <a:t> is proportional to its Poisson parameter </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ρz</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θiz</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θjz</a:t>
            </a:r>
            <a:r>
              <a:rPr lang="en-US" sz="1200" kern="1200" dirty="0" smtClean="0">
                <a:solidFill>
                  <a:schemeClr val="tx1"/>
                </a:solidFill>
                <a:effectLst/>
                <a:latin typeface="+mn-lt"/>
                <a:ea typeface="+mn-ea"/>
                <a:cs typeface="+mn-cs"/>
              </a:rPr>
              <a:t> . </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θiz</a:t>
            </a:r>
            <a:r>
              <a:rPr lang="en-US" sz="1200" kern="1200" dirty="0" smtClean="0">
                <a:solidFill>
                  <a:schemeClr val="tx1"/>
                </a:solidFill>
                <a:effectLst/>
                <a:latin typeface="+mn-lt"/>
                <a:ea typeface="+mn-ea"/>
                <a:cs typeface="+mn-cs"/>
              </a:rPr>
              <a:t> is the ratio of the total number of links in topic z where one end node is </a:t>
            </a:r>
            <a:r>
              <a:rPr lang="en-US" sz="1200"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ρz</a:t>
            </a:r>
            <a:r>
              <a:rPr lang="en-US" sz="1200" kern="1200" dirty="0" smtClean="0">
                <a:solidFill>
                  <a:schemeClr val="tx1"/>
                </a:solidFill>
                <a:effectLst/>
                <a:latin typeface="+mn-lt"/>
                <a:ea typeface="+mn-ea"/>
                <a:cs typeface="+mn-cs"/>
              </a:rPr>
              <a:t>, which is the sum of the total expected number of links in topic z. </a:t>
            </a:r>
            <a:endParaRPr lang="en-US" dirty="0" smtClean="0"/>
          </a:p>
          <a:p>
            <a:r>
              <a:rPr lang="en-US" sz="1200" kern="1200" dirty="0" err="1" smtClean="0">
                <a:solidFill>
                  <a:schemeClr val="tx1"/>
                </a:solidFill>
                <a:effectLst/>
                <a:latin typeface="+mn-lt"/>
                <a:ea typeface="+mn-ea"/>
                <a:cs typeface="+mn-cs"/>
              </a:rPr>
              <a:t>zz</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53</a:t>
            </a:fld>
            <a:endParaRPr lang="en-US"/>
          </a:p>
        </p:txBody>
      </p:sp>
    </p:spTree>
    <p:extLst>
      <p:ext uri="{BB962C8B-B14F-4D97-AF65-F5344CB8AC3E}">
        <p14:creationId xmlns:p14="http://schemas.microsoft.com/office/powerpoint/2010/main" val="1463495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54</a:t>
            </a:fld>
            <a:endParaRPr lang="en-US"/>
          </a:p>
        </p:txBody>
      </p:sp>
    </p:spTree>
    <p:extLst>
      <p:ext uri="{BB962C8B-B14F-4D97-AF65-F5344CB8AC3E}">
        <p14:creationId xmlns:p14="http://schemas.microsoft.com/office/powerpoint/2010/main" val="3307993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Topic: CATHY does slightly better than </a:t>
            </a:r>
            <a:r>
              <a:rPr lang="en-US" sz="1200" kern="1200" dirty="0" err="1" smtClean="0">
                <a:solidFill>
                  <a:schemeClr val="tx1"/>
                </a:solidFill>
                <a:effectLst/>
                <a:latin typeface="Arial" charset="0"/>
                <a:ea typeface="+mn-ea"/>
                <a:cs typeface="+mn-cs"/>
              </a:rPr>
              <a:t>CATHYcp</a:t>
            </a:r>
            <a:r>
              <a:rPr lang="en-US" sz="1200" kern="1200" dirty="0" smtClean="0">
                <a:solidFill>
                  <a:schemeClr val="tx1"/>
                </a:solidFill>
                <a:effectLst/>
                <a:latin typeface="Arial" charset="0"/>
                <a:ea typeface="+mn-ea"/>
                <a:cs typeface="+mn-cs"/>
              </a:rPr>
              <a:t> in the 3 level hierarchy, and is significantly better in the 4 level hierarchy, suggesting that participants found the </a:t>
            </a:r>
            <a:r>
              <a:rPr lang="en-US" sz="1200" kern="1200" dirty="0" err="1" smtClean="0">
                <a:solidFill>
                  <a:schemeClr val="tx1"/>
                </a:solidFill>
                <a:effectLst/>
                <a:latin typeface="Arial" charset="0"/>
                <a:ea typeface="+mn-ea"/>
                <a:cs typeface="+mn-cs"/>
              </a:rPr>
              <a:t>phraseness</a:t>
            </a:r>
            <a:r>
              <a:rPr lang="en-US" sz="1200" kern="1200" dirty="0" smtClean="0">
                <a:solidFill>
                  <a:schemeClr val="tx1"/>
                </a:solidFill>
                <a:effectLst/>
                <a:latin typeface="Arial" charset="0"/>
                <a:ea typeface="+mn-ea"/>
                <a:cs typeface="+mn-cs"/>
              </a:rPr>
              <a:t> and completeness </a:t>
            </a:r>
            <a:r>
              <a:rPr lang="en-US" sz="1200" kern="1200" dirty="0" err="1" smtClean="0">
                <a:solidFill>
                  <a:schemeClr val="tx1"/>
                </a:solidFill>
                <a:effectLst/>
                <a:latin typeface="Arial" charset="0"/>
                <a:ea typeface="+mn-ea"/>
                <a:cs typeface="+mn-cs"/>
              </a:rPr>
              <a:t>crite</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ria</a:t>
            </a:r>
            <a:r>
              <a:rPr lang="en-US" sz="1200" kern="1200" dirty="0" smtClean="0">
                <a:solidFill>
                  <a:schemeClr val="tx1"/>
                </a:solidFill>
                <a:effectLst/>
                <a:latin typeface="Arial" charset="0"/>
                <a:ea typeface="+mn-ea"/>
                <a:cs typeface="+mn-cs"/>
              </a:rPr>
              <a:t> to be helpful.</a:t>
            </a:r>
          </a:p>
          <a:p>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slightly outperforms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because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generates broad unigrams with good </a:t>
            </a:r>
            <a:r>
              <a:rPr lang="en-US" sz="1200" kern="1200" dirty="0" err="1" smtClean="0">
                <a:solidFill>
                  <a:schemeClr val="tx1"/>
                </a:solidFill>
                <a:effectLst/>
                <a:latin typeface="Arial" charset="0"/>
                <a:ea typeface="+mn-ea"/>
                <a:cs typeface="+mn-cs"/>
              </a:rPr>
              <a:t>cov</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erage</a:t>
            </a:r>
            <a:r>
              <a:rPr lang="en-US" sz="1200" kern="1200" dirty="0" smtClean="0">
                <a:solidFill>
                  <a:schemeClr val="tx1"/>
                </a:solidFill>
                <a:effectLst/>
                <a:latin typeface="Arial" charset="0"/>
                <a:ea typeface="+mn-ea"/>
                <a:cs typeface="+mn-cs"/>
              </a:rPr>
              <a:t>, which makes the parent-child relationships difficult to identify, while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yields phrases with better purity which, when considered jointly, represent a topic more successfully. </a:t>
            </a:r>
          </a:p>
          <a:p>
            <a:r>
              <a:rPr lang="en-US" sz="1200" kern="1200" dirty="0" smtClean="0">
                <a:solidFill>
                  <a:schemeClr val="tx1"/>
                </a:solidFill>
                <a:effectLst/>
                <a:latin typeface="Arial" charset="0"/>
                <a:ea typeface="+mn-ea"/>
                <a:cs typeface="+mn-cs"/>
              </a:rPr>
              <a:t>Participants answered more questions generated by the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variations than by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which, combined with the resulting accuracies, suggests that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generated the least well-separated hierarchy (even with </a:t>
            </a:r>
            <a:r>
              <a:rPr lang="en-US" sz="1200" kern="1200" dirty="0" err="1" smtClean="0">
                <a:solidFill>
                  <a:schemeClr val="tx1"/>
                </a:solidFill>
                <a:effectLst/>
                <a:latin typeface="Arial" charset="0"/>
                <a:ea typeface="+mn-ea"/>
                <a:cs typeface="+mn-cs"/>
              </a:rPr>
              <a:t>reranking</a:t>
            </a:r>
            <a:r>
              <a:rPr lang="en-US" sz="1200" kern="1200" dirty="0" smtClean="0">
                <a:solidFill>
                  <a:schemeClr val="tx1"/>
                </a:solidFill>
                <a:effectLst/>
                <a:latin typeface="Arial" charset="0"/>
                <a:ea typeface="+mn-ea"/>
                <a:cs typeface="+mn-cs"/>
              </a:rPr>
              <a:t>). </a:t>
            </a:r>
          </a:p>
          <a:p>
            <a:endParaRPr lang="en-US" dirty="0" smtClean="0"/>
          </a:p>
          <a:p>
            <a:r>
              <a:rPr lang="en-US" sz="1200" kern="1200" dirty="0" smtClean="0">
                <a:solidFill>
                  <a:schemeClr val="tx1"/>
                </a:solidFill>
                <a:effectLst/>
                <a:latin typeface="Arial" charset="0"/>
                <a:ea typeface="+mn-ea"/>
                <a:cs typeface="+mn-cs"/>
              </a:rPr>
              <a:t>Phrase:</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CATHY and </a:t>
            </a:r>
            <a:r>
              <a:rPr lang="en-US" sz="1200" kern="1200" dirty="0" err="1" smtClean="0">
                <a:solidFill>
                  <a:schemeClr val="tx1"/>
                </a:solidFill>
                <a:effectLst/>
                <a:latin typeface="Arial" charset="0"/>
                <a:ea typeface="+mn-ea"/>
                <a:cs typeface="+mn-cs"/>
              </a:rPr>
              <a:t>CATHYcp</a:t>
            </a:r>
            <a:r>
              <a:rPr lang="en-US" sz="1200" kern="1200" dirty="0" smtClean="0">
                <a:solidFill>
                  <a:schemeClr val="tx1"/>
                </a:solidFill>
                <a:effectLst/>
                <a:latin typeface="Arial" charset="0"/>
                <a:ea typeface="+mn-ea"/>
                <a:cs typeface="+mn-cs"/>
              </a:rPr>
              <a:t> outperform others.</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As </a:t>
            </a:r>
            <a:r>
              <a:rPr lang="en-US" sz="1200" kern="1200" dirty="0" err="1" smtClean="0">
                <a:solidFill>
                  <a:schemeClr val="tx1"/>
                </a:solidFill>
                <a:effectLst/>
                <a:latin typeface="Arial" charset="0"/>
                <a:ea typeface="+mn-ea"/>
                <a:cs typeface="+mn-cs"/>
              </a:rPr>
              <a:t>hPAM</a:t>
            </a:r>
            <a:r>
              <a:rPr lang="en-US" sz="1200" kern="1200" dirty="0" smtClean="0">
                <a:solidFill>
                  <a:schemeClr val="tx1"/>
                </a:solidFill>
                <a:effectLst/>
                <a:latin typeface="Arial" charset="0"/>
                <a:ea typeface="+mn-ea"/>
                <a:cs typeface="+mn-cs"/>
              </a:rPr>
              <a:t> favors high coverage phrases which are often topic-ambiguous, it posted a low performance. </a:t>
            </a:r>
            <a:r>
              <a:rPr lang="en-US" sz="1200" kern="1200" dirty="0" err="1" smtClean="0">
                <a:solidFill>
                  <a:schemeClr val="tx1"/>
                </a:solidFill>
                <a:effectLst/>
                <a:latin typeface="Arial" charset="0"/>
                <a:ea typeface="+mn-ea"/>
                <a:cs typeface="+mn-cs"/>
              </a:rPr>
              <a:t>hPAMrr</a:t>
            </a:r>
            <a:r>
              <a:rPr lang="en-US" sz="1200" kern="1200" dirty="0" smtClean="0">
                <a:solidFill>
                  <a:schemeClr val="tx1"/>
                </a:solidFill>
                <a:effectLst/>
                <a:latin typeface="Arial" charset="0"/>
                <a:ea typeface="+mn-ea"/>
                <a:cs typeface="+mn-cs"/>
              </a:rPr>
              <a:t> considers phrase purity as well as topical coverage, and therefore performs much better on this task. </a:t>
            </a:r>
            <a:r>
              <a:rPr lang="en-US" sz="1200" kern="1200" dirty="0" err="1" smtClean="0">
                <a:solidFill>
                  <a:schemeClr val="tx1"/>
                </a:solidFill>
                <a:effectLst/>
                <a:latin typeface="Arial" charset="0"/>
                <a:ea typeface="+mn-ea"/>
                <a:cs typeface="+mn-cs"/>
              </a:rPr>
              <a:t>SpecClus</a:t>
            </a:r>
            <a:r>
              <a:rPr lang="en-US" sz="1200" kern="1200" dirty="0" smtClean="0">
                <a:solidFill>
                  <a:schemeClr val="tx1"/>
                </a:solidFill>
                <a:effectLst/>
                <a:latin typeface="Arial" charset="0"/>
                <a:ea typeface="+mn-ea"/>
                <a:cs typeface="+mn-cs"/>
              </a:rPr>
              <a:t> favors purity, and thus is more likely to generate seemingly unrelated high ranked phrases in the same topic, which is reflected here by its poor performance. Once again, participants were more likely to answer </a:t>
            </a:r>
            <a:r>
              <a:rPr lang="en-US" sz="1200" kern="1200" dirty="0" err="1" smtClean="0">
                <a:solidFill>
                  <a:schemeClr val="tx1"/>
                </a:solidFill>
                <a:effectLst/>
                <a:latin typeface="Arial" charset="0"/>
                <a:ea typeface="+mn-ea"/>
                <a:cs typeface="+mn-cs"/>
              </a:rPr>
              <a:t>ques</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tions</a:t>
            </a:r>
            <a:r>
              <a:rPr lang="en-US" sz="1200" kern="1200" dirty="0" smtClean="0">
                <a:solidFill>
                  <a:schemeClr val="tx1"/>
                </a:solidFill>
                <a:effectLst/>
                <a:latin typeface="Arial" charset="0"/>
                <a:ea typeface="+mn-ea"/>
                <a:cs typeface="+mn-cs"/>
              </a:rPr>
              <a:t> generated by the CATHY variations than by any of the other three methods. </a:t>
            </a:r>
            <a:endParaRPr lang="en-US" dirty="0" smtClean="0"/>
          </a:p>
        </p:txBody>
      </p:sp>
      <p:sp>
        <p:nvSpPr>
          <p:cNvPr id="4" name="Slide Number Placeholder 3"/>
          <p:cNvSpPr>
            <a:spLocks noGrp="1"/>
          </p:cNvSpPr>
          <p:nvPr>
            <p:ph type="sldNum" sz="quarter" idx="10"/>
          </p:nvPr>
        </p:nvSpPr>
        <p:spPr/>
        <p:txBody>
          <a:bodyPr/>
          <a:lstStyle/>
          <a:p>
            <a:fld id="{ED698973-2E49-C04B-B5A3-82B34DCE0646}" type="slidenum">
              <a:rPr lang="en-US" smtClean="0"/>
              <a:t>60</a:t>
            </a:fld>
            <a:endParaRPr lang="en-US"/>
          </a:p>
        </p:txBody>
      </p:sp>
    </p:spTree>
    <p:extLst>
      <p:ext uri="{BB962C8B-B14F-4D97-AF65-F5344CB8AC3E}">
        <p14:creationId xmlns:p14="http://schemas.microsoft.com/office/powerpoint/2010/main" val="445864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getting into this too much right now. The generative model is altered,</a:t>
            </a:r>
            <a:r>
              <a:rPr lang="en-US" baseline="0" dirty="0" smtClean="0"/>
              <a:t> to account for the different types of nodes and links. Mining and ranking are nearly identical. </a:t>
            </a:r>
          </a:p>
          <a:p>
            <a:endParaRPr lang="en-US" baseline="0" dirty="0" smtClean="0"/>
          </a:p>
          <a:p>
            <a:r>
              <a:rPr lang="en-US" baseline="0" dirty="0" smtClean="0"/>
              <a:t>There is also a component of learning the link type weights, this slightly improves results</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62</a:t>
            </a:fld>
            <a:endParaRPr lang="en-US"/>
          </a:p>
        </p:txBody>
      </p:sp>
    </p:spTree>
    <p:extLst>
      <p:ext uri="{BB962C8B-B14F-4D97-AF65-F5344CB8AC3E}">
        <p14:creationId xmlns:p14="http://schemas.microsoft.com/office/powerpoint/2010/main" val="1991645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We performed experiments on two datasets.</a:t>
            </a:r>
            <a:r>
              <a:rPr lang="en-US" baseline="0" dirty="0" smtClean="0"/>
              <a:t> We collect a subset of computer science papers in 6 areas related to data mining, and news articles from Google news in 16 hot topics. In DBLP, we construct the network with paper titles, authors and venues. In the news dataset, we used news titles, persons and locations to construct the heterogeneous network. The persons and locations are extracted from news text using NLP tools.</a:t>
            </a:r>
          </a:p>
          <a:p>
            <a:endParaRPr lang="en-US" baseline="0" dirty="0" smtClean="0"/>
          </a:p>
          <a:p>
            <a:r>
              <a:rPr lang="en-US" baseline="0" dirty="0" smtClean="0"/>
              <a:t>We evaluate two aspects of our method. One is about the topic modeling part only – that is the step 1 of our framework. And the other aspect is about the quality of the whole hierarchy, which is the final output.</a:t>
            </a:r>
            <a:endParaRPr lang="en-US" dirty="0" smtClean="0"/>
          </a:p>
          <a:p>
            <a:endParaRPr lang="en-US" dirty="0"/>
          </a:p>
        </p:txBody>
      </p:sp>
    </p:spTree>
    <p:extLst>
      <p:ext uri="{BB962C8B-B14F-4D97-AF65-F5344CB8AC3E}">
        <p14:creationId xmlns:p14="http://schemas.microsoft.com/office/powerpoint/2010/main" val="937230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topic intrusion test</a:t>
            </a:r>
            <a:r>
              <a:rPr lang="en-US" baseline="0" dirty="0" smtClean="0"/>
              <a:t> </a:t>
            </a:r>
            <a:r>
              <a:rPr lang="en-US" dirty="0" smtClean="0"/>
              <a:t>results show the performance of different methods. </a:t>
            </a:r>
          </a:p>
          <a:p>
            <a:endParaRPr lang="en-US" dirty="0" smtClean="0"/>
          </a:p>
          <a:p>
            <a:r>
              <a:rPr lang="en-US" dirty="0" smtClean="0"/>
              <a:t>CATHYHIN is our</a:t>
            </a:r>
            <a:r>
              <a:rPr lang="en-US" baseline="0" dirty="0" smtClean="0"/>
              <a:t> algorithm, CATHY is our previous algorithm that only uses text for topic hierarchy construction. </a:t>
            </a:r>
            <a:r>
              <a:rPr lang="en-US" baseline="0" dirty="0" err="1" smtClean="0"/>
              <a:t>NetClus</a:t>
            </a:r>
            <a:r>
              <a:rPr lang="en-US" baseline="0" dirty="0" smtClean="0"/>
              <a:t> refers to the method we extend to based on original </a:t>
            </a:r>
            <a:r>
              <a:rPr lang="en-US" baseline="0" dirty="0" err="1" smtClean="0"/>
              <a:t>NetClus</a:t>
            </a:r>
            <a:r>
              <a:rPr lang="en-US" baseline="0" dirty="0" smtClean="0"/>
              <a:t>.</a:t>
            </a:r>
          </a:p>
          <a:p>
            <a:endParaRPr lang="en-US" baseline="0" dirty="0" smtClean="0"/>
          </a:p>
          <a:p>
            <a:r>
              <a:rPr lang="en-US" baseline="0" dirty="0" smtClean="0"/>
              <a:t>For all algorithms, the performance on DBLP is better than on NEWS, because DBLP has cleaner structure, and NEWS has more noise due to the imperfection of entity extraction.</a:t>
            </a:r>
          </a:p>
          <a:p>
            <a:endParaRPr lang="en-US" baseline="0" dirty="0" smtClean="0"/>
          </a:p>
          <a:p>
            <a:r>
              <a:rPr lang="en-US" baseline="0" dirty="0" smtClean="0"/>
              <a:t>In both datasets, CATHYHIN outperforms CATHY, which outperforms </a:t>
            </a:r>
            <a:r>
              <a:rPr lang="en-US" baseline="0" dirty="0" err="1" smtClean="0"/>
              <a:t>NetClus</a:t>
            </a:r>
            <a:r>
              <a:rPr lang="en-US" baseline="0" dirty="0" smtClean="0"/>
              <a:t>. This shows that utilizing entity link information in a good way is helpful for improving the quality of the hierarchy.</a:t>
            </a:r>
          </a:p>
          <a:p>
            <a:endParaRPr lang="en-US" baseline="0" dirty="0" smtClean="0"/>
          </a:p>
          <a:p>
            <a:r>
              <a:rPr lang="en-US" baseline="0" dirty="0" err="1" smtClean="0"/>
              <a:t>CATHY_heuristic_HIN</a:t>
            </a:r>
            <a:r>
              <a:rPr lang="en-US" baseline="0" dirty="0" smtClean="0"/>
              <a:t> means that we first run CATHY, and then embed the entities into the textual hierarchy. This heuristic method cannot assure entities to fit well into the hierarchy. For example, in this subtopic related to Egypt news, it puts in US, Sudan, Iran and Washington as locations, which blurs the parent-child relation. So it’s not as good as CATHYHIN.</a:t>
            </a:r>
          </a:p>
          <a:p>
            <a:endParaRPr lang="en-US" baseline="0" dirty="0" smtClean="0"/>
          </a:p>
          <a:p>
            <a:r>
              <a:rPr lang="en-US" baseline="0" dirty="0" smtClean="0"/>
              <a:t>All the methods with a subscript 1 use single objects instead of patterns of mixed lengths. Patterns help CATHYHIN  and CATHY, but not </a:t>
            </a:r>
            <a:r>
              <a:rPr lang="en-US" baseline="0" dirty="0" err="1" smtClean="0"/>
              <a:t>NetClus</a:t>
            </a:r>
            <a:r>
              <a:rPr lang="en-US" baseline="0" dirty="0" smtClean="0"/>
              <a:t>, because </a:t>
            </a:r>
            <a:r>
              <a:rPr lang="en-US" baseline="0" dirty="0" err="1" smtClean="0"/>
              <a:t>NetClus</a:t>
            </a:r>
            <a:r>
              <a:rPr lang="en-US" baseline="0" dirty="0" smtClean="0"/>
              <a:t> does not separate topics very well.</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64</a:t>
            </a:fld>
            <a:endParaRPr lang="en-US"/>
          </a:p>
        </p:txBody>
      </p:sp>
    </p:spTree>
    <p:extLst>
      <p:ext uri="{BB962C8B-B14F-4D97-AF65-F5344CB8AC3E}">
        <p14:creationId xmlns:p14="http://schemas.microsoft.com/office/powerpoint/2010/main" val="44586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just show one table for different subsets in the DBLP dataset. We test the performance for a small topic only about database, and a bigger topic about all areas related to data mining. We compare </a:t>
            </a:r>
            <a:r>
              <a:rPr lang="en-US" baseline="0" dirty="0" err="1" smtClean="0"/>
              <a:t>NetClus</a:t>
            </a:r>
            <a:r>
              <a:rPr lang="en-US" baseline="0" dirty="0" smtClean="0"/>
              <a:t> and several variations of CATHYHIN. Equal weight is the basic model, norm weight uses a heuristic way to normalize the link weight according to link density, and learn weight is our most advanced model with the ability to learn the weight of different types. </a:t>
            </a:r>
          </a:p>
          <a:p>
            <a:endParaRPr lang="en-US" baseline="0" dirty="0" smtClean="0"/>
          </a:p>
          <a:p>
            <a:r>
              <a:rPr lang="en-US" baseline="0" dirty="0" smtClean="0"/>
              <a:t>We can find that even the basic CATHYHIN model outperforms </a:t>
            </a:r>
            <a:r>
              <a:rPr lang="en-US" baseline="0" dirty="0" err="1" smtClean="0"/>
              <a:t>NetClus</a:t>
            </a:r>
            <a:r>
              <a:rPr lang="en-US" baseline="0" dirty="0" smtClean="0"/>
              <a:t> greatly, especially in the smaller topic. It shows the advantage of our unified generative model. Learnt weight is the best in overall HPMI. The optimal weight depends on not only link density, but also the granularity of the topics and the specific domain. So we really need the learning method in general cases to get the optimal performance.</a:t>
            </a:r>
          </a:p>
          <a:p>
            <a:endParaRPr lang="en-US" baseline="0" dirty="0" smtClean="0"/>
          </a:p>
          <a:p>
            <a:r>
              <a:rPr lang="en-US" baseline="0" dirty="0" smtClean="0"/>
              <a:t>The same conclusion for news dataset.</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65</a:t>
            </a:fld>
            <a:endParaRPr lang="en-US"/>
          </a:p>
        </p:txBody>
      </p:sp>
    </p:spTree>
    <p:extLst>
      <p:ext uri="{BB962C8B-B14F-4D97-AF65-F5344CB8AC3E}">
        <p14:creationId xmlns:p14="http://schemas.microsoft.com/office/powerpoint/2010/main" val="2419985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denominator is over all of z’s siblings</a:t>
            </a:r>
          </a:p>
          <a:p>
            <a:r>
              <a:rPr lang="en-US" dirty="0" smtClean="0"/>
              <a:t> </a:t>
            </a:r>
            <a:r>
              <a:rPr lang="en-US" dirty="0" err="1" smtClean="0"/>
              <a:t>rho_z</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77</a:t>
            </a:fld>
            <a:endParaRPr lang="en-US"/>
          </a:p>
        </p:txBody>
      </p:sp>
    </p:spTree>
    <p:extLst>
      <p:ext uri="{BB962C8B-B14F-4D97-AF65-F5344CB8AC3E}">
        <p14:creationId xmlns:p14="http://schemas.microsoft.com/office/powerpoint/2010/main" val="470776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89000"/>
              </a:lnSpc>
              <a:spcBef>
                <a:spcPct val="40000"/>
              </a:spcBef>
              <a:spcAft>
                <a:spcPct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78</a:t>
            </a:fld>
            <a:endParaRPr lang="en-US"/>
          </a:p>
        </p:txBody>
      </p:sp>
    </p:spTree>
    <p:extLst>
      <p:ext uri="{BB962C8B-B14F-4D97-AF65-F5344CB8AC3E}">
        <p14:creationId xmlns:p14="http://schemas.microsoft.com/office/powerpoint/2010/main" val="1558335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product of coverage and purity</a:t>
            </a:r>
            <a:r>
              <a:rPr lang="en-US" sz="1200" kern="1200" baseline="0" dirty="0" smtClean="0">
                <a:solidFill>
                  <a:schemeClr val="tx1"/>
                </a:solidFill>
                <a:effectLst/>
                <a:latin typeface="Arial" charset="0"/>
                <a:ea typeface="+mn-ea"/>
                <a:cs typeface="+mn-cs"/>
              </a:rPr>
              <a:t> </a:t>
            </a:r>
            <a:r>
              <a:rPr lang="en-US" sz="1200" kern="1200" dirty="0" smtClean="0">
                <a:solidFill>
                  <a:schemeClr val="tx1"/>
                </a:solidFill>
                <a:effectLst/>
                <a:latin typeface="Arial" charset="0"/>
                <a:ea typeface="+mn-ea"/>
                <a:cs typeface="+mn-cs"/>
              </a:rPr>
              <a:t>is equal to the </a:t>
            </a:r>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KL-divergence between the probability of et(p) and </a:t>
            </a:r>
            <a:r>
              <a:rPr lang="en-US" sz="1200" kern="1200" dirty="0" err="1" smtClean="0">
                <a:solidFill>
                  <a:schemeClr val="tx1"/>
                </a:solidFill>
                <a:effectLst/>
                <a:latin typeface="Arial" charset="0"/>
                <a:ea typeface="+mn-ea"/>
                <a:cs typeface="+mn-cs"/>
              </a:rPr>
              <a:t>et,t</a:t>
            </a:r>
            <a:r>
              <a:rPr lang="en-US" sz="1200" kern="1200" dirty="0" smtClean="0">
                <a:solidFill>
                  <a:schemeClr val="tx1"/>
                </a:solidFill>
                <a:effectLst/>
                <a:latin typeface="Arial" charset="0"/>
                <a:ea typeface="+mn-ea"/>
                <a:cs typeface="+mn-cs"/>
              </a:rPr>
              <a:t>∗ (p). </a:t>
            </a:r>
          </a:p>
          <a:p>
            <a:endParaRPr lang="en-US" sz="1200" kern="1200" dirty="0" smtClean="0">
              <a:solidFill>
                <a:schemeClr val="tx1"/>
              </a:solidFill>
              <a:effectLst/>
              <a:latin typeface="Arial" charset="0"/>
              <a:ea typeface="+mn-ea"/>
              <a:cs typeface="+mn-cs"/>
            </a:endParaRPr>
          </a:p>
          <a:p>
            <a:pPr marL="0" marR="0" indent="0" algn="l" defTabSz="914400" rtl="0" eaLnBrk="0" fontAlgn="base" latinLnBrk="0" hangingPunct="0">
              <a:lnSpc>
                <a:spcPct val="89000"/>
              </a:lnSpc>
              <a:spcBef>
                <a:spcPct val="40000"/>
              </a:spcBef>
              <a:spcAft>
                <a:spcPct val="0"/>
              </a:spcAft>
              <a:buClrTx/>
              <a:buSzTx/>
              <a:buFontTx/>
              <a:buNone/>
              <a:tabLst/>
              <a:defRPr/>
            </a:pPr>
            <a:r>
              <a:rPr lang="en-US" sz="1200" kern="1200" dirty="0" smtClean="0">
                <a:solidFill>
                  <a:schemeClr val="tx1"/>
                </a:solidFill>
                <a:effectLst/>
                <a:latin typeface="Arial" charset="0"/>
                <a:ea typeface="+mn-ea"/>
                <a:cs typeface="+mn-cs"/>
              </a:rPr>
              <a:t>product of coverage and </a:t>
            </a:r>
            <a:r>
              <a:rPr lang="en-US" sz="1200" kern="1200" dirty="0" err="1" smtClean="0">
                <a:solidFill>
                  <a:schemeClr val="tx1"/>
                </a:solidFill>
                <a:effectLst/>
                <a:latin typeface="Arial" charset="0"/>
                <a:ea typeface="+mn-ea"/>
                <a:cs typeface="+mn-cs"/>
              </a:rPr>
              <a:t>phraseness</a:t>
            </a:r>
            <a:r>
              <a:rPr lang="en-US" sz="1200" kern="1200" dirty="0" smtClean="0">
                <a:solidFill>
                  <a:schemeClr val="tx1"/>
                </a:solidFill>
                <a:effectLst/>
                <a:latin typeface="Arial" charset="0"/>
                <a:ea typeface="+mn-ea"/>
                <a:cs typeface="+mn-cs"/>
              </a:rPr>
              <a:t> is</a:t>
            </a:r>
            <a:r>
              <a:rPr lang="en-US" sz="1200" kern="1200" baseline="0" dirty="0" smtClean="0">
                <a:solidFill>
                  <a:schemeClr val="tx1"/>
                </a:solidFill>
                <a:effectLst/>
                <a:latin typeface="Arial" charset="0"/>
                <a:ea typeface="+mn-ea"/>
                <a:cs typeface="+mn-cs"/>
              </a:rPr>
              <a:t> </a:t>
            </a:r>
            <a:r>
              <a:rPr lang="en-US" sz="1200" kern="1200" baseline="0" dirty="0" err="1" smtClean="0">
                <a:solidFill>
                  <a:schemeClr val="tx1"/>
                </a:solidFill>
                <a:effectLst/>
                <a:latin typeface="Arial" charset="0"/>
                <a:ea typeface="+mn-ea"/>
                <a:cs typeface="+mn-cs"/>
              </a:rPr>
              <a:t>pointwise</a:t>
            </a:r>
            <a:r>
              <a:rPr lang="en-US" sz="1200" kern="1200" baseline="0" dirty="0" smtClean="0">
                <a:solidFill>
                  <a:schemeClr val="tx1"/>
                </a:solidFill>
                <a:effectLst/>
                <a:latin typeface="Arial" charset="0"/>
                <a:ea typeface="+mn-ea"/>
                <a:cs typeface="+mn-cs"/>
              </a:rPr>
              <a:t> KL-divergence between t</a:t>
            </a:r>
            <a:r>
              <a:rPr lang="en-US" sz="1200" kern="1200" dirty="0" smtClean="0">
                <a:solidFill>
                  <a:schemeClr val="tx1"/>
                </a:solidFill>
                <a:effectLst/>
                <a:latin typeface="Arial" charset="0"/>
                <a:ea typeface="+mn-ea"/>
                <a:cs typeface="+mn-cs"/>
              </a:rPr>
              <a:t>he probability of et(p) under different independence assumptions </a:t>
            </a:r>
            <a:endParaRPr lang="en-US" dirty="0" smtClean="0"/>
          </a:p>
          <a:p>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KL-divergence is a distance measure between two probabilities that takes the </a:t>
            </a:r>
            <a:r>
              <a:rPr lang="en-US" sz="1200" kern="1200" dirty="0" err="1" smtClean="0">
                <a:solidFill>
                  <a:schemeClr val="tx1"/>
                </a:solidFill>
                <a:effectLst/>
                <a:latin typeface="Arial" charset="0"/>
                <a:ea typeface="+mn-ea"/>
                <a:cs typeface="+mn-cs"/>
              </a:rPr>
              <a:t>abso</a:t>
            </a:r>
            <a:r>
              <a:rPr lang="en-US" sz="1200" kern="1200" dirty="0" smtClean="0">
                <a:solidFill>
                  <a:schemeClr val="tx1"/>
                </a:solidFill>
                <a:effectLst/>
                <a:latin typeface="Arial" charset="0"/>
                <a:ea typeface="+mn-ea"/>
                <a:cs typeface="+mn-cs"/>
              </a:rPr>
              <a:t> lute probability into consideration, and is more robust than </a:t>
            </a:r>
            <a:r>
              <a:rPr lang="en-US" sz="1200" kern="1200" dirty="0" err="1" smtClean="0">
                <a:solidFill>
                  <a:schemeClr val="tx1"/>
                </a:solidFill>
                <a:effectLst/>
                <a:latin typeface="Arial" charset="0"/>
                <a:ea typeface="+mn-ea"/>
                <a:cs typeface="+mn-cs"/>
              </a:rPr>
              <a:t>pointwise</a:t>
            </a:r>
            <a:r>
              <a:rPr lang="en-US" sz="1200" kern="1200" dirty="0" smtClean="0">
                <a:solidFill>
                  <a:schemeClr val="tx1"/>
                </a:solidFill>
                <a:effectLst/>
                <a:latin typeface="Arial" charset="0"/>
                <a:ea typeface="+mn-ea"/>
                <a:cs typeface="+mn-cs"/>
              </a:rPr>
              <a:t> mutual information when the relative difference between probabilities need to be supported by sufficiently high absolute probability.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79</a:t>
            </a:fld>
            <a:endParaRPr lang="en-US"/>
          </a:p>
        </p:txBody>
      </p:sp>
    </p:spTree>
    <p:extLst>
      <p:ext uri="{BB962C8B-B14F-4D97-AF65-F5344CB8AC3E}">
        <p14:creationId xmlns:p14="http://schemas.microsoft.com/office/powerpoint/2010/main" val="274929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throwing away the original documents</a:t>
            </a:r>
          </a:p>
        </p:txBody>
      </p:sp>
      <p:sp>
        <p:nvSpPr>
          <p:cNvPr id="4" name="Slide Number Placeholder 3"/>
          <p:cNvSpPr>
            <a:spLocks noGrp="1"/>
          </p:cNvSpPr>
          <p:nvPr>
            <p:ph type="sldNum" sz="quarter" idx="10"/>
          </p:nvPr>
        </p:nvSpPr>
        <p:spPr/>
        <p:txBody>
          <a:bodyPr/>
          <a:lstStyle/>
          <a:p>
            <a:fld id="{ED698973-2E49-C04B-B5A3-82B34DCE0646}" type="slidenum">
              <a:rPr lang="en-US" smtClean="0"/>
              <a:t>13</a:t>
            </a:fld>
            <a:endParaRPr lang="en-US"/>
          </a:p>
        </p:txBody>
      </p:sp>
    </p:spTree>
    <p:extLst>
      <p:ext uri="{BB962C8B-B14F-4D97-AF65-F5344CB8AC3E}">
        <p14:creationId xmlns:p14="http://schemas.microsoft.com/office/powerpoint/2010/main" val="158070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87</a:t>
            </a:fld>
            <a:endParaRPr lang="en-US"/>
          </a:p>
        </p:txBody>
      </p:sp>
    </p:spTree>
    <p:extLst>
      <p:ext uri="{BB962C8B-B14F-4D97-AF65-F5344CB8AC3E}">
        <p14:creationId xmlns:p14="http://schemas.microsoft.com/office/powerpoint/2010/main" val="2275505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adapt the notion of purity to apply to </a:t>
            </a:r>
            <a:r>
              <a:rPr lang="en-US" sz="1600" dirty="0" err="1" smtClean="0"/>
              <a:t>entites</a:t>
            </a:r>
            <a:r>
              <a:rPr lang="en-US" sz="1600" dirty="0" smtClean="0"/>
              <a:t>.</a:t>
            </a:r>
          </a:p>
          <a:p>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evaluate the purity of entity E in z by comparing the probability of seeing a document E conditioned on community z and the contrastive probability (second equation)</a:t>
            </a:r>
            <a:endParaRPr lang="en-US" sz="1600" dirty="0" smtClean="0"/>
          </a:p>
          <a:p>
            <a:endParaRPr lang="en-US" sz="1600"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88</a:t>
            </a:fld>
            <a:endParaRPr lang="en-US"/>
          </a:p>
        </p:txBody>
      </p:sp>
    </p:spTree>
    <p:extLst>
      <p:ext uri="{BB962C8B-B14F-4D97-AF65-F5344CB8AC3E}">
        <p14:creationId xmlns:p14="http://schemas.microsoft.com/office/powerpoint/2010/main" val="2204864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authors are highly ranked in all communities (e.g. Philip Yu, Jiawei</a:t>
            </a:r>
            <a:r>
              <a:rPr lang="en-US" sz="1200" kern="1200" baseline="0" dirty="0" smtClean="0">
                <a:solidFill>
                  <a:schemeClr val="tx1"/>
                </a:solidFill>
                <a:effectLst/>
                <a:latin typeface="+mn-lt"/>
                <a:ea typeface="+mn-ea"/>
                <a:cs typeface="+mn-cs"/>
              </a:rPr>
              <a:t> H</a:t>
            </a:r>
            <a:r>
              <a:rPr lang="en-US" sz="1200" kern="1200" dirty="0" smtClean="0">
                <a:solidFill>
                  <a:schemeClr val="tx1"/>
                </a:solidFill>
                <a:effectLst/>
                <a:latin typeface="+mn-lt"/>
                <a:ea typeface="+mn-ea"/>
                <a:cs typeface="+mn-cs"/>
              </a:rPr>
              <a:t>an, and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top-5 authors in every community).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89</a:t>
            </a:fld>
            <a:endParaRPr lang="en-US"/>
          </a:p>
        </p:txBody>
      </p:sp>
    </p:spTree>
    <p:extLst>
      <p:ext uri="{BB962C8B-B14F-4D97-AF65-F5344CB8AC3E}">
        <p14:creationId xmlns:p14="http://schemas.microsoft.com/office/powerpoint/2010/main" val="2587792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authors are highly ranked in all communities (e.g. Philip Yu, Jiawei</a:t>
            </a:r>
            <a:r>
              <a:rPr lang="en-US" sz="1200" kern="1200" baseline="0" dirty="0" smtClean="0">
                <a:solidFill>
                  <a:schemeClr val="tx1"/>
                </a:solidFill>
                <a:effectLst/>
                <a:latin typeface="+mn-lt"/>
                <a:ea typeface="+mn-ea"/>
                <a:cs typeface="+mn-cs"/>
              </a:rPr>
              <a:t> H</a:t>
            </a:r>
            <a:r>
              <a:rPr lang="en-US" sz="1200" kern="1200" dirty="0" smtClean="0">
                <a:solidFill>
                  <a:schemeClr val="tx1"/>
                </a:solidFill>
                <a:effectLst/>
                <a:latin typeface="+mn-lt"/>
                <a:ea typeface="+mn-ea"/>
                <a:cs typeface="+mn-cs"/>
              </a:rPr>
              <a:t>an, and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top-5 authors in every community).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90</a:t>
            </a:fld>
            <a:endParaRPr lang="en-US"/>
          </a:p>
        </p:txBody>
      </p:sp>
    </p:spTree>
    <p:extLst>
      <p:ext uri="{BB962C8B-B14F-4D97-AF65-F5344CB8AC3E}">
        <p14:creationId xmlns:p14="http://schemas.microsoft.com/office/powerpoint/2010/main" val="1352300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only those authors who are significantly more </a:t>
            </a:r>
            <a:endParaRPr lang="en-US" dirty="0" smtClean="0"/>
          </a:p>
          <a:p>
            <a:r>
              <a:rPr lang="en-US" sz="1200" kern="1200" dirty="0" smtClean="0">
                <a:solidFill>
                  <a:schemeClr val="tx1"/>
                </a:solidFill>
                <a:effectLst/>
                <a:latin typeface="+mn-lt"/>
                <a:ea typeface="+mn-ea"/>
                <a:cs typeface="+mn-cs"/>
              </a:rPr>
              <a:t>dedicated to one community are highly ranked, resulting in no overlap between communities. Some prolific authors, such as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are no longer highly ranked anywhere, because their contributions are fairly equal among the communities.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91</a:t>
            </a:fld>
            <a:endParaRPr lang="en-US"/>
          </a:p>
        </p:txBody>
      </p:sp>
    </p:spTree>
    <p:extLst>
      <p:ext uri="{BB962C8B-B14F-4D97-AF65-F5344CB8AC3E}">
        <p14:creationId xmlns:p14="http://schemas.microsoft.com/office/powerpoint/2010/main" val="1692310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general phrase</a:t>
            </a:r>
            <a:r>
              <a:rPr lang="en-US" sz="1200" kern="1200" baseline="0" dirty="0" smtClean="0">
                <a:solidFill>
                  <a:schemeClr val="tx1"/>
                </a:solidFill>
                <a:effectLst/>
                <a:latin typeface="+mn-lt"/>
                <a:ea typeface="+mn-ea"/>
                <a:cs typeface="+mn-cs"/>
              </a:rPr>
              <a:t> ranking function used to rank phrases in topical hierarchy can’t be specific to entities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f</a:t>
            </a:r>
            <a:r>
              <a:rPr lang="en-US" sz="1200" kern="1200" baseline="-25000" dirty="0" err="1" smtClean="0">
                <a:solidFill>
                  <a:schemeClr val="tx1"/>
                </a:solidFill>
                <a:effectLst/>
                <a:latin typeface="+mn-lt"/>
                <a:ea typeface="+mn-ea"/>
                <a:cs typeface="+mn-cs"/>
              </a:rPr>
              <a:t>z,DE</a:t>
            </a:r>
            <a:r>
              <a:rPr lang="en-US" sz="1200" kern="1200" baseline="-250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 represents the frequency of phrase P in community z for the document subset D</a:t>
            </a:r>
            <a:r>
              <a:rPr lang="en-US" sz="1200" kern="1200" baseline="-250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Cont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P|z,E</a:t>
            </a:r>
            <a:r>
              <a:rPr lang="en-US" sz="1200" kern="1200" dirty="0" smtClean="0">
                <a:solidFill>
                  <a:schemeClr val="tx1"/>
                </a:solidFill>
                <a:effectLst/>
                <a:latin typeface="+mn-lt"/>
                <a:ea typeface="+mn-ea"/>
                <a:cs typeface="+mn-cs"/>
              </a:rPr>
              <a:t>) has a nice information theoretic interpretation as the </a:t>
            </a:r>
            <a:r>
              <a:rPr lang="en-US" sz="1200" kern="1200" dirty="0" err="1" smtClean="0">
                <a:solidFill>
                  <a:schemeClr val="tx1"/>
                </a:solidFill>
                <a:effectLst/>
                <a:latin typeface="+mn-lt"/>
                <a:ea typeface="+mn-ea"/>
                <a:cs typeface="+mn-cs"/>
              </a:rPr>
              <a:t>pointwise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Kullback-Leibler</a:t>
            </a:r>
            <a:r>
              <a:rPr lang="en-US" sz="1200" kern="1200" dirty="0" smtClean="0">
                <a:solidFill>
                  <a:schemeClr val="tx1"/>
                </a:solidFill>
                <a:effectLst/>
                <a:latin typeface="+mn-lt"/>
                <a:ea typeface="+mn-ea"/>
                <a:cs typeface="+mn-cs"/>
              </a:rPr>
              <a:t> (KL) divergence between the likelihood of seeing phrase P in the documents in community z, and the likelihood of seeing phrase P specifically in the documents linked to entity E, in z. </a:t>
            </a:r>
            <a:r>
              <a:rPr lang="en-US" sz="1200" kern="1200" dirty="0" err="1" smtClean="0">
                <a:solidFill>
                  <a:schemeClr val="tx1"/>
                </a:solidFill>
                <a:effectLst/>
                <a:latin typeface="+mn-lt"/>
                <a:ea typeface="+mn-ea"/>
                <a:cs typeface="+mn-cs"/>
              </a:rPr>
              <a:t>Pointwise</a:t>
            </a:r>
            <a:r>
              <a:rPr lang="en-US" sz="1200" kern="1200" dirty="0" smtClean="0">
                <a:solidFill>
                  <a:schemeClr val="tx1"/>
                </a:solidFill>
                <a:effectLst/>
                <a:latin typeface="+mn-lt"/>
                <a:ea typeface="+mn-ea"/>
                <a:cs typeface="+mn-cs"/>
              </a:rPr>
              <a:t> KL divergence is a distance measure between two probabilities. Therefore, </a:t>
            </a:r>
            <a:r>
              <a:rPr lang="en-US" sz="1200" kern="1200" dirty="0" err="1" smtClean="0">
                <a:solidFill>
                  <a:schemeClr val="tx1"/>
                </a:solidFill>
                <a:effectLst/>
                <a:latin typeface="+mn-lt"/>
                <a:ea typeface="+mn-ea"/>
                <a:cs typeface="+mn-cs"/>
              </a:rPr>
              <a:t>Cont</a:t>
            </a:r>
            <a:r>
              <a:rPr lang="en-US" sz="1200" kern="1200" dirty="0" smtClean="0">
                <a:solidFill>
                  <a:schemeClr val="tx1"/>
                </a:solidFill>
                <a:effectLst/>
                <a:latin typeface="+mn-lt"/>
                <a:ea typeface="+mn-ea"/>
                <a:cs typeface="+mn-cs"/>
              </a:rPr>
              <a:t>(P |z, E) </a:t>
            </a:r>
            <a:r>
              <a:rPr lang="en-US" sz="1200" kern="1200" dirty="0" err="1" smtClean="0">
                <a:solidFill>
                  <a:schemeClr val="tx1"/>
                </a:solidFill>
                <a:effectLst/>
                <a:latin typeface="+mn-lt"/>
                <a:ea typeface="+mn-ea"/>
                <a:cs typeface="+mn-cs"/>
              </a:rPr>
              <a:t>upranks</a:t>
            </a:r>
            <a:r>
              <a:rPr lang="en-US" sz="1200" kern="1200" dirty="0" smtClean="0">
                <a:solidFill>
                  <a:schemeClr val="tx1"/>
                </a:solidFill>
                <a:effectLst/>
                <a:latin typeface="+mn-lt"/>
                <a:ea typeface="+mn-ea"/>
                <a:cs typeface="+mn-cs"/>
              </a:rPr>
              <a:t> P if its frequency in the community in conjunction with the entity E is higher than would be expected, based on its overall topical community frequency.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92</a:t>
            </a:fld>
            <a:endParaRPr lang="en-US"/>
          </a:p>
        </p:txBody>
      </p:sp>
    </p:spTree>
    <p:extLst>
      <p:ext uri="{BB962C8B-B14F-4D97-AF65-F5344CB8AC3E}">
        <p14:creationId xmlns:p14="http://schemas.microsoft.com/office/powerpoint/2010/main" val="845842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show the entity frequency for each community</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EF</a:t>
            </a:r>
            <a:r>
              <a:rPr lang="en-US" sz="1200" kern="1200" baseline="-25000" dirty="0" err="1"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(E) which represents the estimate for the number of papers written by that author in the community.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so happens that our dataset contains more papers written by Philip Yu than by Christos </a:t>
            </a:r>
            <a:r>
              <a:rPr lang="en-US" sz="1200" kern="1200" dirty="0" err="1" smtClean="0">
                <a:solidFill>
                  <a:schemeClr val="tx1"/>
                </a:solidFill>
                <a:effectLst/>
                <a:latin typeface="+mn-lt"/>
                <a:ea typeface="+mn-ea"/>
                <a:cs typeface="+mn-cs"/>
              </a:rPr>
              <a:t>Faloutsos</a:t>
            </a:r>
            <a:r>
              <a:rPr lang="en-US" sz="1200" kern="1200" dirty="0" smtClean="0">
                <a:solidFill>
                  <a:schemeClr val="tx1"/>
                </a:solidFill>
                <a:effectLst/>
                <a:latin typeface="+mn-lt"/>
                <a:ea typeface="+mn-ea"/>
                <a:cs typeface="+mn-cs"/>
              </a:rPr>
              <a:t>, and so the entity topical community frequencies are higher for Philip Yu.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94</a:t>
            </a:fld>
            <a:endParaRPr lang="en-US"/>
          </a:p>
        </p:txBody>
      </p:sp>
    </p:spTree>
    <p:extLst>
      <p:ext uri="{BB962C8B-B14F-4D97-AF65-F5344CB8AC3E}">
        <p14:creationId xmlns:p14="http://schemas.microsoft.com/office/powerpoint/2010/main" val="3637509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a:t>
            </a:r>
            <a:r>
              <a:rPr lang="en-US" baseline="0" dirty="0" smtClean="0"/>
              <a:t> purity is used. This is more clearly a useful thing to do on lower levels of the hierarchy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95</a:t>
            </a:fld>
            <a:endParaRPr lang="en-US"/>
          </a:p>
        </p:txBody>
      </p:sp>
    </p:spTree>
    <p:extLst>
      <p:ext uri="{BB962C8B-B14F-4D97-AF65-F5344CB8AC3E}">
        <p14:creationId xmlns:p14="http://schemas.microsoft.com/office/powerpoint/2010/main" val="182743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a:t>
            </a:r>
            <a:r>
              <a:rPr lang="en-US" baseline="0" dirty="0" smtClean="0"/>
              <a:t> purity is used. This is more clearly a useful thing to do on lower levels of the hierarchy</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96</a:t>
            </a:fld>
            <a:endParaRPr lang="en-US"/>
          </a:p>
        </p:txBody>
      </p:sp>
    </p:spTree>
    <p:extLst>
      <p:ext uri="{BB962C8B-B14F-4D97-AF65-F5344CB8AC3E}">
        <p14:creationId xmlns:p14="http://schemas.microsoft.com/office/powerpoint/2010/main" val="182743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Erank</a:t>
            </a:r>
            <a:r>
              <a:rPr lang="en-US" dirty="0" smtClean="0"/>
              <a:t> </a:t>
            </a:r>
            <a:r>
              <a:rPr lang="en-US" dirty="0" err="1" smtClean="0"/>
              <a:t>cov</a:t>
            </a:r>
            <a:r>
              <a:rPr lang="en-US" dirty="0" smtClean="0"/>
              <a:t> + </a:t>
            </a:r>
            <a:r>
              <a:rPr lang="en-US" dirty="0" err="1" smtClean="0"/>
              <a:t>pur</a:t>
            </a:r>
            <a:r>
              <a:rPr lang="en-US" dirty="0" smtClean="0"/>
              <a:t> is used</a:t>
            </a:r>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97</a:t>
            </a:fld>
            <a:endParaRPr lang="en-US"/>
          </a:p>
        </p:txBody>
      </p:sp>
    </p:spTree>
    <p:extLst>
      <p:ext uri="{BB962C8B-B14F-4D97-AF65-F5344CB8AC3E}">
        <p14:creationId xmlns:p14="http://schemas.microsoft.com/office/powerpoint/2010/main" val="205413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denominator is the number of docs that have a topic-t phrase</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16</a:t>
            </a:fld>
            <a:endParaRPr lang="en-US"/>
          </a:p>
        </p:txBody>
      </p:sp>
    </p:spTree>
    <p:extLst>
      <p:ext uri="{BB962C8B-B14F-4D97-AF65-F5344CB8AC3E}">
        <p14:creationId xmlns:p14="http://schemas.microsoft.com/office/powerpoint/2010/main" val="105908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examining the roles of different venues within a single community, we can also gain some insight to the flavor of each venue. As an example, Table 5 compares the roles of three venues - SIGIR, WWW, and ECML - in the general IR community. While both SIGIR and WWW are usually char- </a:t>
            </a:r>
            <a:r>
              <a:rPr lang="en-US" sz="1200" kern="1200" dirty="0" err="1" smtClean="0">
                <a:solidFill>
                  <a:schemeClr val="tx1"/>
                </a:solidFill>
                <a:effectLst/>
                <a:latin typeface="+mn-lt"/>
                <a:ea typeface="+mn-ea"/>
                <a:cs typeface="+mn-cs"/>
              </a:rPr>
              <a:t>acterized</a:t>
            </a:r>
            <a:r>
              <a:rPr lang="en-US" sz="1200" kern="1200" dirty="0" smtClean="0">
                <a:solidFill>
                  <a:schemeClr val="tx1"/>
                </a:solidFill>
                <a:effectLst/>
                <a:latin typeface="+mn-lt"/>
                <a:ea typeface="+mn-ea"/>
                <a:cs typeface="+mn-cs"/>
              </a:rPr>
              <a:t> as IR venues, we can clearly see that SIGIR plays a more broad role, publishing most of the topics present in the community, whereas WWW focuses only on those topics that are directly related to the web. On the other hand, ECML is considered to be an ML venue, and its contribution to the IR community is the publishing of papers on topics that use machine learning techniques. Note that all three venues share some high-ranked phrases, illustrating how the roles of all three venues overlap in this community. If we were to strictly label venues, and therefore the papers they publish, as belonging exclusively to one or another </a:t>
            </a:r>
            <a:r>
              <a:rPr lang="en-US" sz="1200" kern="1200" dirty="0" err="1" smtClean="0">
                <a:solidFill>
                  <a:schemeClr val="tx1"/>
                </a:solidFill>
                <a:effectLst/>
                <a:latin typeface="+mn-lt"/>
                <a:ea typeface="+mn-ea"/>
                <a:cs typeface="+mn-cs"/>
              </a:rPr>
              <a:t>commu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nity</a:t>
            </a:r>
            <a:r>
              <a:rPr lang="en-US" sz="1200" kern="1200" dirty="0" smtClean="0">
                <a:solidFill>
                  <a:schemeClr val="tx1"/>
                </a:solidFill>
                <a:effectLst/>
                <a:latin typeface="+mn-lt"/>
                <a:ea typeface="+mn-ea"/>
                <a:cs typeface="+mn-cs"/>
              </a:rPr>
              <a:t>, we would not be able to discover these interesting roles. </a:t>
            </a:r>
            <a:endParaRPr lang="en-US" dirty="0" smtClean="0"/>
          </a:p>
        </p:txBody>
      </p:sp>
      <p:sp>
        <p:nvSpPr>
          <p:cNvPr id="4" name="Slide Number Placeholder 3"/>
          <p:cNvSpPr>
            <a:spLocks noGrp="1"/>
          </p:cNvSpPr>
          <p:nvPr>
            <p:ph type="sldNum" sz="quarter" idx="10"/>
          </p:nvPr>
        </p:nvSpPr>
        <p:spPr/>
        <p:txBody>
          <a:bodyPr/>
          <a:lstStyle/>
          <a:p>
            <a:fld id="{ED698973-2E49-C04B-B5A3-82B34DCE0646}" type="slidenum">
              <a:rPr lang="en-US" smtClean="0"/>
              <a:t>98</a:t>
            </a:fld>
            <a:endParaRPr lang="en-US"/>
          </a:p>
        </p:txBody>
      </p:sp>
    </p:spTree>
    <p:extLst>
      <p:ext uri="{BB962C8B-B14F-4D97-AF65-F5344CB8AC3E}">
        <p14:creationId xmlns:p14="http://schemas.microsoft.com/office/powerpoint/2010/main" val="189779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106</a:t>
            </a:fld>
            <a:endParaRPr lang="en-US"/>
          </a:p>
        </p:txBody>
      </p:sp>
    </p:spTree>
    <p:extLst>
      <p:ext uri="{BB962C8B-B14F-4D97-AF65-F5344CB8AC3E}">
        <p14:creationId xmlns:p14="http://schemas.microsoft.com/office/powerpoint/2010/main" val="4009965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very much like </a:t>
            </a:r>
            <a:r>
              <a:rPr lang="en-US" dirty="0" err="1" smtClean="0"/>
              <a:t>nDCG</a:t>
            </a:r>
            <a:r>
              <a:rPr lang="en-US" dirty="0" smtClean="0"/>
              <a:t> (normalized discounted cumulative gain)</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108</a:t>
            </a:fld>
            <a:endParaRPr lang="en-US"/>
          </a:p>
        </p:txBody>
      </p:sp>
    </p:spTree>
    <p:extLst>
      <p:ext uri="{BB962C8B-B14F-4D97-AF65-F5344CB8AC3E}">
        <p14:creationId xmlns:p14="http://schemas.microsoft.com/office/powerpoint/2010/main" val="1952968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to appendix</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109</a:t>
            </a:fld>
            <a:endParaRPr lang="en-US"/>
          </a:p>
        </p:txBody>
      </p:sp>
    </p:spTree>
    <p:extLst>
      <p:ext uri="{BB962C8B-B14F-4D97-AF65-F5344CB8AC3E}">
        <p14:creationId xmlns:p14="http://schemas.microsoft.com/office/powerpoint/2010/main" val="2349565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When </a:t>
            </a:r>
            <a:endParaRPr lang="en-US" dirty="0"/>
          </a:p>
        </p:txBody>
      </p:sp>
    </p:spTree>
    <p:extLst>
      <p:ext uri="{BB962C8B-B14F-4D97-AF65-F5344CB8AC3E}">
        <p14:creationId xmlns:p14="http://schemas.microsoft.com/office/powerpoint/2010/main" val="12943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When </a:t>
            </a:r>
            <a:endParaRPr lang="en-US" dirty="0"/>
          </a:p>
        </p:txBody>
      </p:sp>
    </p:spTree>
    <p:extLst>
      <p:ext uri="{BB962C8B-B14F-4D97-AF65-F5344CB8AC3E}">
        <p14:creationId xmlns:p14="http://schemas.microsoft.com/office/powerpoint/2010/main" val="2650738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442"/>
            <a:ext cx="5486400" cy="3600360"/>
          </a:xfrm>
          <a:prstGeom prst="rect">
            <a:avLst/>
          </a:prstGeom>
        </p:spPr>
        <p:txBody>
          <a:bodyPr/>
          <a:lstStyle/>
          <a:p>
            <a:r>
              <a:rPr lang="en-US" dirty="0" smtClean="0"/>
              <a:t>The second</a:t>
            </a:r>
            <a:r>
              <a:rPr lang="en-US" baseline="0" dirty="0" smtClean="0"/>
              <a:t> point, is sort of proved by some related work already. For example, the entity-topic model by Kim’s ICDM paper last year. </a:t>
            </a:r>
            <a:r>
              <a:rPr lang="en-US" dirty="0" smtClean="0"/>
              <a:t>They don’t work with </a:t>
            </a:r>
            <a:r>
              <a:rPr lang="en-US" baseline="0" dirty="0" smtClean="0"/>
              <a:t>hierarchy. They work with flat topics. They mainly address the second issue by using the entities to help the topic modeling. Only the last piece of work, </a:t>
            </a:r>
            <a:r>
              <a:rPr lang="en-US" baseline="0" dirty="0" err="1" smtClean="0"/>
              <a:t>NetClus</a:t>
            </a:r>
            <a:r>
              <a:rPr lang="en-US" baseline="0" dirty="0" smtClean="0"/>
              <a:t>, also addressed the first issue about the topic representation. It is the only one to generate multi-typed topics. Also, </a:t>
            </a:r>
            <a:r>
              <a:rPr lang="en-US" baseline="0" dirty="0" err="1" smtClean="0"/>
              <a:t>NetClus</a:t>
            </a:r>
            <a:r>
              <a:rPr lang="en-US" baseline="0" dirty="0" smtClean="0"/>
              <a:t> can be easily extended to generate a topic hierarchy. So our work is closely relevant to </a:t>
            </a:r>
            <a:r>
              <a:rPr lang="en-US" baseline="0" dirty="0" err="1" smtClean="0"/>
              <a:t>NetClus</a:t>
            </a:r>
            <a:r>
              <a:rPr lang="en-US" baseline="0" dirty="0" smtClean="0"/>
              <a:t>.</a:t>
            </a:r>
          </a:p>
          <a:p>
            <a:endParaRPr lang="en-US" dirty="0" smtClean="0"/>
          </a:p>
        </p:txBody>
      </p:sp>
    </p:spTree>
    <p:extLst>
      <p:ext uri="{BB962C8B-B14F-4D97-AF65-F5344CB8AC3E}">
        <p14:creationId xmlns:p14="http://schemas.microsoft.com/office/powerpoint/2010/main" val="2483601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a:t>
            </a:r>
            <a:r>
              <a:rPr lang="en-US" baseline="0" dirty="0" smtClean="0"/>
              <a:t> does terms, not phrases, lots of it is some kind of extensions of LDA</a:t>
            </a:r>
          </a:p>
          <a:p>
            <a:endParaRPr lang="en-US" baseline="0" dirty="0" smtClean="0"/>
          </a:p>
          <a:p>
            <a:r>
              <a:rPr lang="en-US" baseline="0" dirty="0" smtClean="0"/>
              <a:t>point is, word is generated based on both a term distribution, and entity distribution</a:t>
            </a:r>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117</a:t>
            </a:fld>
            <a:endParaRPr lang="en-US"/>
          </a:p>
        </p:txBody>
      </p:sp>
    </p:spTree>
    <p:extLst>
      <p:ext uri="{BB962C8B-B14F-4D97-AF65-F5344CB8AC3E}">
        <p14:creationId xmlns:p14="http://schemas.microsoft.com/office/powerpoint/2010/main" val="3467927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Based on that intuition, we have</a:t>
            </a:r>
            <a:r>
              <a:rPr lang="en-US" baseline="0" dirty="0" smtClean="0"/>
              <a:t> this generative model. We generate each single link in the network by the following process. First, we randomly draw a topic z from a multinomial distribution \rho. This is the overall proportion of each topic. In this example, we chose topic 1 with the probability 0.3</a:t>
            </a:r>
          </a:p>
          <a:p>
            <a:endParaRPr lang="en-US" baseline="0" dirty="0" smtClean="0"/>
          </a:p>
          <a:p>
            <a:r>
              <a:rPr lang="en-US" baseline="0" dirty="0" smtClean="0"/>
              <a:t>How to do random sampling? Phi and link inference; phi </a:t>
            </a:r>
          </a:p>
          <a:p>
            <a:endParaRPr lang="en-US" baseline="0" dirty="0" smtClean="0"/>
          </a:p>
          <a:p>
            <a:endParaRPr lang="en-US" dirty="0"/>
          </a:p>
        </p:txBody>
      </p:sp>
    </p:spTree>
    <p:extLst>
      <p:ext uri="{BB962C8B-B14F-4D97-AF65-F5344CB8AC3E}">
        <p14:creationId xmlns:p14="http://schemas.microsoft.com/office/powerpoint/2010/main" val="2113560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Next, we randomly</a:t>
            </a:r>
            <a:r>
              <a:rPr lang="en-US" baseline="0" dirty="0" smtClean="0"/>
              <a:t> draw the link type from another multinomial \theta. The link type is the type of the two nodes of a link x and y, like term-term, term-author, author-author. We chose (</a:t>
            </a:r>
            <a:r>
              <a:rPr lang="en-US" baseline="0" dirty="0" err="1" smtClean="0"/>
              <a:t>term,term</a:t>
            </a:r>
            <a:r>
              <a:rPr lang="en-US" baseline="0" dirty="0" smtClean="0"/>
              <a:t>) with the probability 0.25 </a:t>
            </a:r>
            <a:endParaRPr lang="en-US" dirty="0"/>
          </a:p>
        </p:txBody>
      </p:sp>
    </p:spTree>
    <p:extLst>
      <p:ext uri="{BB962C8B-B14F-4D97-AF65-F5344CB8AC3E}">
        <p14:creationId xmlns:p14="http://schemas.microsoft.com/office/powerpoint/2010/main" val="2735161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combination of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and Completeness take the place of other NLP criteria that have been used by approaches which perform phrase extraction rather than phrase construction, such as part-of-speech tagging (e.g. is the phrase a noun group?]) or suffix sequences.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Completeteness</a:t>
            </a:r>
            <a:r>
              <a:rPr lang="en-US" sz="1200" kern="1200" dirty="0" smtClean="0">
                <a:solidFill>
                  <a:schemeClr val="tx1"/>
                </a:solidFill>
                <a:effectLst/>
                <a:latin typeface="+mn-lt"/>
                <a:ea typeface="+mn-ea"/>
                <a:cs typeface="+mn-cs"/>
              </a:rPr>
              <a:t> ranking criteria together embody the characteristic of a phrase being ‘understandable’ to people or having ‘term cohesion’.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do not go the route of evaluating this characteristic by calculating semantic relatedness between words, which has been used in other approaches using knowledge bases such as Wikipedia. This is because we wish to avoid relying on external information which may possibly be unavailable, or not relevant for a particular dataset, for instance if the dataset is domain-specific.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20</a:t>
            </a:fld>
            <a:endParaRPr lang="en-US"/>
          </a:p>
        </p:txBody>
      </p:sp>
    </p:spTree>
    <p:extLst>
      <p:ext uri="{BB962C8B-B14F-4D97-AF65-F5344CB8AC3E}">
        <p14:creationId xmlns:p14="http://schemas.microsoft.com/office/powerpoint/2010/main" val="35862837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The we draw the first node</a:t>
            </a:r>
            <a:r>
              <a:rPr lang="en-US" baseline="0" dirty="0" smtClean="0"/>
              <a:t> of this link from the node distribution of its type. Now the type x is term, so we use the term distribution, and we chose the word query with probability 0.05</a:t>
            </a:r>
            <a:endParaRPr lang="en-US" dirty="0"/>
          </a:p>
        </p:txBody>
      </p:sp>
    </p:spTree>
    <p:extLst>
      <p:ext uri="{BB962C8B-B14F-4D97-AF65-F5344CB8AC3E}">
        <p14:creationId xmlns:p14="http://schemas.microsoft.com/office/powerpoint/2010/main" val="1440549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Finally, we chose the 2</a:t>
            </a:r>
            <a:r>
              <a:rPr lang="en-US" baseline="30000" dirty="0" smtClean="0"/>
              <a:t>nd</a:t>
            </a:r>
            <a:r>
              <a:rPr lang="en-US" baseline="0" dirty="0" smtClean="0"/>
              <a:t> node of this link, also from the node distribution of its type. Now the type is again term, so we still use the term distribution, and chose processing with certain probability. Now we generate a term-term link in topic 1, between query and processing. It means that we will increment the count of topic-1 links between query and processing by 1.</a:t>
            </a:r>
          </a:p>
          <a:p>
            <a:endParaRPr lang="en-US" baseline="0" dirty="0" smtClean="0"/>
          </a:p>
          <a:p>
            <a:r>
              <a:rPr lang="en-US" baseline="0" dirty="0" smtClean="0"/>
              <a:t>Make efficiency: 10 edges: together, generate one number</a:t>
            </a:r>
          </a:p>
          <a:p>
            <a:endParaRPr lang="en-US" baseline="0" dirty="0" smtClean="0"/>
          </a:p>
          <a:p>
            <a:r>
              <a:rPr lang="en-US" baseline="0" dirty="0" smtClean="0"/>
              <a:t>And we repeat this process again and again and again, until we generate all the links.</a:t>
            </a:r>
          </a:p>
          <a:p>
            <a:endParaRPr lang="en-US" baseline="0" dirty="0" smtClean="0"/>
          </a:p>
          <a:p>
            <a:r>
              <a:rPr lang="en-US" baseline="0" dirty="0" smtClean="0"/>
              <a:t>Hidden parameters. E: observed links. </a:t>
            </a:r>
            <a:r>
              <a:rPr lang="en-US" baseline="0" dirty="0" err="1" smtClean="0"/>
              <a:t>Posson</a:t>
            </a:r>
            <a:r>
              <a:rPr lang="en-US" baseline="0" dirty="0" smtClean="0"/>
              <a:t> distribution. Links inferred to predict the maximum likelihood of parameters.</a:t>
            </a:r>
          </a:p>
          <a:p>
            <a:endParaRPr lang="en-US" baseline="0" dirty="0" smtClean="0"/>
          </a:p>
          <a:p>
            <a:r>
              <a:rPr lang="en-US" baseline="0" dirty="0" smtClean="0"/>
              <a:t>60 40 (observed ) -&gt; optimize sum=1 number of edges -&gt; number of iterations; 10-10</a:t>
            </a:r>
          </a:p>
          <a:p>
            <a:endParaRPr lang="en-US" baseline="0" dirty="0" smtClean="0"/>
          </a:p>
          <a:p>
            <a:r>
              <a:rPr lang="en-US" baseline="0" dirty="0" smtClean="0"/>
              <a:t>EM ALGORITHM</a:t>
            </a:r>
            <a:endParaRPr lang="en-US" dirty="0"/>
          </a:p>
        </p:txBody>
      </p:sp>
    </p:spTree>
    <p:extLst>
      <p:ext uri="{BB962C8B-B14F-4D97-AF65-F5344CB8AC3E}">
        <p14:creationId xmlns:p14="http://schemas.microsoft.com/office/powerpoint/2010/main" val="3745006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a:xfrm>
            <a:off x="685800" y="4343520"/>
            <a:ext cx="5486400" cy="4114246"/>
          </a:xfrm>
          <a:prstGeom prst="rect">
            <a:avLst/>
          </a:prstGeom>
        </p:spPr>
        <p:txBody>
          <a:bodyPr/>
          <a:lstStyle/>
          <a:p>
            <a:r>
              <a:rPr lang="en-US" dirty="0" smtClean="0"/>
              <a:t>That</a:t>
            </a:r>
            <a:r>
              <a:rPr lang="en-US" baseline="0" dirty="0" smtClean="0"/>
              <a:t> process is very intuitive. </a:t>
            </a:r>
            <a:r>
              <a:rPr lang="en-US" dirty="0" smtClean="0"/>
              <a:t>But eventually, what</a:t>
            </a:r>
            <a:r>
              <a:rPr lang="en-US" baseline="0" dirty="0" smtClean="0"/>
              <a:t> we observe from the data is the total number of links between any two nodes in topic t. All the other parameters and variables must be estimated from this observation. If the link weight is 100 between two nodes, we have to sample 100 times. To make our inference more efficient, we derive a collapsed generative process, which can directly generate link weight between any two nodes just once, instead of, like 100 times. The collapsed generation of link weight follows a Poisson distribution. We use this distribution, write down the log likelihood, and design an E-M algorithm to infer the node distributions and the partitions of links.</a:t>
            </a:r>
          </a:p>
          <a:p>
            <a:endParaRPr lang="en-US" baseline="0" dirty="0" smtClean="0"/>
          </a:p>
          <a:p>
            <a:r>
              <a:rPr lang="en-US" baseline="0" dirty="0" smtClean="0"/>
              <a:t>Prior knowledge and random sampling?</a:t>
            </a:r>
            <a:endParaRPr lang="en-US" dirty="0"/>
          </a:p>
        </p:txBody>
      </p:sp>
    </p:spTree>
    <p:extLst>
      <p:ext uri="{BB962C8B-B14F-4D97-AF65-F5344CB8AC3E}">
        <p14:creationId xmlns:p14="http://schemas.microsoft.com/office/powerpoint/2010/main" val="17779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coverage from our ranking function yields the worst results, confirming the intuition that a high quality keyphrase must at minimum have good coverage.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Without purity, the function favors bigrams and trigrams that all seem to be meaningful, although several high quality unigrams such as ‘learning’ and ‘classification’ no longer appear.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a:t>
            </a:r>
            <a:r>
              <a:rPr lang="en-US" sz="1200" kern="1200" dirty="0" err="1" smtClean="0">
                <a:solidFill>
                  <a:schemeClr val="tx1"/>
                </a:solidFill>
                <a:effectLst/>
                <a:latin typeface="+mn-lt"/>
                <a:ea typeface="+mn-ea"/>
                <a:cs typeface="+mn-cs"/>
              </a:rPr>
              <a:t>phraseness</a:t>
            </a:r>
            <a:r>
              <a:rPr lang="en-US" sz="1200" kern="1200" dirty="0" smtClean="0">
                <a:solidFill>
                  <a:schemeClr val="tx1"/>
                </a:solidFill>
                <a:effectLst/>
                <a:latin typeface="+mn-lt"/>
                <a:ea typeface="+mn-ea"/>
                <a:cs typeface="+mn-cs"/>
              </a:rPr>
              <a:t>, in contrast, yields meaningful unigrams but very few bigrams.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Finally, without completeness, phrases such as ‘support vector’ and ‘vector machines’ are improperly highly ranked, as both are sub-phrases of the high quality trigram ‘support vector machines.’ </a:t>
            </a: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23</a:t>
            </a:fld>
            <a:endParaRPr lang="en-US"/>
          </a:p>
        </p:txBody>
      </p:sp>
    </p:spTree>
    <p:extLst>
      <p:ext uri="{BB962C8B-B14F-4D97-AF65-F5344CB8AC3E}">
        <p14:creationId xmlns:p14="http://schemas.microsoft.com/office/powerpoint/2010/main" val="3965286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expected, KERT–</a:t>
            </a:r>
            <a:r>
              <a:rPr lang="en-US" sz="1200" kern="1200" dirty="0" err="1" smtClean="0">
                <a:solidFill>
                  <a:schemeClr val="tx1"/>
                </a:solidFill>
                <a:effectLst/>
                <a:latin typeface="+mn-lt"/>
                <a:ea typeface="+mn-ea"/>
                <a:cs typeface="+mn-cs"/>
              </a:rPr>
              <a:t>cov</a:t>
            </a:r>
            <a:r>
              <a:rPr lang="en-US" sz="1200" kern="1200" dirty="0" smtClean="0">
                <a:solidFill>
                  <a:schemeClr val="tx1"/>
                </a:solidFill>
                <a:effectLst/>
                <a:latin typeface="+mn-lt"/>
                <a:ea typeface="+mn-ea"/>
                <a:cs typeface="+mn-cs"/>
              </a:rPr>
              <a:t> exhibits the worst performance. The baselines perform slightly better, and it is interesting to note that </a:t>
            </a:r>
            <a:r>
              <a:rPr lang="en-US" sz="1200" kern="1200" dirty="0" err="1" smtClean="0">
                <a:solidFill>
                  <a:schemeClr val="tx1"/>
                </a:solidFill>
                <a:effectLst/>
                <a:latin typeface="+mn-lt"/>
                <a:ea typeface="+mn-ea"/>
                <a:cs typeface="+mn-cs"/>
              </a:rPr>
              <a:t>kpRel</a:t>
            </a:r>
            <a:r>
              <a:rPr lang="en-US" sz="1200" kern="1200" dirty="0" smtClean="0">
                <a:solidFill>
                  <a:schemeClr val="tx1"/>
                </a:solidFill>
                <a:effectLst/>
                <a:latin typeface="+mn-lt"/>
                <a:ea typeface="+mn-ea"/>
                <a:cs typeface="+mn-cs"/>
              </a:rPr>
              <a:t>, which is smoothed purity, performs better than </a:t>
            </a: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and even slightly better than KERT–phr.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adds in a measure of </a:t>
            </a:r>
            <a:r>
              <a:rPr lang="en-US" sz="1200" i="1" kern="1200" dirty="0" smtClean="0">
                <a:solidFill>
                  <a:schemeClr val="tx1"/>
                </a:solidFill>
                <a:effectLst/>
                <a:latin typeface="+mn-lt"/>
                <a:ea typeface="+mn-ea"/>
                <a:cs typeface="+mn-cs"/>
              </a:rPr>
              <a:t>overall </a:t>
            </a:r>
            <a:r>
              <a:rPr lang="en-US" sz="1200" kern="1200" dirty="0" smtClean="0">
                <a:solidFill>
                  <a:schemeClr val="tx1"/>
                </a:solidFill>
                <a:effectLst/>
                <a:latin typeface="+mn-lt"/>
                <a:ea typeface="+mn-ea"/>
                <a:cs typeface="+mn-cs"/>
              </a:rPr>
              <a:t>keyphrase coverage in the entire collection, which hurts rather than helps for this task. Removing completeness appears to have a very small negative effect, and we hypothesize this is be- cause high-ranked incomplete keyphrases are relatively rare, though very obvious when they do occur (e.g. ‘vector machines’). KERT–</a:t>
            </a:r>
            <a:r>
              <a:rPr lang="en-US" sz="1200" kern="1200" dirty="0" err="1" smtClean="0">
                <a:solidFill>
                  <a:schemeClr val="tx1"/>
                </a:solidFill>
                <a:effectLst/>
                <a:latin typeface="+mn-lt"/>
                <a:ea typeface="+mn-ea"/>
                <a:cs typeface="+mn-cs"/>
              </a:rPr>
              <a:t>pur</a:t>
            </a:r>
            <a:r>
              <a:rPr lang="en-US" sz="1200" kern="1200" dirty="0" smtClean="0">
                <a:solidFill>
                  <a:schemeClr val="tx1"/>
                </a:solidFill>
                <a:effectLst/>
                <a:latin typeface="+mn-lt"/>
                <a:ea typeface="+mn-ea"/>
                <a:cs typeface="+mn-cs"/>
              </a:rPr>
              <a:t> performs the best - which may reflect human bias towards longer phrases - with an improvement of at least 50% over the </a:t>
            </a:r>
            <a:r>
              <a:rPr lang="en-US" sz="1200" kern="1200" dirty="0" err="1" smtClean="0">
                <a:solidFill>
                  <a:schemeClr val="tx1"/>
                </a:solidFill>
                <a:effectLst/>
                <a:latin typeface="+mn-lt"/>
                <a:ea typeface="+mn-ea"/>
                <a:cs typeface="+mn-cs"/>
              </a:rPr>
              <a:t>kpRelInt</a:t>
            </a:r>
            <a:r>
              <a:rPr lang="en-US" sz="1200" kern="1200" dirty="0" smtClean="0">
                <a:solidFill>
                  <a:schemeClr val="tx1"/>
                </a:solidFill>
                <a:effectLst/>
                <a:latin typeface="+mn-lt"/>
                <a:ea typeface="+mn-ea"/>
                <a:cs typeface="+mn-cs"/>
              </a:rPr>
              <a:t>* baseline for all reported values of 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we cannot directly evaluate which differences between the </a:t>
            </a:r>
            <a:r>
              <a:rPr lang="en-US" sz="1200" kern="1200" dirty="0" err="1" smtClean="0">
                <a:solidFill>
                  <a:schemeClr val="tx1"/>
                </a:solidFill>
                <a:effectLst/>
                <a:latin typeface="+mn-lt"/>
                <a:ea typeface="+mn-ea"/>
                <a:cs typeface="+mn-cs"/>
              </a:rPr>
              <a:t>nKQM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ues</a:t>
            </a:r>
            <a:r>
              <a:rPr lang="en-US" sz="1200" kern="1200" dirty="0" smtClean="0">
                <a:solidFill>
                  <a:schemeClr val="tx1"/>
                </a:solidFill>
                <a:effectLst/>
                <a:latin typeface="+mn-lt"/>
                <a:ea typeface="+mn-ea"/>
                <a:cs typeface="+mn-cs"/>
              </a:rPr>
              <a:t> are statistically significant, we examined the differences between the distributions of mean judge scores. We found, for example, that the preference for phrases generated by KERT–</a:t>
            </a:r>
            <a:r>
              <a:rPr lang="en-US" sz="1200" kern="1200" dirty="0" err="1" smtClean="0">
                <a:solidFill>
                  <a:schemeClr val="tx1"/>
                </a:solidFill>
                <a:effectLst/>
                <a:latin typeface="+mn-lt"/>
                <a:ea typeface="+mn-ea"/>
                <a:cs typeface="+mn-cs"/>
              </a:rPr>
              <a:t>pur</a:t>
            </a:r>
            <a:r>
              <a:rPr lang="en-US" sz="1200" kern="1200" dirty="0" smtClean="0">
                <a:solidFill>
                  <a:schemeClr val="tx1"/>
                </a:solidFill>
                <a:effectLst/>
                <a:latin typeface="+mn-lt"/>
                <a:ea typeface="+mn-ea"/>
                <a:cs typeface="+mn-cs"/>
              </a:rPr>
              <a:t> was statistically significant, whereas the difference between KERT and KERT-com was not.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25</a:t>
            </a:fld>
            <a:endParaRPr lang="en-US"/>
          </a:p>
        </p:txBody>
      </p:sp>
    </p:spTree>
    <p:extLst>
      <p:ext uri="{BB962C8B-B14F-4D97-AF65-F5344CB8AC3E}">
        <p14:creationId xmlns:p14="http://schemas.microsoft.com/office/powerpoint/2010/main" val="123467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26</a:t>
            </a:fld>
            <a:endParaRPr lang="en-US"/>
          </a:p>
        </p:txBody>
      </p:sp>
    </p:spTree>
    <p:extLst>
      <p:ext uri="{BB962C8B-B14F-4D97-AF65-F5344CB8AC3E}">
        <p14:creationId xmlns:p14="http://schemas.microsoft.com/office/powerpoint/2010/main" val="261535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have done:</a:t>
            </a:r>
          </a:p>
          <a:p>
            <a:pPr lvl="1"/>
            <a:r>
              <a:rPr lang="en-US" dirty="0" smtClean="0"/>
              <a:t>KERT on short text – haven’t done longer text</a:t>
            </a:r>
          </a:p>
          <a:p>
            <a:pPr lvl="1"/>
            <a:r>
              <a:rPr lang="en-US" dirty="0" smtClean="0"/>
              <a:t>KERT on scientific domain, where the text is pretty well structured and has well-established vocabulary. Haven’t done just plain </a:t>
            </a:r>
            <a:r>
              <a:rPr lang="en-US" dirty="0" err="1" smtClean="0"/>
              <a:t>english</a:t>
            </a:r>
            <a:endParaRPr lang="en-US" dirty="0" smtClean="0"/>
          </a:p>
          <a:p>
            <a:pPr lvl="1"/>
            <a:r>
              <a:rPr lang="en-US" dirty="0" smtClean="0"/>
              <a:t>Want to apply KERT to a real task and see how it performs</a:t>
            </a:r>
          </a:p>
          <a:p>
            <a:endParaRPr lang="en-US" dirty="0"/>
          </a:p>
        </p:txBody>
      </p:sp>
      <p:sp>
        <p:nvSpPr>
          <p:cNvPr id="4" name="Slide Number Placeholder 3"/>
          <p:cNvSpPr>
            <a:spLocks noGrp="1"/>
          </p:cNvSpPr>
          <p:nvPr>
            <p:ph type="sldNum" sz="quarter" idx="10"/>
          </p:nvPr>
        </p:nvSpPr>
        <p:spPr/>
        <p:txBody>
          <a:bodyPr/>
          <a:lstStyle/>
          <a:p>
            <a:fld id="{ED698973-2E49-C04B-B5A3-82B34DCE0646}" type="slidenum">
              <a:rPr lang="en-US" smtClean="0"/>
              <a:t>28</a:t>
            </a:fld>
            <a:endParaRPr lang="en-US"/>
          </a:p>
        </p:txBody>
      </p:sp>
    </p:spTree>
    <p:extLst>
      <p:ext uri="{BB962C8B-B14F-4D97-AF65-F5344CB8AC3E}">
        <p14:creationId xmlns:p14="http://schemas.microsoft.com/office/powerpoint/2010/main" val="175355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63347" y="6356350"/>
            <a:ext cx="2085975" cy="365125"/>
          </a:xfrm>
          <a:prstGeom prst="rect">
            <a:avLst/>
          </a:prstGeom>
        </p:spPr>
        <p:txBody>
          <a:bodyPr/>
          <a:lstStyle/>
          <a:p>
            <a:endParaRPr lang="en-US"/>
          </a:p>
        </p:txBody>
      </p:sp>
      <p:sp>
        <p:nvSpPr>
          <p:cNvPr id="5" name="Footer Placeholder 4"/>
          <p:cNvSpPr>
            <a:spLocks noGrp="1"/>
          </p:cNvSpPr>
          <p:nvPr>
            <p:ph type="ftr" sz="quarter" idx="11"/>
          </p:nvPr>
        </p:nvSpPr>
        <p:spPr>
          <a:xfrm>
            <a:off x="659165" y="6356350"/>
            <a:ext cx="28479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363347" y="6356350"/>
            <a:ext cx="2085975" cy="365125"/>
          </a:xfrm>
          <a:prstGeom prst="rect">
            <a:avLst/>
          </a:prstGeom>
        </p:spPr>
        <p:txBody>
          <a:bodyPr/>
          <a:lstStyle/>
          <a:p>
            <a:endParaRPr lang="en-US"/>
          </a:p>
        </p:txBody>
      </p:sp>
      <p:sp>
        <p:nvSpPr>
          <p:cNvPr id="5" name="Footer Placeholder 4"/>
          <p:cNvSpPr>
            <a:spLocks noGrp="1"/>
          </p:cNvSpPr>
          <p:nvPr>
            <p:ph type="ftr" sz="quarter" idx="11"/>
          </p:nvPr>
        </p:nvSpPr>
        <p:spPr>
          <a:xfrm>
            <a:off x="659165" y="6356350"/>
            <a:ext cx="28479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8"/>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5400" b="0" i="0" kern="1200" dirty="0" smtClean="0">
                <a:solidFill>
                  <a:schemeClr val="tx2"/>
                </a:solidFill>
                <a:effectLst/>
                <a:latin typeface="Gill Sans Light"/>
                <a:ea typeface="+mj-ea"/>
                <a:cs typeface="Gill Sans Ligh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normAutofit/>
          </a:bodyPr>
          <a:lstStyle>
            <a:lvl1pPr marL="0" indent="0" algn="ctr">
              <a:buNone/>
              <a:defRPr sz="36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a:xfrm>
            <a:off x="6363347" y="6356350"/>
            <a:ext cx="2085975" cy="365125"/>
          </a:xfrm>
          <a:prstGeom prst="rect">
            <a:avLst/>
          </a:prstGeom>
        </p:spPr>
        <p:txBody>
          <a:bodyPr/>
          <a:lstStyle/>
          <a:p>
            <a:endParaRPr lang="en-US"/>
          </a:p>
        </p:txBody>
      </p:sp>
      <p:sp>
        <p:nvSpPr>
          <p:cNvPr id="8" name="Footer Placeholder 7"/>
          <p:cNvSpPr>
            <a:spLocks noGrp="1"/>
          </p:cNvSpPr>
          <p:nvPr>
            <p:ph type="ftr" sz="quarter" idx="11"/>
          </p:nvPr>
        </p:nvSpPr>
        <p:spPr>
          <a:xfrm>
            <a:off x="659165" y="6356350"/>
            <a:ext cx="28479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363347" y="6356350"/>
            <a:ext cx="2085975" cy="365125"/>
          </a:xfrm>
          <a:prstGeom prst="rect">
            <a:avLst/>
          </a:prstGeom>
        </p:spPr>
        <p:txBody>
          <a:bodyPr/>
          <a:lstStyle/>
          <a:p>
            <a:endParaRPr lang="en-US"/>
          </a:p>
        </p:txBody>
      </p:sp>
      <p:sp>
        <p:nvSpPr>
          <p:cNvPr id="4" name="Footer Placeholder 3"/>
          <p:cNvSpPr>
            <a:spLocks noGrp="1"/>
          </p:cNvSpPr>
          <p:nvPr>
            <p:ph type="ftr" sz="quarter" idx="11"/>
          </p:nvPr>
        </p:nvSpPr>
        <p:spPr>
          <a:xfrm>
            <a:off x="659165" y="6356350"/>
            <a:ext cx="28479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363347" y="6356350"/>
            <a:ext cx="2085975" cy="365125"/>
          </a:xfrm>
          <a:prstGeom prst="rect">
            <a:avLst/>
          </a:prstGeom>
        </p:spPr>
        <p:txBody>
          <a:bodyPr/>
          <a:lstStyle/>
          <a:p>
            <a:endParaRPr lang="en-US"/>
          </a:p>
        </p:txBody>
      </p:sp>
      <p:sp>
        <p:nvSpPr>
          <p:cNvPr id="3" name="Footer Placeholder 2"/>
          <p:cNvSpPr>
            <a:spLocks noGrp="1"/>
          </p:cNvSpPr>
          <p:nvPr>
            <p:ph type="ftr" sz="quarter" idx="11"/>
          </p:nvPr>
        </p:nvSpPr>
        <p:spPr>
          <a:xfrm>
            <a:off x="659165" y="6356350"/>
            <a:ext cx="28479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63347" y="6356350"/>
            <a:ext cx="2085975" cy="365125"/>
          </a:xfrm>
          <a:prstGeom prst="rect">
            <a:avLst/>
          </a:prstGeom>
        </p:spPr>
        <p:txBody>
          <a:bodyPr/>
          <a:lstStyle/>
          <a:p>
            <a:endParaRPr lang="en-US"/>
          </a:p>
        </p:txBody>
      </p:sp>
      <p:sp>
        <p:nvSpPr>
          <p:cNvPr id="6" name="Footer Placeholder 5"/>
          <p:cNvSpPr>
            <a:spLocks noGrp="1"/>
          </p:cNvSpPr>
          <p:nvPr>
            <p:ph type="ftr" sz="quarter" idx="11"/>
          </p:nvPr>
        </p:nvSpPr>
        <p:spPr>
          <a:xfrm>
            <a:off x="659165" y="6356350"/>
            <a:ext cx="28479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43278" y="6356350"/>
            <a:ext cx="561975" cy="365125"/>
          </a:xfrm>
          <a:prstGeom prst="rect">
            <a:avLst/>
          </a:prstGeom>
        </p:spPr>
        <p:txBody>
          <a:bodyPr/>
          <a:lstStyle/>
          <a:p>
            <a:fld id="{A61D9B67-6600-B34F-9345-242C6B7CD63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a:effectLst/>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629A7518-53BD-D547-AAEC-F42F5B393A8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ts val="5800"/>
        </a:lnSpc>
        <a:spcBef>
          <a:spcPct val="0"/>
        </a:spcBef>
        <a:buNone/>
        <a:defRPr sz="3600" b="0" i="0" kern="1200">
          <a:solidFill>
            <a:schemeClr val="tx2"/>
          </a:solidFill>
          <a:effectLst/>
          <a:latin typeface="Gill Sans Light"/>
          <a:ea typeface="+mj-ea"/>
          <a:cs typeface="Gill Sans Light"/>
        </a:defRPr>
      </a:lvl1pPr>
    </p:titleStyle>
    <p:bodyStyle>
      <a:lvl1pPr marL="342900" indent="-342900" algn="l" defTabSz="914400" rtl="0" eaLnBrk="1" latinLnBrk="0" hangingPunct="1">
        <a:spcBef>
          <a:spcPct val="20000"/>
        </a:spcBef>
        <a:buFont typeface="Arial" pitchFamily="34" charset="0"/>
        <a:buChar char="•"/>
        <a:defRPr sz="2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1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4.em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4.em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44.emf"/><Relationship Id="rId5" Type="http://schemas.openxmlformats.org/officeDocument/2006/relationships/image" Target="../media/image130.png"/><Relationship Id="rId6"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44.emf"/><Relationship Id="rId5" Type="http://schemas.openxmlformats.org/officeDocument/2006/relationships/image" Target="../media/image150.png"/><Relationship Id="rId6" Type="http://schemas.openxmlformats.org/officeDocument/2006/relationships/image" Target="../media/image140.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26.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9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 y="1374587"/>
            <a:ext cx="8516471" cy="3502213"/>
          </a:xfrm>
        </p:spPr>
        <p:txBody>
          <a:bodyPr/>
          <a:lstStyle/>
          <a:p>
            <a:r>
              <a:rPr lang="en-US" sz="4400" b="1" dirty="0"/>
              <a:t>Discovering latent topical phrases </a:t>
            </a:r>
            <a:r>
              <a:rPr lang="en-US" sz="4400" b="1" dirty="0" smtClean="0"/>
              <a:t>in document collections and </a:t>
            </a:r>
            <a:r>
              <a:rPr lang="en-US" sz="4400" b="1" dirty="0"/>
              <a:t>networks with </a:t>
            </a:r>
            <a:r>
              <a:rPr lang="en-US" sz="4400" b="1" dirty="0" smtClean="0"/>
              <a:t>text </a:t>
            </a:r>
            <a:r>
              <a:rPr lang="en-US" sz="4400" b="1" dirty="0"/>
              <a:t>components: </a:t>
            </a:r>
            <a:r>
              <a:rPr lang="en-US" sz="4400" b="1" dirty="0" smtClean="0"/>
              <a:t/>
            </a:r>
            <a:br>
              <a:rPr lang="en-US" sz="4400" b="1" dirty="0" smtClean="0"/>
            </a:br>
            <a:r>
              <a:rPr lang="en-US" sz="4400" b="1" dirty="0" smtClean="0"/>
              <a:t>Leveraging </a:t>
            </a:r>
            <a:r>
              <a:rPr lang="en-US" sz="4400" b="1" dirty="0"/>
              <a:t>text mining and information </a:t>
            </a:r>
            <a:r>
              <a:rPr lang="en-US" sz="4400" b="1" dirty="0" smtClean="0"/>
              <a:t>network </a:t>
            </a:r>
            <a:r>
              <a:rPr lang="en-US" sz="4400" b="1" dirty="0"/>
              <a:t>analysis for human oriented applications</a:t>
            </a:r>
            <a:endParaRPr lang="en-US" sz="4400" dirty="0"/>
          </a:p>
        </p:txBody>
      </p:sp>
      <p:sp>
        <p:nvSpPr>
          <p:cNvPr id="3" name="Subtitle 2"/>
          <p:cNvSpPr>
            <a:spLocks noGrp="1"/>
          </p:cNvSpPr>
          <p:nvPr>
            <p:ph type="subTitle" idx="1"/>
          </p:nvPr>
        </p:nvSpPr>
        <p:spPr>
          <a:xfrm>
            <a:off x="1371600" y="4952999"/>
            <a:ext cx="6400800" cy="1609127"/>
          </a:xfrm>
        </p:spPr>
        <p:txBody>
          <a:bodyPr/>
          <a:lstStyle/>
          <a:p>
            <a:r>
              <a:rPr lang="en-US" dirty="0" smtClean="0"/>
              <a:t>Marina Danilevsky</a:t>
            </a:r>
          </a:p>
          <a:p>
            <a:r>
              <a:rPr lang="en-US" dirty="0" smtClean="0"/>
              <a:t>PhD Candidate, </a:t>
            </a:r>
            <a:r>
              <a:rPr lang="en-US" dirty="0" err="1" smtClean="0"/>
              <a:t>Dept</a:t>
            </a:r>
            <a:r>
              <a:rPr lang="en-US" dirty="0" smtClean="0"/>
              <a:t> of Computer Science</a:t>
            </a:r>
          </a:p>
          <a:p>
            <a:r>
              <a:rPr lang="en-US" dirty="0" smtClean="0"/>
              <a:t>University of Illinois, Urbana-Champaign</a:t>
            </a:r>
            <a:endParaRPr lang="en-US" dirty="0"/>
          </a:p>
        </p:txBody>
      </p:sp>
      <p:sp>
        <p:nvSpPr>
          <p:cNvPr id="4" name="Subtitle 2"/>
          <p:cNvSpPr txBox="1">
            <a:spLocks/>
          </p:cNvSpPr>
          <p:nvPr/>
        </p:nvSpPr>
        <p:spPr>
          <a:xfrm>
            <a:off x="1371600" y="199189"/>
            <a:ext cx="6400800" cy="5093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b="0" i="0" kern="1200">
                <a:solidFill>
                  <a:schemeClr val="tx1">
                    <a:tint val="75000"/>
                  </a:schemeClr>
                </a:solidFill>
                <a:latin typeface="Gill Sans Light"/>
                <a:ea typeface="+mn-ea"/>
                <a:cs typeface="Gill Sans Light"/>
              </a:defRPr>
            </a:lvl1pPr>
            <a:lvl2pPr marL="457200" indent="0" algn="ctr" defTabSz="914400" rtl="0" eaLnBrk="1" latinLnBrk="0" hangingPunct="1">
              <a:spcBef>
                <a:spcPct val="20000"/>
              </a:spcBef>
              <a:buFont typeface="Courier New" pitchFamily="49" charset="0"/>
              <a:buNone/>
              <a:defRPr sz="2600" b="0" i="0" kern="1200">
                <a:solidFill>
                  <a:schemeClr val="tx1">
                    <a:tint val="75000"/>
                  </a:schemeClr>
                </a:solidFill>
                <a:latin typeface="Gill Sans Light"/>
                <a:ea typeface="+mn-ea"/>
                <a:cs typeface="Gill Sans Light"/>
              </a:defRPr>
            </a:lvl2pPr>
            <a:lvl3pPr marL="914400" indent="0" algn="ctr" defTabSz="914400" rtl="0" eaLnBrk="1" latinLnBrk="0" hangingPunct="1">
              <a:spcBef>
                <a:spcPct val="20000"/>
              </a:spcBef>
              <a:buFont typeface="Arial" pitchFamily="34" charset="0"/>
              <a:buNone/>
              <a:defRPr sz="2100" b="0" i="0" kern="1200">
                <a:solidFill>
                  <a:schemeClr val="tx1">
                    <a:tint val="75000"/>
                  </a:schemeClr>
                </a:solidFill>
                <a:latin typeface="Gill Sans Light"/>
                <a:ea typeface="+mn-ea"/>
                <a:cs typeface="Gill Sans Light"/>
              </a:defRPr>
            </a:lvl3pPr>
            <a:lvl4pPr marL="1371600" indent="0" algn="ctr" defTabSz="914400" rtl="0" eaLnBrk="1" latinLnBrk="0" hangingPunct="1">
              <a:spcBef>
                <a:spcPct val="20000"/>
              </a:spcBef>
              <a:buFont typeface="Courier New" pitchFamily="49" charset="0"/>
              <a:buNone/>
              <a:defRPr sz="1600" b="0" i="0" kern="1200">
                <a:solidFill>
                  <a:schemeClr val="tx1">
                    <a:tint val="75000"/>
                  </a:schemeClr>
                </a:solidFill>
                <a:latin typeface="Gill Sans Light"/>
                <a:ea typeface="+mn-ea"/>
                <a:cs typeface="Gill Sans Light"/>
              </a:defRPr>
            </a:lvl4pPr>
            <a:lvl5pPr marL="1828800" indent="0" algn="ctr" defTabSz="914400" rtl="0" eaLnBrk="1" latinLnBrk="0" hangingPunct="1">
              <a:spcBef>
                <a:spcPct val="20000"/>
              </a:spcBef>
              <a:buFont typeface="Arial" pitchFamily="34" charset="0"/>
              <a:buNone/>
              <a:defRPr sz="1600" b="0" i="0" kern="1200">
                <a:solidFill>
                  <a:schemeClr val="tx1">
                    <a:tint val="75000"/>
                  </a:schemeClr>
                </a:solidFill>
                <a:latin typeface="Gill Sans Light"/>
                <a:ea typeface="+mn-ea"/>
                <a:cs typeface="Gill Sans Light"/>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en-US" dirty="0" smtClean="0"/>
              <a:t>DEFENSE PRESENTATION</a:t>
            </a:r>
            <a:endParaRPr lang="en-US" dirty="0"/>
          </a:p>
        </p:txBody>
      </p:sp>
    </p:spTree>
    <p:extLst>
      <p:ext uri="{BB962C8B-B14F-4D97-AF65-F5344CB8AC3E}">
        <p14:creationId xmlns:p14="http://schemas.microsoft.com/office/powerpoint/2010/main" val="14375690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Topical Keyphrase </a:t>
            </a:r>
            <a:br>
              <a:rPr lang="en-US" dirty="0" smtClean="0"/>
            </a:br>
            <a:r>
              <a:rPr lang="en-US" dirty="0" smtClean="0"/>
              <a:t>Extraction &amp; Ranking</a:t>
            </a:r>
            <a:endParaRPr lang="en-US" dirty="0"/>
          </a:p>
        </p:txBody>
      </p:sp>
      <p:graphicFrame>
        <p:nvGraphicFramePr>
          <p:cNvPr id="6" name="Content Placeholder 2"/>
          <p:cNvGraphicFramePr>
            <a:graphicFrameLocks noGrp="1"/>
          </p:cNvGraphicFramePr>
          <p:nvPr>
            <p:ph idx="1"/>
            <p:extLst>
              <p:ext uri="{D42A27DB-BD31-4B8C-83A1-F6EECF244321}">
                <p14:modId xmlns:p14="http://schemas.microsoft.com/office/powerpoint/2010/main" val="1742935773"/>
              </p:ext>
            </p:extLst>
          </p:nvPr>
        </p:nvGraphicFramePr>
        <p:xfrm>
          <a:off x="6268310" y="2407377"/>
          <a:ext cx="2581300" cy="292608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581300"/>
              </a:tblGrid>
              <a:tr h="247228">
                <a:tc>
                  <a:txBody>
                    <a:bodyPr/>
                    <a:lstStyle/>
                    <a:p>
                      <a:pPr algn="ctr"/>
                      <a:r>
                        <a:rPr lang="en-US" sz="1800" b="0" i="0" dirty="0" smtClean="0">
                          <a:latin typeface="Gill Sans Light"/>
                          <a:cs typeface="Gill Sans Light"/>
                        </a:rPr>
                        <a:t>learning</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800" b="0" i="0" dirty="0" smtClean="0">
                          <a:latin typeface="Gill Sans Light"/>
                          <a:cs typeface="Gill Sans Light"/>
                        </a:rPr>
                        <a:t>support vector machines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reinforcement learning</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feature selection</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800" b="0" i="0" dirty="0" smtClean="0">
                          <a:latin typeface="Gill Sans Light"/>
                          <a:cs typeface="Gill Sans Light"/>
                        </a:rPr>
                        <a:t>conditional random fields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classification</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decision</a:t>
                      </a:r>
                      <a:r>
                        <a:rPr lang="en-US" sz="1800" b="0" i="0" baseline="0" dirty="0" smtClean="0">
                          <a:latin typeface="Gill Sans Light"/>
                          <a:cs typeface="Gill Sans Light"/>
                        </a:rPr>
                        <a:t> trees</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800" b="0" i="0" dirty="0" smtClean="0">
                          <a:latin typeface="Gill Sans Light"/>
                          <a:cs typeface="Gill Sans Light"/>
                        </a:rPr>
                        <a:t>:</a:t>
                      </a:r>
                      <a:endParaRPr lang="en-US" sz="18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23" name="TextBox 22"/>
          <p:cNvSpPr txBox="1"/>
          <p:nvPr/>
        </p:nvSpPr>
        <p:spPr>
          <a:xfrm>
            <a:off x="6461507" y="5835728"/>
            <a:ext cx="2225293" cy="646331"/>
          </a:xfrm>
          <a:prstGeom prst="rect">
            <a:avLst/>
          </a:prstGeom>
          <a:noFill/>
        </p:spPr>
        <p:txBody>
          <a:bodyPr wrap="square" rtlCol="0">
            <a:spAutoFit/>
          </a:bodyPr>
          <a:lstStyle/>
          <a:p>
            <a:r>
              <a:rPr lang="en-US" dirty="0" smtClean="0">
                <a:latin typeface="Gill Sans Light"/>
                <a:cs typeface="Gill Sans Light"/>
              </a:rPr>
              <a:t>Topical phrase </a:t>
            </a:r>
          </a:p>
          <a:p>
            <a:r>
              <a:rPr lang="en-US" dirty="0" smtClean="0">
                <a:latin typeface="Gill Sans Light"/>
                <a:cs typeface="Gill Sans Light"/>
              </a:rPr>
              <a:t>extraction and ranking</a:t>
            </a:r>
            <a:endParaRPr lang="en-US" dirty="0">
              <a:latin typeface="Gill Sans Light"/>
              <a:cs typeface="Gill Sans Light"/>
            </a:endParaRPr>
          </a:p>
        </p:txBody>
      </p:sp>
      <p:graphicFrame>
        <p:nvGraphicFramePr>
          <p:cNvPr id="25" name="Content Placeholder 2"/>
          <p:cNvGraphicFramePr>
            <a:graphicFrameLocks/>
          </p:cNvGraphicFramePr>
          <p:nvPr>
            <p:extLst>
              <p:ext uri="{D42A27DB-BD31-4B8C-83A1-F6EECF244321}">
                <p14:modId xmlns:p14="http://schemas.microsoft.com/office/powerpoint/2010/main" val="3956609949"/>
              </p:ext>
            </p:extLst>
          </p:nvPr>
        </p:nvGraphicFramePr>
        <p:xfrm>
          <a:off x="196700" y="2358537"/>
          <a:ext cx="5269331" cy="3048680"/>
        </p:xfrm>
        <a:graphic>
          <a:graphicData uri="http://schemas.openxmlformats.org/drawingml/2006/table">
            <a:tbl>
              <a:tblPr bandRow="1">
                <a:tableStyleId>{2D5ABB26-0587-4C30-8999-92F81FD0307C}</a:tableStyleId>
              </a:tblPr>
              <a:tblGrid>
                <a:gridCol w="5269331"/>
              </a:tblGrid>
              <a:tr h="247228">
                <a:tc>
                  <a:txBody>
                    <a:bodyPr/>
                    <a:lstStyle/>
                    <a:p>
                      <a:pPr algn="ctr"/>
                      <a:r>
                        <a:rPr lang="en-US" sz="1200" b="0" i="0" dirty="0" smtClean="0">
                          <a:latin typeface="Gill Sans Light"/>
                          <a:cs typeface="Gill Sans Light"/>
                        </a:rPr>
                        <a:t>…</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247228">
                <a:tc>
                  <a:txBody>
                    <a:bodyPr/>
                    <a:lstStyle/>
                    <a:p>
                      <a:pPr algn="ctr"/>
                      <a:r>
                        <a:rPr lang="en-US" sz="1200" b="0" i="0" dirty="0" smtClean="0">
                          <a:solidFill>
                            <a:srgbClr val="FF0000"/>
                          </a:solidFill>
                          <a:latin typeface="Gill Sans Light"/>
                          <a:cs typeface="Gill Sans Light"/>
                        </a:rPr>
                        <a:t>knowledge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discovery</a:t>
                      </a:r>
                      <a:r>
                        <a:rPr lang="en-US" sz="1200" b="0" i="0" dirty="0" smtClean="0">
                          <a:latin typeface="Gill Sans Light"/>
                          <a:cs typeface="Gill Sans Light"/>
                        </a:rPr>
                        <a:t> using </a:t>
                      </a:r>
                      <a:r>
                        <a:rPr lang="en-US" sz="1200" b="0" i="0" dirty="0" smtClean="0">
                          <a:solidFill>
                            <a:srgbClr val="0000FF"/>
                          </a:solidFill>
                          <a:latin typeface="Gill Sans Light"/>
                          <a:cs typeface="Gill Sans Light"/>
                        </a:rPr>
                        <a:t>least squares </a:t>
                      </a:r>
                      <a:r>
                        <a:rPr lang="en-US" sz="1200" b="0" i="0" dirty="0" smtClean="0">
                          <a:solidFill>
                            <a:srgbClr val="FF0000"/>
                          </a:solidFill>
                          <a:latin typeface="Gill Sans Light"/>
                          <a:cs typeface="Gill Sans Light"/>
                        </a:rPr>
                        <a:t>support vector machine classifiers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support vectors </a:t>
                      </a:r>
                      <a:r>
                        <a:rPr lang="en-US" sz="1200" b="0" i="0" dirty="0" smtClean="0">
                          <a:latin typeface="Gill Sans Light"/>
                          <a:cs typeface="Gill Sans Light"/>
                        </a:rPr>
                        <a:t>for </a:t>
                      </a:r>
                      <a:r>
                        <a:rPr lang="en-US" sz="1200" b="0" i="0" dirty="0" smtClean="0">
                          <a:solidFill>
                            <a:srgbClr val="FF0000"/>
                          </a:solidFill>
                          <a:latin typeface="Gill Sans Light"/>
                          <a:cs typeface="Gill Sans Light"/>
                        </a:rPr>
                        <a:t>reinforcement learning</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 </a:t>
                      </a:r>
                      <a:r>
                        <a:rPr lang="en-US" sz="1200" b="0" i="0" dirty="0" smtClean="0">
                          <a:solidFill>
                            <a:srgbClr val="0000FF"/>
                          </a:solidFill>
                          <a:latin typeface="Gill Sans Light"/>
                          <a:cs typeface="Gill Sans Light"/>
                        </a:rPr>
                        <a:t>hybrid approach </a:t>
                      </a:r>
                      <a:r>
                        <a:rPr lang="en-US" sz="1200" b="0" i="0" dirty="0" smtClean="0">
                          <a:latin typeface="Gill Sans Light"/>
                          <a:cs typeface="Gill Sans Light"/>
                        </a:rPr>
                        <a:t>to </a:t>
                      </a:r>
                      <a:r>
                        <a:rPr lang="en-US" sz="1200" b="0" i="0" dirty="0" smtClean="0">
                          <a:solidFill>
                            <a:srgbClr val="FF0000"/>
                          </a:solidFill>
                          <a:latin typeface="Gill Sans Light"/>
                          <a:cs typeface="Gill Sans Light"/>
                        </a:rPr>
                        <a:t>feature selection</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pseudo</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conditional random fields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05480">
                <a:tc>
                  <a:txBody>
                    <a:bodyPr/>
                    <a:lstStyle/>
                    <a:p>
                      <a:pPr algn="ctr"/>
                      <a:r>
                        <a:rPr lang="en-US" sz="1200" b="0" i="0" dirty="0" smtClean="0">
                          <a:solidFill>
                            <a:srgbClr val="0000FF"/>
                          </a:solidFill>
                          <a:latin typeface="Gill Sans Light"/>
                          <a:cs typeface="Gill Sans Light"/>
                        </a:rPr>
                        <a:t>automatic web page classification </a:t>
                      </a:r>
                      <a:r>
                        <a:rPr lang="en-US" sz="1200" b="0" i="0" dirty="0" smtClean="0">
                          <a:latin typeface="Gill Sans Light"/>
                          <a:cs typeface="Gill Sans Light"/>
                        </a:rPr>
                        <a:t>in a </a:t>
                      </a:r>
                      <a:r>
                        <a:rPr lang="en-US" sz="1200" b="0" i="0" dirty="0" smtClean="0">
                          <a:solidFill>
                            <a:srgbClr val="FF0000"/>
                          </a:solidFill>
                          <a:latin typeface="Gill Sans Light"/>
                          <a:cs typeface="Gill Sans Light"/>
                        </a:rPr>
                        <a:t>dynamic</a:t>
                      </a:r>
                      <a:r>
                        <a:rPr lang="en-US" sz="1200" b="0" i="0" dirty="0" smtClean="0">
                          <a:latin typeface="Gill Sans Light"/>
                          <a:cs typeface="Gill Sans Light"/>
                        </a:rPr>
                        <a:t> and </a:t>
                      </a:r>
                      <a:r>
                        <a:rPr lang="en-US" sz="1200" b="0" i="0" dirty="0" smtClean="0">
                          <a:solidFill>
                            <a:srgbClr val="0000FF"/>
                          </a:solidFill>
                          <a:latin typeface="Gill Sans Light"/>
                          <a:cs typeface="Gill Sans Light"/>
                        </a:rPr>
                        <a:t>hierarchical</a:t>
                      </a:r>
                      <a:r>
                        <a:rPr lang="en-US" sz="1200" b="0" i="0" dirty="0" smtClean="0">
                          <a:latin typeface="Gill Sans Light"/>
                          <a:cs typeface="Gill Sans Light"/>
                        </a:rPr>
                        <a:t> way</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0000FF"/>
                          </a:solidFill>
                          <a:latin typeface="Gill Sans Light"/>
                          <a:cs typeface="Gill Sans Light"/>
                        </a:rPr>
                        <a:t>inverse time dependency</a:t>
                      </a:r>
                      <a:r>
                        <a:rPr lang="en-US" sz="1200" b="0" i="0" dirty="0" smtClean="0">
                          <a:latin typeface="Gill Sans Light"/>
                          <a:cs typeface="Gill Sans Light"/>
                        </a:rPr>
                        <a:t> in </a:t>
                      </a:r>
                      <a:r>
                        <a:rPr lang="en-US" sz="1200" b="0" i="0" dirty="0" smtClean="0">
                          <a:solidFill>
                            <a:srgbClr val="FF0000"/>
                          </a:solidFill>
                          <a:latin typeface="Gill Sans Light"/>
                          <a:cs typeface="Gill Sans Light"/>
                        </a:rPr>
                        <a:t>convex regularized learning</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err="1" smtClean="0">
                          <a:solidFill>
                            <a:srgbClr val="0000FF"/>
                          </a:solidFill>
                          <a:latin typeface="Gill Sans Light"/>
                          <a:cs typeface="Gill Sans Light"/>
                        </a:rPr>
                        <a:t>postprocessing</a:t>
                      </a:r>
                      <a:r>
                        <a:rPr lang="en-US" sz="1200" b="0" i="0" dirty="0" smtClean="0">
                          <a:solidFill>
                            <a:srgbClr val="0000FF"/>
                          </a:solidFill>
                          <a:latin typeface="Gill Sans Light"/>
                          <a:cs typeface="Gill Sans Light"/>
                        </a:rPr>
                        <a:t> </a:t>
                      </a:r>
                      <a:r>
                        <a:rPr lang="en-US" sz="1200" b="0" i="0" dirty="0" smtClean="0">
                          <a:solidFill>
                            <a:srgbClr val="FF0000"/>
                          </a:solidFill>
                          <a:latin typeface="Gill Sans Light"/>
                          <a:cs typeface="Gill Sans Light"/>
                        </a:rPr>
                        <a:t>decision trees </a:t>
                      </a:r>
                      <a:r>
                        <a:rPr lang="en-US" sz="1200" b="0" i="0" dirty="0" smtClean="0">
                          <a:latin typeface="Gill Sans Light"/>
                          <a:cs typeface="Gill Sans Light"/>
                        </a:rPr>
                        <a:t>to </a:t>
                      </a:r>
                      <a:r>
                        <a:rPr lang="en-US" sz="1200" b="0" i="0" dirty="0" smtClean="0">
                          <a:solidFill>
                            <a:srgbClr val="0000FF"/>
                          </a:solidFill>
                          <a:latin typeface="Gill Sans Light"/>
                          <a:cs typeface="Gill Sans Light"/>
                        </a:rPr>
                        <a:t>extract</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actionable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knowledge</a:t>
                      </a:r>
                      <a:endParaRPr lang="en-US" sz="1200" b="0" i="0" dirty="0">
                        <a:solidFill>
                          <a:srgbClr val="0000FF"/>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solidFill>
                            <a:srgbClr val="FF0000"/>
                          </a:solidFill>
                          <a:latin typeface="Gill Sans Light"/>
                          <a:cs typeface="Gill Sans Light"/>
                        </a:rPr>
                        <a:t>variance</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minimization </a:t>
                      </a:r>
                      <a:r>
                        <a:rPr lang="en-US" sz="1200" b="0" i="0" dirty="0" smtClean="0">
                          <a:latin typeface="Gill Sans Light"/>
                          <a:cs typeface="Gill Sans Light"/>
                        </a:rPr>
                        <a:t>least </a:t>
                      </a:r>
                      <a:r>
                        <a:rPr lang="en-US" sz="1200" b="0" i="0" dirty="0" smtClean="0">
                          <a:solidFill>
                            <a:srgbClr val="0000FF"/>
                          </a:solidFill>
                          <a:latin typeface="Gill Sans Light"/>
                          <a:cs typeface="Gill Sans Light"/>
                        </a:rPr>
                        <a:t>squares</a:t>
                      </a:r>
                      <a:r>
                        <a:rPr lang="en-US" sz="1200" b="0" i="0" dirty="0" smtClean="0">
                          <a:latin typeface="Gill Sans Light"/>
                          <a:cs typeface="Gill Sans Light"/>
                        </a:rPr>
                        <a:t> </a:t>
                      </a:r>
                      <a:r>
                        <a:rPr lang="en-US" sz="1200" b="0" i="0" dirty="0" smtClean="0">
                          <a:solidFill>
                            <a:srgbClr val="FF0000"/>
                          </a:solidFill>
                          <a:latin typeface="Gill Sans Light"/>
                          <a:cs typeface="Gill Sans Light"/>
                        </a:rPr>
                        <a:t>support vector machines</a:t>
                      </a:r>
                      <a:endParaRPr lang="en-US" sz="1200" b="0" i="0" dirty="0">
                        <a:solidFill>
                          <a:srgbClr val="FF0000"/>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 </a:t>
                      </a:r>
                      <a:r>
                        <a:rPr lang="en-US" sz="1200" b="0" i="0" dirty="0" smtClean="0">
                          <a:solidFill>
                            <a:srgbClr val="FF0000"/>
                          </a:solidFill>
                          <a:latin typeface="Gill Sans Light"/>
                          <a:cs typeface="Gill Sans Light"/>
                        </a:rPr>
                        <a:t>framework</a:t>
                      </a:r>
                      <a:r>
                        <a:rPr lang="en-US" sz="1200" b="0" i="0" dirty="0" smtClean="0">
                          <a:latin typeface="Gill Sans Light"/>
                          <a:cs typeface="Gill Sans Light"/>
                        </a:rPr>
                        <a:t> for </a:t>
                      </a:r>
                      <a:r>
                        <a:rPr lang="en-US" sz="1200" b="0" i="0" dirty="0" smtClean="0">
                          <a:solidFill>
                            <a:srgbClr val="FF0000"/>
                          </a:solidFill>
                          <a:latin typeface="Gill Sans Light"/>
                          <a:cs typeface="Gill Sans Light"/>
                        </a:rPr>
                        <a:t>semi-supervised learning </a:t>
                      </a:r>
                      <a:r>
                        <a:rPr lang="en-US" sz="1200" b="0" i="0" dirty="0" smtClean="0">
                          <a:latin typeface="Gill Sans Light"/>
                          <a:cs typeface="Gill Sans Light"/>
                        </a:rPr>
                        <a:t>based on </a:t>
                      </a:r>
                      <a:r>
                        <a:rPr lang="en-US" sz="1200" b="0" i="0" dirty="0" smtClean="0">
                          <a:solidFill>
                            <a:srgbClr val="FF0000"/>
                          </a:solidFill>
                          <a:latin typeface="Gill Sans Light"/>
                          <a:cs typeface="Gill Sans Light"/>
                        </a:rPr>
                        <a:t>clustering</a:t>
                      </a:r>
                      <a:r>
                        <a:rPr lang="en-US" sz="1200" b="0" i="0" dirty="0" smtClean="0">
                          <a:latin typeface="Gill Sans Light"/>
                          <a:cs typeface="Gill Sans Light"/>
                        </a:rPr>
                        <a:t> </a:t>
                      </a:r>
                      <a:r>
                        <a:rPr lang="en-US" sz="1200" b="0" i="0" dirty="0" smtClean="0">
                          <a:solidFill>
                            <a:srgbClr val="0000FF"/>
                          </a:solidFill>
                          <a:latin typeface="Gill Sans Light"/>
                          <a:cs typeface="Gill Sans Light"/>
                        </a:rPr>
                        <a:t>criteria</a:t>
                      </a:r>
                      <a:endParaRPr lang="en-US" sz="1200" b="0" i="0" dirty="0">
                        <a:solidFill>
                          <a:srgbClr val="0000FF"/>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247228">
                <a:tc>
                  <a:txBody>
                    <a:bodyPr/>
                    <a:lstStyle/>
                    <a:p>
                      <a:pPr algn="ctr"/>
                      <a:r>
                        <a:rPr lang="en-US" sz="1200" b="0" i="0" dirty="0" smtClean="0">
                          <a:latin typeface="Gill Sans Light"/>
                          <a:cs typeface="Gill Sans Light"/>
                        </a:rPr>
                        <a:t>…</a:t>
                      </a:r>
                      <a:endParaRPr lang="en-US" sz="1200" b="0" i="0" dirty="0">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cxnSp>
        <p:nvCxnSpPr>
          <p:cNvPr id="26" name="Straight Arrow Connector 25"/>
          <p:cNvCxnSpPr/>
          <p:nvPr/>
        </p:nvCxnSpPr>
        <p:spPr>
          <a:xfrm>
            <a:off x="5693965" y="3729051"/>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36850" y="6002967"/>
            <a:ext cx="4729181" cy="369332"/>
          </a:xfrm>
          <a:prstGeom prst="rect">
            <a:avLst/>
          </a:prstGeom>
          <a:noFill/>
        </p:spPr>
        <p:txBody>
          <a:bodyPr wrap="square" rtlCol="0">
            <a:spAutoFit/>
          </a:bodyPr>
          <a:lstStyle/>
          <a:p>
            <a:r>
              <a:rPr lang="en-US" dirty="0" smtClean="0">
                <a:latin typeface="Gill Sans Light"/>
                <a:cs typeface="Gill Sans Light"/>
              </a:rPr>
              <a:t>Unigram topic assignment: </a:t>
            </a:r>
            <a:r>
              <a:rPr lang="en-US" dirty="0" smtClean="0">
                <a:solidFill>
                  <a:srgbClr val="FF0000"/>
                </a:solidFill>
                <a:latin typeface="Gill Sans Light"/>
                <a:cs typeface="Gill Sans Light"/>
              </a:rPr>
              <a:t>Topic 1 </a:t>
            </a:r>
            <a:r>
              <a:rPr lang="en-US" dirty="0" smtClean="0">
                <a:latin typeface="Gill Sans Light"/>
                <a:cs typeface="Gill Sans Light"/>
              </a:rPr>
              <a:t>&amp; </a:t>
            </a:r>
            <a:r>
              <a:rPr lang="en-US" dirty="0" smtClean="0">
                <a:solidFill>
                  <a:srgbClr val="0000FF"/>
                </a:solidFill>
                <a:latin typeface="Gill Sans Light"/>
                <a:cs typeface="Gill Sans Light"/>
              </a:rPr>
              <a:t>Topic 2</a:t>
            </a:r>
            <a:endParaRPr lang="en-US" dirty="0">
              <a:solidFill>
                <a:srgbClr val="0000FF"/>
              </a:solidFill>
              <a:latin typeface="Gill Sans Light"/>
              <a:cs typeface="Gill Sans Light"/>
            </a:endParaRPr>
          </a:p>
        </p:txBody>
      </p:sp>
      <p:sp>
        <p:nvSpPr>
          <p:cNvPr id="2" name="Slide Number Placeholder 1"/>
          <p:cNvSpPr>
            <a:spLocks noGrp="1"/>
          </p:cNvSpPr>
          <p:nvPr>
            <p:ph type="sldNum" sz="quarter" idx="12"/>
          </p:nvPr>
        </p:nvSpPr>
        <p:spPr/>
        <p:txBody>
          <a:bodyPr/>
          <a:lstStyle/>
          <a:p>
            <a:fld id="{A61D9B67-6600-B34F-9345-242C6B7CD63C}" type="slidenum">
              <a:rPr lang="en-US" smtClean="0"/>
              <a:t>10</a:t>
            </a:fld>
            <a:endParaRPr lang="en-US"/>
          </a:p>
        </p:txBody>
      </p:sp>
    </p:spTree>
    <p:extLst>
      <p:ext uri="{BB962C8B-B14F-4D97-AF65-F5344CB8AC3E}">
        <p14:creationId xmlns:p14="http://schemas.microsoft.com/office/powerpoint/2010/main" val="234996312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4A6717"/>
                </a:solidFill>
              </a:rPr>
              <a:t>term</a:t>
            </a:r>
            <a:r>
              <a:rPr lang="en-US" sz="1600" dirty="0" smtClean="0"/>
              <a:t> or </a:t>
            </a:r>
            <a:r>
              <a:rPr lang="en-US" sz="1600" dirty="0" smtClean="0">
                <a:solidFill>
                  <a:srgbClr val="800000"/>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481E8A"/>
          </a:solidFill>
          <a:ln>
            <a:solidFill>
              <a:srgbClr val="481E8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chemeClr val="tx1">
                <a:lumMod val="50000"/>
                <a:lumOff val="50000"/>
              </a:schemeClr>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Entity roles</a:t>
            </a:r>
            <a:endParaRPr lang="en-US" dirty="0">
              <a:solidFill>
                <a:srgbClr val="000000"/>
              </a:solidFill>
            </a:endParaRPr>
          </a:p>
        </p:txBody>
      </p:sp>
      <p:sp>
        <p:nvSpPr>
          <p:cNvPr id="23" name="Rounded Rectangle 22"/>
          <p:cNvSpPr/>
          <p:nvPr/>
        </p:nvSpPr>
        <p:spPr>
          <a:xfrm>
            <a:off x="394330" y="297786"/>
            <a:ext cx="1720011" cy="1003301"/>
          </a:xfrm>
          <a:prstGeom prst="roundRect">
            <a:avLst/>
          </a:prstGeom>
          <a:pattFill prst="ltUpDiag">
            <a:fgClr>
              <a:schemeClr val="tx1">
                <a:lumMod val="50000"/>
                <a:lumOff val="50000"/>
              </a:schemeClr>
            </a:fgClr>
            <a:bgClr>
              <a:prstClr val="white"/>
            </a:bgClr>
          </a:pattFill>
          <a:ln>
            <a:gradFill flip="none" rotWithShape="1">
              <a:gsLst>
                <a:gs pos="0">
                  <a:schemeClr val="accent1">
                    <a:shade val="95000"/>
                    <a:satMod val="105000"/>
                  </a:schemeClr>
                </a:gs>
                <a:gs pos="100000">
                  <a:srgbClr val="FFFFFF"/>
                </a:gs>
              </a:gsLst>
              <a:path path="rect">
                <a:fillToRect l="100000" t="100000"/>
              </a:path>
              <a:tileRect r="-100000" b="-100000"/>
            </a:gra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Document collection (long text)</a:t>
            </a:r>
            <a:endParaRPr lang="en-US" dirty="0">
              <a:solidFill>
                <a:schemeClr val="tx1"/>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481E8A"/>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80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123765" y="1305535"/>
            <a:ext cx="1180353" cy="664204"/>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30285" y="51174"/>
            <a:ext cx="561975" cy="365125"/>
          </a:xfrm>
        </p:spPr>
        <p:txBody>
          <a:bodyPr/>
          <a:lstStyle/>
          <a:p>
            <a:fld id="{A61D9B67-6600-B34F-9345-242C6B7CD63C}" type="slidenum">
              <a:rPr lang="en-US" smtClean="0"/>
              <a:t>100</a:t>
            </a:fld>
            <a:endParaRPr lang="en-US" dirty="0"/>
          </a:p>
        </p:txBody>
      </p:sp>
    </p:spTree>
    <p:extLst>
      <p:ext uri="{BB962C8B-B14F-4D97-AF65-F5344CB8AC3E}">
        <p14:creationId xmlns:p14="http://schemas.microsoft.com/office/powerpoint/2010/main" val="33548451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smtClean="0"/>
              <a:t>(</a:t>
            </a:r>
            <a:r>
              <a:rPr lang="en-US" sz="1600" dirty="0" smtClean="0">
                <a:solidFill>
                  <a:srgbClr val="0000FF"/>
                </a:solidFill>
              </a:rPr>
              <a:t>heterogeneous</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rgbClr val="0000FF"/>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Entity roles</a:t>
            </a:r>
            <a:endParaRPr lang="en-US" dirty="0">
              <a:solidFill>
                <a:schemeClr val="tx1"/>
              </a:solidFill>
            </a:endParaRPr>
          </a:p>
        </p:txBody>
      </p:sp>
      <p:sp>
        <p:nvSpPr>
          <p:cNvPr id="23" name="Rounded Rectangle 22"/>
          <p:cNvSpPr/>
          <p:nvPr/>
        </p:nvSpPr>
        <p:spPr>
          <a:xfrm>
            <a:off x="394330" y="297786"/>
            <a:ext cx="1720011" cy="1003301"/>
          </a:xfrm>
          <a:prstGeom prst="roundRect">
            <a:avLst/>
          </a:prstGeom>
          <a:pattFill prst="ltUpDiag">
            <a:fgClr>
              <a:srgbClr val="FF6600"/>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Document collection (long text)</a:t>
            </a:r>
            <a:endParaRPr lang="en-US" dirty="0">
              <a:solidFill>
                <a:srgbClr val="000000"/>
              </a:solidFill>
            </a:endParaRPr>
          </a:p>
        </p:txBody>
      </p:sp>
      <p:sp>
        <p:nvSpPr>
          <p:cNvPr id="24" name="Rounded Rectangle 23"/>
          <p:cNvSpPr/>
          <p:nvPr/>
        </p:nvSpPr>
        <p:spPr>
          <a:xfrm>
            <a:off x="5449409" y="297786"/>
            <a:ext cx="2130026" cy="1003301"/>
          </a:xfrm>
          <a:prstGeom prst="round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chemeClr val="tx1">
                <a:lumMod val="50000"/>
                <a:lumOff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FF66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rgbClr val="0000F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rgbClr val="A6A6A6"/>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15344" y="115223"/>
            <a:ext cx="561975" cy="365125"/>
          </a:xfrm>
        </p:spPr>
        <p:txBody>
          <a:bodyPr/>
          <a:lstStyle/>
          <a:p>
            <a:fld id="{A61D9B67-6600-B34F-9345-242C6B7CD63C}" type="slidenum">
              <a:rPr lang="en-US" smtClean="0"/>
              <a:t>101</a:t>
            </a:fld>
            <a:endParaRPr lang="en-US" dirty="0"/>
          </a:p>
        </p:txBody>
      </p:sp>
    </p:spTree>
    <p:extLst>
      <p:ext uri="{BB962C8B-B14F-4D97-AF65-F5344CB8AC3E}">
        <p14:creationId xmlns:p14="http://schemas.microsoft.com/office/powerpoint/2010/main" val="5434803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436"/>
            <a:ext cx="8229600" cy="1016000"/>
          </a:xfrm>
        </p:spPr>
        <p:txBody>
          <a:bodyPr/>
          <a:lstStyle/>
          <a:p>
            <a:r>
              <a:rPr lang="en-US" dirty="0" smtClean="0"/>
              <a:t>Document Collections:</a:t>
            </a:r>
            <a:br>
              <a:rPr lang="en-US" dirty="0" smtClean="0"/>
            </a:br>
            <a:r>
              <a:rPr lang="en-US" dirty="0" smtClean="0"/>
              <a:t>longer texts, broader variety</a:t>
            </a:r>
            <a:endParaRPr lang="en-US" dirty="0"/>
          </a:p>
        </p:txBody>
      </p:sp>
      <p:sp>
        <p:nvSpPr>
          <p:cNvPr id="3" name="Content Placeholder 2"/>
          <p:cNvSpPr>
            <a:spLocks noGrp="1"/>
          </p:cNvSpPr>
          <p:nvPr>
            <p:ph idx="1"/>
          </p:nvPr>
        </p:nvSpPr>
        <p:spPr>
          <a:xfrm>
            <a:off x="457200" y="1897529"/>
            <a:ext cx="8229600" cy="4646706"/>
          </a:xfrm>
        </p:spPr>
        <p:txBody>
          <a:bodyPr>
            <a:normAutofit fontScale="92500" lnSpcReduction="10000"/>
          </a:bodyPr>
          <a:lstStyle/>
          <a:p>
            <a:r>
              <a:rPr lang="en-US" dirty="0" smtClean="0"/>
              <a:t>Currently, effective </a:t>
            </a:r>
            <a:r>
              <a:rPr lang="en-US" dirty="0"/>
              <a:t>when the documents in question are short and reasonably well </a:t>
            </a:r>
            <a:r>
              <a:rPr lang="en-US" dirty="0" smtClean="0"/>
              <a:t>formed</a:t>
            </a:r>
            <a:r>
              <a:rPr lang="en-US" dirty="0"/>
              <a:t> </a:t>
            </a:r>
            <a:r>
              <a:rPr lang="en-US" dirty="0" smtClean="0"/>
              <a:t>(e.g. bibliographic data)</a:t>
            </a:r>
          </a:p>
          <a:p>
            <a:r>
              <a:rPr lang="en-US" dirty="0" smtClean="0"/>
              <a:t>Preliminary </a:t>
            </a:r>
            <a:r>
              <a:rPr lang="en-US" dirty="0"/>
              <a:t>results suggest </a:t>
            </a:r>
            <a:r>
              <a:rPr lang="en-US" dirty="0" smtClean="0"/>
              <a:t>performance </a:t>
            </a:r>
            <a:r>
              <a:rPr lang="en-US" dirty="0"/>
              <a:t>on longer documents is also good, and this is currently being formally studied. </a:t>
            </a:r>
            <a:endParaRPr lang="en-US" dirty="0" smtClean="0"/>
          </a:p>
          <a:p>
            <a:pPr lvl="1"/>
            <a:r>
              <a:rPr lang="en-US" dirty="0" smtClean="0"/>
              <a:t>Can the current </a:t>
            </a:r>
            <a:r>
              <a:rPr lang="en-US" dirty="0"/>
              <a:t>approach can be </a:t>
            </a:r>
            <a:r>
              <a:rPr lang="en-US" dirty="0" smtClean="0"/>
              <a:t>enhanced for longer documents </a:t>
            </a:r>
            <a:r>
              <a:rPr lang="en-US" dirty="0"/>
              <a:t>with techniques from topic modeling or NLP while still keeping the approach </a:t>
            </a:r>
            <a:r>
              <a:rPr lang="en-US" dirty="0" smtClean="0"/>
              <a:t>efficient?</a:t>
            </a:r>
            <a:endParaRPr lang="en-US" dirty="0"/>
          </a:p>
          <a:p>
            <a:r>
              <a:rPr lang="en-US" dirty="0" smtClean="0"/>
              <a:t>Also propose </a:t>
            </a:r>
            <a:r>
              <a:rPr lang="en-US" dirty="0"/>
              <a:t>to work with several different document </a:t>
            </a:r>
            <a:r>
              <a:rPr lang="en-US" dirty="0" smtClean="0"/>
              <a:t>collections in </a:t>
            </a:r>
            <a:r>
              <a:rPr lang="en-US" dirty="0"/>
              <a:t>order to be able to claim robustness. </a:t>
            </a:r>
            <a:endParaRPr lang="en-US" dirty="0" smtClean="0"/>
          </a:p>
          <a:p>
            <a:pPr lvl="1"/>
            <a:r>
              <a:rPr lang="en-US" dirty="0" err="1" smtClean="0"/>
              <a:t>eg</a:t>
            </a:r>
            <a:r>
              <a:rPr lang="en-US" dirty="0" smtClean="0"/>
              <a:t>: news </a:t>
            </a:r>
            <a:r>
              <a:rPr lang="en-US" dirty="0"/>
              <a:t>networks, product reviews, business descriptions, or </a:t>
            </a:r>
            <a:r>
              <a:rPr lang="en-US" dirty="0" err="1"/>
              <a:t>bioinformatic</a:t>
            </a:r>
            <a:r>
              <a:rPr lang="en-US" dirty="0"/>
              <a:t> data. </a:t>
            </a:r>
            <a:endParaRPr lang="en-US" dirty="0" smtClean="0"/>
          </a:p>
          <a:p>
            <a:r>
              <a:rPr lang="en-US" dirty="0" smtClean="0"/>
              <a:t>We </a:t>
            </a:r>
            <a:r>
              <a:rPr lang="en-US" dirty="0"/>
              <a:t>believe a quality submission may be made ready by the middle-to-late part of Spring 2014 semester, when several appropriate venues such as ECML and ICDM have submission deadlines.</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102</a:t>
            </a:fld>
            <a:endParaRPr lang="en-US"/>
          </a:p>
        </p:txBody>
      </p:sp>
    </p:spTree>
    <p:extLst>
      <p:ext uri="{BB962C8B-B14F-4D97-AF65-F5344CB8AC3E}">
        <p14:creationId xmlns:p14="http://schemas.microsoft.com/office/powerpoint/2010/main" val="1503627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6000"/>
          </a:xfrm>
        </p:spPr>
        <p:txBody>
          <a:bodyPr/>
          <a:lstStyle/>
          <a:p>
            <a:r>
              <a:rPr lang="en-US" dirty="0" smtClean="0"/>
              <a:t>Entity Role Mining</a:t>
            </a:r>
            <a:endParaRPr lang="en-US" dirty="0"/>
          </a:p>
        </p:txBody>
      </p:sp>
      <p:sp>
        <p:nvSpPr>
          <p:cNvPr id="3" name="Content Placeholder 2"/>
          <p:cNvSpPr>
            <a:spLocks noGrp="1"/>
          </p:cNvSpPr>
          <p:nvPr>
            <p:ph idx="1"/>
          </p:nvPr>
        </p:nvSpPr>
        <p:spPr>
          <a:xfrm>
            <a:off x="1" y="1269997"/>
            <a:ext cx="9009528" cy="5528235"/>
          </a:xfrm>
        </p:spPr>
        <p:txBody>
          <a:bodyPr>
            <a:normAutofit fontScale="92500" lnSpcReduction="10000"/>
          </a:bodyPr>
          <a:lstStyle/>
          <a:p>
            <a:r>
              <a:rPr lang="en-US" dirty="0" smtClean="0"/>
              <a:t>Preliminary results use a sequence of CATHY and a reasonable heuristic from the original link information</a:t>
            </a:r>
          </a:p>
          <a:p>
            <a:r>
              <a:rPr lang="en-US" dirty="0"/>
              <a:t>N</a:t>
            </a:r>
            <a:r>
              <a:rPr lang="en-US" dirty="0" smtClean="0"/>
              <a:t>ext step: formalize and </a:t>
            </a:r>
            <a:r>
              <a:rPr lang="en-US" dirty="0"/>
              <a:t>improve on these results using </a:t>
            </a:r>
            <a:r>
              <a:rPr lang="en-US" dirty="0" smtClean="0"/>
              <a:t>CATHYHIN</a:t>
            </a:r>
          </a:p>
          <a:p>
            <a:pPr lvl="1"/>
            <a:r>
              <a:rPr lang="en-US" dirty="0" smtClean="0"/>
              <a:t>allows </a:t>
            </a:r>
            <a:r>
              <a:rPr lang="en-US" dirty="0"/>
              <a:t>to incorporate the heterogeneous network links in the topical community discovery </a:t>
            </a:r>
            <a:r>
              <a:rPr lang="en-US" dirty="0" smtClean="0"/>
              <a:t>step</a:t>
            </a:r>
            <a:r>
              <a:rPr lang="en-US" dirty="0"/>
              <a:t> </a:t>
            </a:r>
            <a:r>
              <a:rPr lang="en-US" dirty="0" smtClean="0"/>
              <a:t>– some initial steps exist via CATHYHIN paper</a:t>
            </a:r>
          </a:p>
          <a:p>
            <a:r>
              <a:rPr lang="en-US" dirty="0" smtClean="0"/>
              <a:t>Very likely to get good results, </a:t>
            </a:r>
            <a:r>
              <a:rPr lang="en-US" dirty="0"/>
              <a:t>given the performance of CATHYHIN </a:t>
            </a:r>
            <a:r>
              <a:rPr lang="en-US" dirty="0" smtClean="0"/>
              <a:t>against CATHY</a:t>
            </a:r>
          </a:p>
          <a:p>
            <a:pPr lvl="1"/>
            <a:r>
              <a:rPr lang="en-US" dirty="0" smtClean="0"/>
              <a:t>this </a:t>
            </a:r>
            <a:r>
              <a:rPr lang="en-US" dirty="0"/>
              <a:t>next step is a natural extension given the existing work. </a:t>
            </a:r>
            <a:endParaRPr lang="en-US" dirty="0" smtClean="0"/>
          </a:p>
          <a:p>
            <a:pPr lvl="1"/>
            <a:r>
              <a:rPr lang="en-US" dirty="0"/>
              <a:t>Propose to complete a project that would explicitly compare the performance of CATHYHIN to CATHY and the network links (as described in this chapter), as well as other existing approaches for entity </a:t>
            </a:r>
            <a:r>
              <a:rPr lang="en-US" dirty="0" smtClean="0"/>
              <a:t>(topical) role </a:t>
            </a:r>
            <a:r>
              <a:rPr lang="en-US" dirty="0"/>
              <a:t>mining. </a:t>
            </a:r>
            <a:endParaRPr lang="en-US" dirty="0" smtClean="0"/>
          </a:p>
          <a:p>
            <a:r>
              <a:rPr lang="en-US" dirty="0" smtClean="0"/>
              <a:t>A formal </a:t>
            </a:r>
            <a:r>
              <a:rPr lang="en-US" dirty="0"/>
              <a:t>evaluation would result in a convincing argument for the </a:t>
            </a:r>
            <a:r>
              <a:rPr lang="en-US" dirty="0">
                <a:latin typeface="Gill Sans"/>
                <a:cs typeface="Gill Sans"/>
              </a:rPr>
              <a:t>applicability</a:t>
            </a:r>
            <a:r>
              <a:rPr lang="en-US" dirty="0"/>
              <a:t> of doing a human-centric analysis of </a:t>
            </a:r>
            <a:r>
              <a:rPr lang="en-US" dirty="0" smtClean="0"/>
              <a:t>topics.</a:t>
            </a:r>
          </a:p>
          <a:p>
            <a:r>
              <a:rPr lang="en-US" dirty="0" smtClean="0"/>
              <a:t>We </a:t>
            </a:r>
            <a:r>
              <a:rPr lang="en-US" dirty="0"/>
              <a:t>believe a quality submission may be made ready by the early-to-middle part of Spring 2014 semester, when several appropriate venues such as KDD and ASONAM have submission deadlines.</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103</a:t>
            </a:fld>
            <a:endParaRPr lang="en-US"/>
          </a:p>
        </p:txBody>
      </p:sp>
    </p:spTree>
    <p:extLst>
      <p:ext uri="{BB962C8B-B14F-4D97-AF65-F5344CB8AC3E}">
        <p14:creationId xmlns:p14="http://schemas.microsoft.com/office/powerpoint/2010/main" val="1503627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major problems with topic representation</a:t>
            </a:r>
            <a:endParaRPr lang="en-US" dirty="0"/>
          </a:p>
        </p:txBody>
      </p:sp>
      <p:sp>
        <p:nvSpPr>
          <p:cNvPr id="3" name="Content Placeholder 2"/>
          <p:cNvSpPr>
            <a:spLocks noGrp="1"/>
          </p:cNvSpPr>
          <p:nvPr>
            <p:ph idx="1"/>
          </p:nvPr>
        </p:nvSpPr>
        <p:spPr/>
        <p:txBody>
          <a:bodyPr>
            <a:normAutofit/>
          </a:bodyPr>
          <a:lstStyle/>
          <a:p>
            <a:r>
              <a:rPr lang="en-US" sz="2100" dirty="0" smtClean="0"/>
              <a:t>problem 1 (solve by KERT)</a:t>
            </a:r>
          </a:p>
          <a:p>
            <a:pPr lvl="1"/>
            <a:r>
              <a:rPr lang="en-US" sz="2100" dirty="0" smtClean="0"/>
              <a:t>constructing topical phrases, not unigrams</a:t>
            </a:r>
          </a:p>
          <a:p>
            <a:r>
              <a:rPr lang="en-US" sz="2100" dirty="0" smtClean="0"/>
              <a:t>problem 2 – robustness and flexibility and real-world applications</a:t>
            </a:r>
          </a:p>
          <a:p>
            <a:pPr lvl="1"/>
            <a:r>
              <a:rPr lang="en-US" sz="2100" dirty="0" smtClean="0"/>
              <a:t>existing approaches sometimes work on one type of document but not another, and also there is no interest in evaluations based on tasks that human beings have to perform</a:t>
            </a:r>
          </a:p>
          <a:p>
            <a:r>
              <a:rPr lang="en-US" sz="2100" dirty="0" smtClean="0"/>
              <a:t>problem 3 (solve by CATHYs)</a:t>
            </a:r>
          </a:p>
          <a:p>
            <a:pPr lvl="1"/>
            <a:r>
              <a:rPr lang="en-US" sz="2100" dirty="0" smtClean="0"/>
              <a:t>constructing topical hierarchy from network data, and what you can do with that</a:t>
            </a:r>
            <a:endParaRPr lang="en-US" sz="2100" dirty="0"/>
          </a:p>
        </p:txBody>
      </p:sp>
      <p:sp>
        <p:nvSpPr>
          <p:cNvPr id="4" name="Slide Number Placeholder 3"/>
          <p:cNvSpPr>
            <a:spLocks noGrp="1"/>
          </p:cNvSpPr>
          <p:nvPr>
            <p:ph type="sldNum" sz="quarter" idx="12"/>
          </p:nvPr>
        </p:nvSpPr>
        <p:spPr/>
        <p:txBody>
          <a:bodyPr/>
          <a:lstStyle/>
          <a:p>
            <a:fld id="{A61D9B67-6600-B34F-9345-242C6B7CD63C}" type="slidenum">
              <a:rPr lang="en-US" smtClean="0"/>
              <a:t>104</a:t>
            </a:fld>
            <a:endParaRPr lang="en-US"/>
          </a:p>
        </p:txBody>
      </p:sp>
    </p:spTree>
    <p:extLst>
      <p:ext uri="{BB962C8B-B14F-4D97-AF65-F5344CB8AC3E}">
        <p14:creationId xmlns:p14="http://schemas.microsoft.com/office/powerpoint/2010/main" val="30504792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animated flow thing</a:t>
            </a:r>
            <a:endParaRPr lang="en-US" dirty="0"/>
          </a:p>
        </p:txBody>
      </p:sp>
      <p:sp>
        <p:nvSpPr>
          <p:cNvPr id="4" name="Content Placeholder 3"/>
          <p:cNvSpPr>
            <a:spLocks noGrp="1"/>
          </p:cNvSpPr>
          <p:nvPr>
            <p:ph idx="1"/>
          </p:nvPr>
        </p:nvSpPr>
        <p:spPr/>
        <p:txBody>
          <a:bodyPr/>
          <a:lstStyle/>
          <a:p>
            <a:r>
              <a:rPr lang="en-US" dirty="0" smtClean="0"/>
              <a:t>overall thing is finding latent topical phrases</a:t>
            </a:r>
          </a:p>
          <a:p>
            <a:r>
              <a:rPr lang="en-US" dirty="0" err="1" smtClean="0"/>
              <a:t>Kert</a:t>
            </a:r>
            <a:endParaRPr lang="en-US" dirty="0" smtClean="0"/>
          </a:p>
          <a:p>
            <a:r>
              <a:rPr lang="en-US" dirty="0" err="1" smtClean="0"/>
              <a:t>Kert</a:t>
            </a:r>
            <a:r>
              <a:rPr lang="en-US" dirty="0" smtClean="0"/>
              <a:t> long</a:t>
            </a:r>
          </a:p>
          <a:p>
            <a:r>
              <a:rPr lang="en-US" dirty="0" smtClean="0"/>
              <a:t>Cathy’s</a:t>
            </a:r>
          </a:p>
          <a:p>
            <a:endParaRPr lang="en-US" dirty="0"/>
          </a:p>
          <a:p>
            <a:r>
              <a:rPr lang="en-US" dirty="0" smtClean="0"/>
              <a:t>then return back to KERT</a:t>
            </a:r>
          </a:p>
        </p:txBody>
      </p:sp>
      <p:sp>
        <p:nvSpPr>
          <p:cNvPr id="2" name="Slide Number Placeholder 1"/>
          <p:cNvSpPr>
            <a:spLocks noGrp="1"/>
          </p:cNvSpPr>
          <p:nvPr>
            <p:ph type="sldNum" sz="quarter" idx="12"/>
          </p:nvPr>
        </p:nvSpPr>
        <p:spPr/>
        <p:txBody>
          <a:bodyPr/>
          <a:lstStyle/>
          <a:p>
            <a:fld id="{A61D9B67-6600-B34F-9345-242C6B7CD63C}" type="slidenum">
              <a:rPr lang="en-US" smtClean="0"/>
              <a:t>105</a:t>
            </a:fld>
            <a:endParaRPr lang="en-US"/>
          </a:p>
        </p:txBody>
      </p:sp>
    </p:spTree>
    <p:extLst>
      <p:ext uri="{BB962C8B-B14F-4D97-AF65-F5344CB8AC3E}">
        <p14:creationId xmlns:p14="http://schemas.microsoft.com/office/powerpoint/2010/main" val="21195221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1889"/>
          </a:xfrm>
        </p:spPr>
        <p:txBody>
          <a:bodyPr/>
          <a:lstStyle/>
          <a:p>
            <a:r>
              <a:rPr lang="en-US" dirty="0" smtClean="0"/>
              <a:t>CATHY </a:t>
            </a:r>
            <a:r>
              <a:rPr lang="en-US" dirty="0"/>
              <a:t>o</a:t>
            </a:r>
            <a:r>
              <a:rPr lang="en-US" dirty="0" smtClean="0"/>
              <a:t>utput is… involved</a:t>
            </a:r>
            <a:endParaRPr lang="en-US" dirty="0"/>
          </a:p>
        </p:txBody>
      </p:sp>
      <p:sp>
        <p:nvSpPr>
          <p:cNvPr id="285" name="Content Placeholder 284"/>
          <p:cNvSpPr>
            <a:spLocks noGrp="1"/>
          </p:cNvSpPr>
          <p:nvPr>
            <p:ph idx="1"/>
          </p:nvPr>
        </p:nvSpPr>
        <p:spPr>
          <a:xfrm>
            <a:off x="250125" y="5484476"/>
            <a:ext cx="8893875" cy="1084294"/>
          </a:xfrm>
        </p:spPr>
        <p:txBody>
          <a:bodyPr>
            <a:normAutofit/>
          </a:bodyPr>
          <a:lstStyle/>
          <a:p>
            <a:pPr marL="0" indent="0">
              <a:buNone/>
            </a:pPr>
            <a:r>
              <a:rPr lang="en-US" sz="2600" dirty="0" smtClean="0"/>
              <a:t>And it only gets worse when working with a heterogeneous information source</a:t>
            </a:r>
            <a:endParaRPr lang="en-US" sz="2600" dirty="0"/>
          </a:p>
        </p:txBody>
      </p:sp>
      <p:pic>
        <p:nvPicPr>
          <p:cNvPr id="286" name="Picture 285" descr="hier_2.pdf"/>
          <p:cNvPicPr>
            <a:picLocks noChangeAspect="1"/>
          </p:cNvPicPr>
          <p:nvPr/>
        </p:nvPicPr>
        <p:blipFill rotWithShape="1">
          <a:blip r:embed="rId3">
            <a:extLst>
              <a:ext uri="{28A0092B-C50C-407E-A947-70E740481C1C}">
                <a14:useLocalDpi xmlns:a14="http://schemas.microsoft.com/office/drawing/2010/main" val="0"/>
              </a:ext>
            </a:extLst>
          </a:blip>
          <a:srcRect l="6779" t="6667" r="48243" b="62044"/>
          <a:stretch/>
        </p:blipFill>
        <p:spPr>
          <a:xfrm>
            <a:off x="3721865" y="2103652"/>
            <a:ext cx="4964935" cy="2168863"/>
          </a:xfrm>
          <a:prstGeom prst="rect">
            <a:avLst/>
          </a:prstGeom>
        </p:spPr>
      </p:pic>
      <p:sp>
        <p:nvSpPr>
          <p:cNvPr id="287" name="Content Placeholder 284"/>
          <p:cNvSpPr txBox="1">
            <a:spLocks/>
          </p:cNvSpPr>
          <p:nvPr/>
        </p:nvSpPr>
        <p:spPr>
          <a:xfrm>
            <a:off x="723722" y="2121875"/>
            <a:ext cx="1878772" cy="21688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600" dirty="0" smtClean="0"/>
              <a:t>How do we interact with a hierarchy of this?</a:t>
            </a:r>
            <a:endParaRPr lang="en-US" sz="2600" dirty="0"/>
          </a:p>
        </p:txBody>
      </p:sp>
      <p:cxnSp>
        <p:nvCxnSpPr>
          <p:cNvPr id="289" name="Straight Arrow Connector 288"/>
          <p:cNvCxnSpPr/>
          <p:nvPr/>
        </p:nvCxnSpPr>
        <p:spPr>
          <a:xfrm>
            <a:off x="1818610" y="3575019"/>
            <a:ext cx="17715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106</a:t>
            </a:fld>
            <a:endParaRPr lang="en-US"/>
          </a:p>
        </p:txBody>
      </p:sp>
    </p:spTree>
    <p:extLst>
      <p:ext uri="{BB962C8B-B14F-4D97-AF65-F5344CB8AC3E}">
        <p14:creationId xmlns:p14="http://schemas.microsoft.com/office/powerpoint/2010/main" val="293868210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AMETHYST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Analyzing, Mining, and Exploring a Topical </a:t>
            </a:r>
            <a:r>
              <a:rPr lang="en-US" dirty="0" err="1" smtClean="0"/>
              <a:t>HierarchY</a:t>
            </a:r>
            <a:r>
              <a:rPr lang="en-US" dirty="0" smtClean="0"/>
              <a:t> </a:t>
            </a:r>
            <a:r>
              <a:rPr lang="en-US" dirty="0" err="1" smtClean="0"/>
              <a:t>SysTem</a:t>
            </a:r>
            <a:endParaRPr lang="en-US" dirty="0"/>
          </a:p>
        </p:txBody>
      </p:sp>
    </p:spTree>
    <p:extLst>
      <p:ext uri="{BB962C8B-B14F-4D97-AF65-F5344CB8AC3E}">
        <p14:creationId xmlns:p14="http://schemas.microsoft.com/office/powerpoint/2010/main" val="291776447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User Study – </a:t>
            </a:r>
            <a:r>
              <a:rPr lang="en-US" dirty="0" err="1" smtClean="0"/>
              <a:t>nKQM</a:t>
            </a:r>
            <a:r>
              <a:rPr lang="en-US" dirty="0" smtClean="0"/>
              <a:t> metric</a:t>
            </a:r>
            <a:endParaRPr lang="en-US" dirty="0"/>
          </a:p>
        </p:txBody>
      </p:sp>
      <p:sp>
        <p:nvSpPr>
          <p:cNvPr id="3" name="Content Placeholder 2"/>
          <p:cNvSpPr>
            <a:spLocks noGrp="1"/>
          </p:cNvSpPr>
          <p:nvPr>
            <p:ph idx="1"/>
          </p:nvPr>
        </p:nvSpPr>
        <p:spPr>
          <a:xfrm>
            <a:off x="260496" y="1383810"/>
            <a:ext cx="9144000" cy="1237289"/>
          </a:xfrm>
        </p:spPr>
        <p:txBody>
          <a:bodyPr>
            <a:normAutofit/>
          </a:bodyPr>
          <a:lstStyle/>
          <a:p>
            <a:pPr marL="0" indent="0">
              <a:buNone/>
            </a:pPr>
            <a:r>
              <a:rPr lang="en-US" sz="2600" dirty="0" err="1" smtClean="0"/>
              <a:t>nKQM</a:t>
            </a:r>
            <a:r>
              <a:rPr lang="en-US" sz="2600" dirty="0" smtClean="0"/>
              <a:t> = normalized </a:t>
            </a:r>
            <a:r>
              <a:rPr lang="en-US" sz="2600" dirty="0"/>
              <a:t>keyphrase quality measure for top-K </a:t>
            </a:r>
            <a:r>
              <a:rPr lang="en-US" sz="2600" dirty="0" smtClean="0"/>
              <a:t>phrases</a:t>
            </a:r>
            <a:endParaRPr lang="en-US" sz="2600" dirty="0"/>
          </a:p>
        </p:txBody>
      </p:sp>
      <p:sp>
        <p:nvSpPr>
          <p:cNvPr id="4" name="Content Placeholder 2"/>
          <p:cNvSpPr txBox="1">
            <a:spLocks/>
          </p:cNvSpPr>
          <p:nvPr/>
        </p:nvSpPr>
        <p:spPr>
          <a:xfrm>
            <a:off x="609600" y="3614187"/>
            <a:ext cx="8229600" cy="30665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100" dirty="0" smtClean="0"/>
              <a:t>t = number </a:t>
            </a:r>
            <a:r>
              <a:rPr lang="en-US" sz="2100" dirty="0"/>
              <a:t>of </a:t>
            </a:r>
            <a:r>
              <a:rPr lang="en-US" sz="2100" dirty="0" smtClean="0"/>
              <a:t>topics</a:t>
            </a:r>
            <a:endParaRPr lang="en-US" sz="2100" dirty="0"/>
          </a:p>
          <a:p>
            <a:r>
              <a:rPr lang="en-US" sz="2100" dirty="0" err="1" smtClean="0"/>
              <a:t>Mt</a:t>
            </a:r>
            <a:r>
              <a:rPr lang="en-US" sz="2100" dirty="0" err="1"/>
              <a:t>,j</a:t>
            </a:r>
            <a:r>
              <a:rPr lang="en-US" sz="2100" dirty="0"/>
              <a:t> </a:t>
            </a:r>
            <a:r>
              <a:rPr lang="en-US" sz="2100" dirty="0" smtClean="0"/>
              <a:t>= </a:t>
            </a:r>
            <a:r>
              <a:rPr lang="en-US" sz="2100" dirty="0" err="1" smtClean="0"/>
              <a:t>jth</a:t>
            </a:r>
            <a:r>
              <a:rPr lang="en-US" sz="2100" dirty="0" smtClean="0"/>
              <a:t> </a:t>
            </a:r>
            <a:r>
              <a:rPr lang="en-US" sz="2100" dirty="0"/>
              <a:t>keyphrase generated by method M for topic t. </a:t>
            </a:r>
          </a:p>
          <a:p>
            <a:r>
              <a:rPr lang="en-US" sz="2100" dirty="0" err="1"/>
              <a:t>score</a:t>
            </a:r>
            <a:r>
              <a:rPr lang="en-US" sz="2100" baseline="-25000" dirty="0" err="1"/>
              <a:t>aw</a:t>
            </a:r>
            <a:r>
              <a:rPr lang="en-US" sz="2100" dirty="0"/>
              <a:t> </a:t>
            </a:r>
            <a:r>
              <a:rPr lang="en-US" sz="2100" dirty="0" smtClean="0"/>
              <a:t>= </a:t>
            </a:r>
            <a:r>
              <a:rPr lang="en-US" sz="2100" i="1" dirty="0" smtClean="0"/>
              <a:t>agreement</a:t>
            </a:r>
            <a:r>
              <a:rPr lang="en-US" sz="2100" i="1" dirty="0"/>
              <a:t>-weighted </a:t>
            </a:r>
            <a:r>
              <a:rPr lang="en-US" sz="2100" dirty="0"/>
              <a:t>average score for the </a:t>
            </a:r>
            <a:r>
              <a:rPr lang="en-US" sz="2100" dirty="0" err="1"/>
              <a:t>Mt,j</a:t>
            </a:r>
            <a:r>
              <a:rPr lang="en-US" sz="2100" dirty="0"/>
              <a:t> </a:t>
            </a:r>
            <a:r>
              <a:rPr lang="en-US" sz="2100" dirty="0" smtClean="0"/>
              <a:t>keyphrase</a:t>
            </a:r>
          </a:p>
          <a:p>
            <a:pPr lvl="1"/>
            <a:r>
              <a:rPr lang="en-US" sz="1800" dirty="0" smtClean="0"/>
              <a:t>mean </a:t>
            </a:r>
            <a:r>
              <a:rPr lang="en-US" sz="1800" dirty="0"/>
              <a:t>of the judges’ score </a:t>
            </a:r>
            <a:r>
              <a:rPr lang="en-US" sz="1800" dirty="0" smtClean="0"/>
              <a:t>multiplied </a:t>
            </a:r>
            <a:r>
              <a:rPr lang="en-US" sz="1800" dirty="0"/>
              <a:t>by the weighted Cohen’s </a:t>
            </a:r>
            <a:r>
              <a:rPr lang="en-US" sz="1800" dirty="0" err="1"/>
              <a:t>κ</a:t>
            </a:r>
            <a:r>
              <a:rPr lang="en-US" sz="1800" dirty="0"/>
              <a:t>. </a:t>
            </a:r>
            <a:endParaRPr lang="en-US" sz="1800" dirty="0" smtClean="0"/>
          </a:p>
          <a:p>
            <a:pPr lvl="1"/>
            <a:r>
              <a:rPr lang="en-US" sz="1800" dirty="0" smtClean="0"/>
              <a:t>This </a:t>
            </a:r>
            <a:r>
              <a:rPr lang="en-US" sz="1800" dirty="0"/>
              <a:t>gives a higher value to a keyphrase with scores of (3,3,3) than to one with scores of (1,3,5), though the average score is identical. </a:t>
            </a:r>
            <a:endParaRPr lang="en-US" sz="1800" dirty="0" smtClean="0"/>
          </a:p>
          <a:p>
            <a:r>
              <a:rPr lang="en-US" sz="2100" dirty="0" err="1" smtClean="0"/>
              <a:t>IdealScore</a:t>
            </a:r>
            <a:r>
              <a:rPr lang="en-US" sz="2100" baseline="-25000" dirty="0" err="1" smtClean="0"/>
              <a:t>K</a:t>
            </a:r>
            <a:r>
              <a:rPr lang="en-US" sz="2100" dirty="0" smtClean="0"/>
              <a:t> </a:t>
            </a:r>
            <a:r>
              <a:rPr lang="en-US" sz="2100" dirty="0"/>
              <a:t>is calculated using the scores of the top K keyphrases out of all judged keyphrases. </a:t>
            </a:r>
          </a:p>
        </p:txBody>
      </p:sp>
      <p:pic>
        <p:nvPicPr>
          <p:cNvPr id="5" name="Picture 4" descr="KERT_7 cop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546" y="2165255"/>
            <a:ext cx="6476850" cy="1302410"/>
          </a:xfrm>
          <a:prstGeom prst="rect">
            <a:avLst/>
          </a:prstGeom>
        </p:spPr>
      </p:pic>
      <p:sp>
        <p:nvSpPr>
          <p:cNvPr id="6" name="Slide Number Placeholder 5"/>
          <p:cNvSpPr>
            <a:spLocks noGrp="1"/>
          </p:cNvSpPr>
          <p:nvPr>
            <p:ph type="sldNum" sz="quarter" idx="12"/>
          </p:nvPr>
        </p:nvSpPr>
        <p:spPr/>
        <p:txBody>
          <a:bodyPr/>
          <a:lstStyle/>
          <a:p>
            <a:fld id="{A61D9B67-6600-B34F-9345-242C6B7CD63C}" type="slidenum">
              <a:rPr lang="en-US" smtClean="0"/>
              <a:t>108</a:t>
            </a:fld>
            <a:endParaRPr lang="en-US"/>
          </a:p>
        </p:txBody>
      </p:sp>
    </p:spTree>
    <p:extLst>
      <p:ext uri="{BB962C8B-B14F-4D97-AF65-F5344CB8AC3E}">
        <p14:creationId xmlns:p14="http://schemas.microsoft.com/office/powerpoint/2010/main" val="265334804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30"/>
            <a:ext cx="8229600" cy="864638"/>
          </a:xfrm>
        </p:spPr>
        <p:txBody>
          <a:bodyPr/>
          <a:lstStyle/>
          <a:p>
            <a:r>
              <a:rPr lang="en-US" dirty="0" smtClean="0"/>
              <a:t>Books with multiple labels</a:t>
            </a:r>
            <a:endParaRPr lang="en-US" dirty="0"/>
          </a:p>
        </p:txBody>
      </p:sp>
      <p:sp>
        <p:nvSpPr>
          <p:cNvPr id="3" name="Content Placeholder 2"/>
          <p:cNvSpPr>
            <a:spLocks noGrp="1"/>
          </p:cNvSpPr>
          <p:nvPr>
            <p:ph idx="1"/>
          </p:nvPr>
        </p:nvSpPr>
        <p:spPr>
          <a:xfrm>
            <a:off x="256721" y="4890610"/>
            <a:ext cx="8430079" cy="1817355"/>
          </a:xfrm>
        </p:spPr>
        <p:txBody>
          <a:bodyPr>
            <a:normAutofit/>
          </a:bodyPr>
          <a:lstStyle/>
          <a:p>
            <a:r>
              <a:rPr lang="en-US" sz="2400" dirty="0" smtClean="0"/>
              <a:t>Evaluate 5 books from each of the intersections</a:t>
            </a:r>
          </a:p>
          <a:p>
            <a:pPr lvl="1"/>
            <a:r>
              <a:rPr lang="en-US" sz="2100" dirty="0" smtClean="0"/>
              <a:t>history &amp; religion, history &amp; philosophy, religion &amp; philosophy</a:t>
            </a:r>
          </a:p>
          <a:p>
            <a:r>
              <a:rPr lang="en-US" sz="2400" dirty="0" smtClean="0"/>
              <a:t>This time, want e.g.  mean (history, religion) &gt; mean (philosophy) for a book labeled as both history &amp; religion</a:t>
            </a:r>
            <a:endParaRPr lang="en-US" sz="2400" dirty="0"/>
          </a:p>
        </p:txBody>
      </p:sp>
      <p:sp>
        <p:nvSpPr>
          <p:cNvPr id="4" name="Slide Number Placeholder 3"/>
          <p:cNvSpPr>
            <a:spLocks noGrp="1"/>
          </p:cNvSpPr>
          <p:nvPr>
            <p:ph type="sldNum" sz="quarter" idx="12"/>
          </p:nvPr>
        </p:nvSpPr>
        <p:spPr/>
        <p:txBody>
          <a:bodyPr/>
          <a:lstStyle/>
          <a:p>
            <a:fld id="{A61D9B67-6600-B34F-9345-242C6B7CD63C}" type="slidenum">
              <a:rPr lang="en-US" smtClean="0"/>
              <a:t>109</a:t>
            </a:fld>
            <a:endParaRPr lang="en-US"/>
          </a:p>
        </p:txBody>
      </p:sp>
      <p:sp>
        <p:nvSpPr>
          <p:cNvPr id="5" name="Oval 4"/>
          <p:cNvSpPr/>
          <p:nvPr/>
        </p:nvSpPr>
        <p:spPr>
          <a:xfrm>
            <a:off x="1008100" y="1834123"/>
            <a:ext cx="1236347" cy="1236347"/>
          </a:xfrm>
          <a:prstGeom prst="ellipse">
            <a:avLst/>
          </a:prstGeom>
          <a:solidFill>
            <a:srgbClr val="0000FF">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765652" y="1834123"/>
            <a:ext cx="1236347" cy="1236347"/>
          </a:xfrm>
          <a:prstGeom prst="ellipse">
            <a:avLst/>
          </a:prstGeom>
          <a:solidFill>
            <a:srgbClr val="800000">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5105" y="2452443"/>
            <a:ext cx="1298119" cy="1298119"/>
          </a:xfrm>
          <a:prstGeom prst="ellipse">
            <a:avLst/>
          </a:prstGeom>
          <a:solidFill>
            <a:schemeClr val="accent5">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178883" y="2154419"/>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785</a:t>
            </a:r>
            <a:endParaRPr lang="en-US" sz="1600" dirty="0">
              <a:solidFill>
                <a:schemeClr val="bg1"/>
              </a:solidFill>
              <a:latin typeface="Gill Sans Light"/>
              <a:cs typeface="Gill Sans Light"/>
            </a:endParaRPr>
          </a:p>
        </p:txBody>
      </p:sp>
      <p:sp>
        <p:nvSpPr>
          <p:cNvPr id="9" name="TextBox 8"/>
          <p:cNvSpPr txBox="1"/>
          <p:nvPr/>
        </p:nvSpPr>
        <p:spPr>
          <a:xfrm>
            <a:off x="2422954" y="2154419"/>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102</a:t>
            </a:r>
            <a:endParaRPr lang="en-US" sz="1600" dirty="0">
              <a:solidFill>
                <a:schemeClr val="bg1"/>
              </a:solidFill>
              <a:latin typeface="Gill Sans Light"/>
              <a:cs typeface="Gill Sans Light"/>
            </a:endParaRPr>
          </a:p>
        </p:txBody>
      </p:sp>
      <p:sp>
        <p:nvSpPr>
          <p:cNvPr id="10" name="TextBox 9"/>
          <p:cNvSpPr txBox="1"/>
          <p:nvPr/>
        </p:nvSpPr>
        <p:spPr>
          <a:xfrm>
            <a:off x="1823726" y="3211987"/>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272</a:t>
            </a:r>
            <a:endParaRPr lang="en-US" sz="1600" dirty="0">
              <a:solidFill>
                <a:schemeClr val="bg1"/>
              </a:solidFill>
              <a:latin typeface="Gill Sans Light"/>
              <a:cs typeface="Gill Sans Light"/>
            </a:endParaRPr>
          </a:p>
        </p:txBody>
      </p:sp>
      <p:sp>
        <p:nvSpPr>
          <p:cNvPr id="11" name="TextBox 10"/>
          <p:cNvSpPr txBox="1"/>
          <p:nvPr/>
        </p:nvSpPr>
        <p:spPr>
          <a:xfrm>
            <a:off x="1536468" y="2673058"/>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25</a:t>
            </a:r>
            <a:endParaRPr lang="en-US" sz="1600" dirty="0">
              <a:solidFill>
                <a:schemeClr val="bg1"/>
              </a:solidFill>
              <a:latin typeface="Gill Sans Light"/>
              <a:cs typeface="Gill Sans Light"/>
            </a:endParaRPr>
          </a:p>
        </p:txBody>
      </p:sp>
      <p:sp>
        <p:nvSpPr>
          <p:cNvPr id="12" name="TextBox 11"/>
          <p:cNvSpPr txBox="1"/>
          <p:nvPr/>
        </p:nvSpPr>
        <p:spPr>
          <a:xfrm>
            <a:off x="1818985" y="2113889"/>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12</a:t>
            </a:r>
            <a:endParaRPr lang="en-US" sz="1600" dirty="0">
              <a:solidFill>
                <a:schemeClr val="bg1"/>
              </a:solidFill>
              <a:latin typeface="Gill Sans Light"/>
              <a:cs typeface="Gill Sans Light"/>
            </a:endParaRPr>
          </a:p>
        </p:txBody>
      </p:sp>
      <p:sp>
        <p:nvSpPr>
          <p:cNvPr id="13" name="TextBox 12"/>
          <p:cNvSpPr txBox="1"/>
          <p:nvPr/>
        </p:nvSpPr>
        <p:spPr>
          <a:xfrm>
            <a:off x="2203911" y="2648173"/>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29</a:t>
            </a:r>
            <a:endParaRPr lang="en-US" sz="1600" dirty="0">
              <a:solidFill>
                <a:schemeClr val="bg1"/>
              </a:solidFill>
              <a:latin typeface="Gill Sans Light"/>
              <a:cs typeface="Gill Sans Light"/>
            </a:endParaRPr>
          </a:p>
        </p:txBody>
      </p:sp>
      <p:sp>
        <p:nvSpPr>
          <p:cNvPr id="14" name="TextBox 13"/>
          <p:cNvSpPr txBox="1"/>
          <p:nvPr/>
        </p:nvSpPr>
        <p:spPr>
          <a:xfrm>
            <a:off x="1873033" y="2503781"/>
            <a:ext cx="287258" cy="338554"/>
          </a:xfrm>
          <a:prstGeom prst="rect">
            <a:avLst/>
          </a:prstGeom>
          <a:noFill/>
        </p:spPr>
        <p:txBody>
          <a:bodyPr wrap="none" rtlCol="0">
            <a:spAutoFit/>
          </a:bodyPr>
          <a:lstStyle/>
          <a:p>
            <a:r>
              <a:rPr lang="en-US" sz="1600" dirty="0" smtClean="0">
                <a:solidFill>
                  <a:schemeClr val="bg1"/>
                </a:solidFill>
                <a:latin typeface="Gill Sans Light"/>
                <a:cs typeface="Gill Sans Light"/>
              </a:rPr>
              <a:t>6</a:t>
            </a:r>
            <a:endParaRPr lang="en-US" sz="1600" dirty="0">
              <a:solidFill>
                <a:schemeClr val="bg1"/>
              </a:solidFill>
              <a:latin typeface="Gill Sans Light"/>
              <a:cs typeface="Gill Sans Light"/>
            </a:endParaRPr>
          </a:p>
        </p:txBody>
      </p:sp>
      <p:sp>
        <p:nvSpPr>
          <p:cNvPr id="15" name="TextBox 14"/>
          <p:cNvSpPr txBox="1"/>
          <p:nvPr/>
        </p:nvSpPr>
        <p:spPr>
          <a:xfrm>
            <a:off x="1020902" y="1483658"/>
            <a:ext cx="1209590" cy="369332"/>
          </a:xfrm>
          <a:prstGeom prst="rect">
            <a:avLst/>
          </a:prstGeom>
          <a:noFill/>
        </p:spPr>
        <p:txBody>
          <a:bodyPr wrap="square" rtlCol="0">
            <a:spAutoFit/>
          </a:bodyPr>
          <a:lstStyle/>
          <a:p>
            <a:r>
              <a:rPr lang="en-US" dirty="0" smtClean="0">
                <a:solidFill>
                  <a:schemeClr val="tx2"/>
                </a:solidFill>
                <a:latin typeface="Gill Sans Light"/>
                <a:cs typeface="Gill Sans Light"/>
              </a:rPr>
              <a:t>History</a:t>
            </a:r>
            <a:endParaRPr lang="en-US" dirty="0">
              <a:solidFill>
                <a:schemeClr val="tx2"/>
              </a:solidFill>
              <a:latin typeface="Gill Sans Light"/>
              <a:cs typeface="Gill Sans Light"/>
            </a:endParaRPr>
          </a:p>
        </p:txBody>
      </p:sp>
      <p:sp>
        <p:nvSpPr>
          <p:cNvPr id="16" name="TextBox 15"/>
          <p:cNvSpPr txBox="1"/>
          <p:nvPr/>
        </p:nvSpPr>
        <p:spPr>
          <a:xfrm>
            <a:off x="2203911" y="1483658"/>
            <a:ext cx="1209590" cy="369332"/>
          </a:xfrm>
          <a:prstGeom prst="rect">
            <a:avLst/>
          </a:prstGeom>
          <a:noFill/>
        </p:spPr>
        <p:txBody>
          <a:bodyPr wrap="square" rtlCol="0">
            <a:spAutoFit/>
          </a:bodyPr>
          <a:lstStyle/>
          <a:p>
            <a:r>
              <a:rPr lang="en-US" dirty="0" smtClean="0">
                <a:solidFill>
                  <a:schemeClr val="accent2"/>
                </a:solidFill>
                <a:latin typeface="Gill Sans Light"/>
                <a:cs typeface="Gill Sans Light"/>
              </a:rPr>
              <a:t>Religion</a:t>
            </a:r>
            <a:endParaRPr lang="en-US" dirty="0">
              <a:solidFill>
                <a:schemeClr val="accent2"/>
              </a:solidFill>
              <a:latin typeface="Gill Sans Light"/>
              <a:cs typeface="Gill Sans Light"/>
            </a:endParaRPr>
          </a:p>
        </p:txBody>
      </p:sp>
      <p:sp>
        <p:nvSpPr>
          <p:cNvPr id="17" name="TextBox 16"/>
          <p:cNvSpPr txBox="1"/>
          <p:nvPr/>
        </p:nvSpPr>
        <p:spPr>
          <a:xfrm>
            <a:off x="1514173" y="3757231"/>
            <a:ext cx="1209590" cy="369332"/>
          </a:xfrm>
          <a:prstGeom prst="rect">
            <a:avLst/>
          </a:prstGeom>
          <a:noFill/>
        </p:spPr>
        <p:txBody>
          <a:bodyPr wrap="square" rtlCol="0">
            <a:spAutoFit/>
          </a:bodyPr>
          <a:lstStyle/>
          <a:p>
            <a:r>
              <a:rPr lang="en-US" dirty="0" smtClean="0">
                <a:solidFill>
                  <a:schemeClr val="accent5"/>
                </a:solidFill>
                <a:latin typeface="Gill Sans Light"/>
                <a:cs typeface="Gill Sans Light"/>
              </a:rPr>
              <a:t>Philosophy</a:t>
            </a:r>
            <a:endParaRPr lang="en-US" dirty="0">
              <a:solidFill>
                <a:schemeClr val="accent5"/>
              </a:solidFill>
              <a:latin typeface="Gill Sans Light"/>
              <a:cs typeface="Gill Sans Light"/>
            </a:endParaRPr>
          </a:p>
        </p:txBody>
      </p:sp>
      <p:graphicFrame>
        <p:nvGraphicFramePr>
          <p:cNvPr id="19" name="Content Placeholder 4"/>
          <p:cNvGraphicFramePr>
            <a:graphicFrameLocks/>
          </p:cNvGraphicFramePr>
          <p:nvPr>
            <p:extLst>
              <p:ext uri="{D42A27DB-BD31-4B8C-83A1-F6EECF244321}">
                <p14:modId xmlns:p14="http://schemas.microsoft.com/office/powerpoint/2010/main" val="2223063577"/>
              </p:ext>
            </p:extLst>
          </p:nvPr>
        </p:nvGraphicFramePr>
        <p:xfrm>
          <a:off x="4754281" y="1742862"/>
          <a:ext cx="3788997" cy="2026919"/>
        </p:xfrm>
        <a:graphic>
          <a:graphicData uri="http://schemas.openxmlformats.org/drawingml/2006/table">
            <a:tbl>
              <a:tblPr firstRow="1" firstCol="1" bandRow="1">
                <a:tableStyleId>{5C22544A-7EE6-4342-B048-85BDC9FD1C3A}</a:tableStyleId>
              </a:tblPr>
              <a:tblGrid>
                <a:gridCol w="1640456"/>
                <a:gridCol w="2148541"/>
              </a:tblGrid>
              <a:tr h="370840">
                <a:tc>
                  <a:txBody>
                    <a:bodyPr/>
                    <a:lstStyle/>
                    <a:p>
                      <a:pPr algn="ctr"/>
                      <a:r>
                        <a:rPr lang="en-US" b="0" i="0" dirty="0" smtClean="0">
                          <a:latin typeface="Gill Sans Light"/>
                          <a:cs typeface="Gill Sans Light"/>
                        </a:rPr>
                        <a:t>correct</a:t>
                      </a:r>
                    </a:p>
                    <a:p>
                      <a:pPr algn="ctr"/>
                      <a:r>
                        <a:rPr lang="en-US" b="0" i="0" dirty="0" err="1" smtClean="0">
                          <a:latin typeface="Gill Sans Light"/>
                          <a:cs typeface="Gill Sans Light"/>
                        </a:rPr>
                        <a:t>vs</a:t>
                      </a:r>
                      <a:endParaRPr lang="en-US" b="0" i="0" dirty="0" smtClean="0">
                        <a:latin typeface="Gill Sans Light"/>
                        <a:cs typeface="Gill Sans Light"/>
                      </a:endParaRPr>
                    </a:p>
                    <a:p>
                      <a:pPr algn="ctr"/>
                      <a:r>
                        <a:rPr lang="en-US" b="0" i="0" dirty="0" smtClean="0">
                          <a:latin typeface="Gill Sans Light"/>
                          <a:cs typeface="Gill Sans Light"/>
                        </a:rPr>
                        <a:t>incorrect</a:t>
                      </a:r>
                      <a:endParaRPr lang="en-US" b="0" i="0" dirty="0">
                        <a:latin typeface="Gill Sans Light"/>
                        <a:cs typeface="Gill Sans Light"/>
                      </a:endParaRPr>
                    </a:p>
                  </a:txBody>
                  <a:tcPr/>
                </a:tc>
                <a:tc>
                  <a:txBody>
                    <a:bodyPr/>
                    <a:lstStyle/>
                    <a:p>
                      <a:r>
                        <a:rPr lang="en-US" b="0" i="0" dirty="0" smtClean="0">
                          <a:latin typeface="Gill Sans Light"/>
                          <a:cs typeface="Gill Sans Light"/>
                        </a:rPr>
                        <a:t>History</a:t>
                      </a:r>
                    </a:p>
                    <a:p>
                      <a:r>
                        <a:rPr lang="en-US" b="0" i="0" dirty="0" smtClean="0">
                          <a:latin typeface="Gill Sans Light"/>
                          <a:cs typeface="Gill Sans Light"/>
                        </a:rPr>
                        <a:t>Philosophy</a:t>
                      </a:r>
                    </a:p>
                    <a:p>
                      <a:r>
                        <a:rPr lang="en-US" b="0" i="0" dirty="0" smtClean="0">
                          <a:latin typeface="Gill Sans Light"/>
                          <a:cs typeface="Gill Sans Light"/>
                        </a:rPr>
                        <a:t>Religion</a:t>
                      </a:r>
                      <a:endParaRPr lang="en-US" b="0" i="0" dirty="0">
                        <a:latin typeface="Gill Sans Light"/>
                        <a:cs typeface="Gill Sans Light"/>
                      </a:endParaRPr>
                    </a:p>
                  </a:txBody>
                  <a:tcPr/>
                </a:tc>
              </a:tr>
              <a:tr h="370840">
                <a:tc>
                  <a:txBody>
                    <a:bodyPr/>
                    <a:lstStyle/>
                    <a:p>
                      <a:r>
                        <a:rPr lang="en-US" b="0" i="0" dirty="0" err="1" smtClean="0">
                          <a:latin typeface="Gill Sans Light"/>
                          <a:cs typeface="Gill Sans Light"/>
                        </a:rPr>
                        <a:t>kert</a:t>
                      </a:r>
                      <a:endParaRPr lang="en-US" b="0" i="0" dirty="0">
                        <a:latin typeface="Gill Sans Light"/>
                        <a:cs typeface="Gill Sans Light"/>
                      </a:endParaRPr>
                    </a:p>
                  </a:txBody>
                  <a:tcPr/>
                </a:tc>
                <a:tc>
                  <a:txBody>
                    <a:bodyPr/>
                    <a:lstStyle/>
                    <a:p>
                      <a:r>
                        <a:rPr lang="en-US" b="0" i="0" dirty="0" smtClean="0">
                          <a:latin typeface="Gill Sans Light"/>
                          <a:cs typeface="Gill Sans Light"/>
                        </a:rPr>
                        <a:t>2.96 &gt; 2.28  </a:t>
                      </a:r>
                      <a:r>
                        <a:rPr lang="en-US" sz="1800" b="0" i="0" baseline="30000" dirty="0" smtClean="0">
                          <a:latin typeface="Gill Sans Light"/>
                          <a:cs typeface="Gill Sans Light"/>
                        </a:rPr>
                        <a:t>§§ </a:t>
                      </a:r>
                      <a:endParaRPr lang="en-US" b="0" i="0" dirty="0">
                        <a:latin typeface="Gill Sans Light"/>
                        <a:cs typeface="Gill Sans Light"/>
                      </a:endParaRPr>
                    </a:p>
                  </a:txBody>
                  <a:tcPr/>
                </a:tc>
              </a:tr>
              <a:tr h="370840">
                <a:tc>
                  <a:txBody>
                    <a:bodyPr/>
                    <a:lstStyle/>
                    <a:p>
                      <a:r>
                        <a:rPr lang="en-US" b="0" i="0" dirty="0" err="1" smtClean="0">
                          <a:latin typeface="Gill Sans Light"/>
                          <a:cs typeface="Gill Sans Light"/>
                        </a:rPr>
                        <a:t>pdlda</a:t>
                      </a:r>
                      <a:endParaRPr lang="en-US" b="0" i="0" dirty="0">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2.15 ≈ 2.11</a:t>
                      </a:r>
                      <a:endParaRPr lang="en-US" b="0" i="0" dirty="0">
                        <a:solidFill>
                          <a:schemeClr val="tx1">
                            <a:lumMod val="50000"/>
                            <a:lumOff val="50000"/>
                          </a:schemeClr>
                        </a:solidFill>
                        <a:latin typeface="Gill Sans Light"/>
                        <a:cs typeface="Gill Sans Light"/>
                      </a:endParaRPr>
                    </a:p>
                  </a:txBody>
                  <a:tcPr/>
                </a:tc>
              </a:tr>
              <a:tr h="370840">
                <a:tc>
                  <a:txBody>
                    <a:bodyPr/>
                    <a:lstStyle/>
                    <a:p>
                      <a:r>
                        <a:rPr lang="en-US" b="0" i="0" dirty="0" err="1" smtClean="0">
                          <a:solidFill>
                            <a:schemeClr val="bg1"/>
                          </a:solidFill>
                          <a:latin typeface="Gill Sans Light"/>
                          <a:cs typeface="Gill Sans Light"/>
                        </a:rPr>
                        <a:t>turbotopics</a:t>
                      </a:r>
                      <a:endParaRPr lang="en-US" b="0" i="0" dirty="0">
                        <a:solidFill>
                          <a:schemeClr val="bg1"/>
                        </a:solidFill>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3.19 ≈ 3.27 </a:t>
                      </a:r>
                      <a:endParaRPr lang="en-US" b="0" i="0" dirty="0">
                        <a:solidFill>
                          <a:schemeClr val="tx1">
                            <a:lumMod val="50000"/>
                            <a:lumOff val="50000"/>
                          </a:schemeClr>
                        </a:solidFill>
                        <a:latin typeface="Gill Sans Light"/>
                        <a:cs typeface="Gill Sans Light"/>
                      </a:endParaRPr>
                    </a:p>
                  </a:txBody>
                  <a:tcPr/>
                </a:tc>
              </a:tr>
            </a:tbl>
          </a:graphicData>
        </a:graphic>
      </p:graphicFrame>
      <p:sp>
        <p:nvSpPr>
          <p:cNvPr id="20" name="Content Placeholder 2"/>
          <p:cNvSpPr txBox="1">
            <a:spLocks/>
          </p:cNvSpPr>
          <p:nvPr/>
        </p:nvSpPr>
        <p:spPr>
          <a:xfrm>
            <a:off x="4754281" y="3851107"/>
            <a:ext cx="3788997" cy="4631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500" dirty="0" smtClean="0">
                <a:solidFill>
                  <a:srgbClr val="000000"/>
                </a:solidFill>
              </a:rPr>
              <a:t>Wilcoxon rank sum      §§ p </a:t>
            </a:r>
            <a:r>
              <a:rPr lang="en-US" sz="1500" dirty="0">
                <a:solidFill>
                  <a:srgbClr val="000000"/>
                </a:solidFill>
              </a:rPr>
              <a:t>&lt; </a:t>
            </a:r>
            <a:r>
              <a:rPr lang="en-US" sz="1500" dirty="0" smtClean="0">
                <a:solidFill>
                  <a:srgbClr val="000000"/>
                </a:solidFill>
              </a:rPr>
              <a:t>0.0001</a:t>
            </a:r>
            <a:endParaRPr lang="en-US" sz="1500" dirty="0">
              <a:solidFill>
                <a:srgbClr val="000000"/>
              </a:solidFill>
            </a:endParaRPr>
          </a:p>
        </p:txBody>
      </p:sp>
    </p:spTree>
    <p:extLst>
      <p:ext uri="{BB962C8B-B14F-4D97-AF65-F5344CB8AC3E}">
        <p14:creationId xmlns:p14="http://schemas.microsoft.com/office/powerpoint/2010/main" val="4015047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074488"/>
          </a:xfrm>
        </p:spPr>
        <p:txBody>
          <a:bodyPr/>
          <a:lstStyle/>
          <a:p>
            <a:r>
              <a:rPr lang="en-US" dirty="0"/>
              <a:t>KERT Framework</a:t>
            </a:r>
          </a:p>
        </p:txBody>
      </p:sp>
      <p:sp>
        <p:nvSpPr>
          <p:cNvPr id="5" name="Content Placeholder 4"/>
          <p:cNvSpPr>
            <a:spLocks noGrp="1"/>
          </p:cNvSpPr>
          <p:nvPr>
            <p:ph idx="1"/>
          </p:nvPr>
        </p:nvSpPr>
        <p:spPr/>
        <p:txBody>
          <a:bodyPr>
            <a:normAutofit/>
          </a:bodyPr>
          <a:lstStyle/>
          <a:p>
            <a:r>
              <a:rPr lang="en-US" dirty="0"/>
              <a:t>Use </a:t>
            </a:r>
            <a:r>
              <a:rPr lang="en-US" dirty="0" smtClean="0"/>
              <a:t>a unigram-generating topical modeling approach to cluster words into T topics</a:t>
            </a:r>
          </a:p>
          <a:p>
            <a:pPr marL="914400" lvl="1" indent="-514350"/>
            <a:r>
              <a:rPr lang="en-US" dirty="0" smtClean="0"/>
              <a:t>E.g., we will use background </a:t>
            </a:r>
            <a:r>
              <a:rPr lang="en-US" dirty="0"/>
              <a:t>LDA (</a:t>
            </a:r>
            <a:r>
              <a:rPr lang="en-US" dirty="0" err="1"/>
              <a:t>bLDA</a:t>
            </a:r>
            <a:r>
              <a:rPr lang="en-US" dirty="0"/>
              <a:t>) to cluster unigrams into T topics, and 1 background topic</a:t>
            </a:r>
          </a:p>
          <a:p>
            <a:endParaRPr lang="en-US" dirty="0"/>
          </a:p>
          <a:p>
            <a:r>
              <a:rPr lang="en-US" dirty="0"/>
              <a:t>Extract </a:t>
            </a:r>
            <a:r>
              <a:rPr lang="en-US" dirty="0" smtClean="0"/>
              <a:t>topical keyphrases </a:t>
            </a:r>
            <a:r>
              <a:rPr lang="en-US" dirty="0"/>
              <a:t>for each </a:t>
            </a:r>
            <a:r>
              <a:rPr lang="en-US" dirty="0" smtClean="0"/>
              <a:t>topic </a:t>
            </a:r>
            <a:r>
              <a:rPr lang="en-US" dirty="0"/>
              <a:t>according to the </a:t>
            </a:r>
            <a:r>
              <a:rPr lang="en-US" dirty="0" smtClean="0"/>
              <a:t>unigram topic </a:t>
            </a:r>
            <a:r>
              <a:rPr lang="en-US" dirty="0"/>
              <a:t>assignment</a:t>
            </a:r>
          </a:p>
          <a:p>
            <a:endParaRPr lang="en-US" dirty="0"/>
          </a:p>
          <a:p>
            <a:r>
              <a:rPr lang="en-US" dirty="0"/>
              <a:t>Rank the keyphrases in each </a:t>
            </a:r>
            <a:r>
              <a:rPr lang="en-US" dirty="0" smtClean="0"/>
              <a:t>topic</a:t>
            </a:r>
            <a:endParaRPr lang="en-US" dirty="0"/>
          </a:p>
          <a:p>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11</a:t>
            </a:fld>
            <a:endParaRPr lang="en-US"/>
          </a:p>
        </p:txBody>
      </p:sp>
    </p:spTree>
    <p:extLst>
      <p:ext uri="{BB962C8B-B14F-4D97-AF65-F5344CB8AC3E}">
        <p14:creationId xmlns:p14="http://schemas.microsoft.com/office/powerpoint/2010/main" val="253540059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1356" y="5209638"/>
            <a:ext cx="9144000" cy="17623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Browsing the DBLP topical hierarchy</a:t>
            </a:r>
          </a:p>
          <a:p>
            <a:pPr lvl="1"/>
            <a:r>
              <a:rPr lang="en-US" sz="2000" dirty="0" smtClean="0"/>
              <a:t>Structure </a:t>
            </a:r>
            <a:r>
              <a:rPr lang="en-US" sz="2000" dirty="0"/>
              <a:t>View </a:t>
            </a:r>
            <a:r>
              <a:rPr lang="en-US" sz="2000" dirty="0" smtClean="0"/>
              <a:t>shows </a:t>
            </a:r>
            <a:r>
              <a:rPr lang="en-US" sz="2000" dirty="0"/>
              <a:t>the entire topical hierarchy. </a:t>
            </a:r>
            <a:endParaRPr lang="en-US" sz="2000" dirty="0" smtClean="0"/>
          </a:p>
          <a:p>
            <a:pPr lvl="1"/>
            <a:r>
              <a:rPr lang="en-US" sz="2000" dirty="0" smtClean="0"/>
              <a:t>The </a:t>
            </a:r>
            <a:r>
              <a:rPr lang="en-US" sz="2000" dirty="0"/>
              <a:t>node </a:t>
            </a:r>
            <a:r>
              <a:rPr lang="en-US" sz="2000" dirty="0" smtClean="0"/>
              <a:t>representing </a:t>
            </a:r>
            <a:r>
              <a:rPr lang="en-US" sz="2000" dirty="0"/>
              <a:t>the </a:t>
            </a:r>
            <a:r>
              <a:rPr lang="en-US" sz="2000" dirty="0" smtClean="0"/>
              <a:t>Information Retrieval topic </a:t>
            </a:r>
            <a:r>
              <a:rPr lang="en-US" sz="2000" dirty="0"/>
              <a:t>is selected in </a:t>
            </a:r>
            <a:r>
              <a:rPr lang="en-US" sz="2000" dirty="0" smtClean="0"/>
              <a:t>Zoom </a:t>
            </a:r>
            <a:r>
              <a:rPr lang="en-US" sz="2000" dirty="0"/>
              <a:t>View</a:t>
            </a:r>
            <a:r>
              <a:rPr lang="en-US" sz="2000" dirty="0" smtClean="0"/>
              <a:t>.</a:t>
            </a:r>
          </a:p>
          <a:p>
            <a:pPr lvl="1"/>
            <a:r>
              <a:rPr lang="en-US" sz="2000" dirty="0" smtClean="0"/>
              <a:t> </a:t>
            </a:r>
            <a:r>
              <a:rPr lang="en-US" sz="2000" dirty="0"/>
              <a:t>The Detail View on the right shows the top ranked </a:t>
            </a:r>
            <a:r>
              <a:rPr lang="en-US" sz="2000" dirty="0" smtClean="0"/>
              <a:t>phrases for </a:t>
            </a:r>
            <a:r>
              <a:rPr lang="en-US" sz="2000" dirty="0"/>
              <a:t>this topic. </a:t>
            </a:r>
            <a:endParaRPr lang="en-US" sz="1800" dirty="0"/>
          </a:p>
        </p:txBody>
      </p:sp>
      <p:pic>
        <p:nvPicPr>
          <p:cNvPr id="6" name="Picture 5" descr="amethyst_browse_phrases.pdf"/>
          <p:cNvPicPr>
            <a:picLocks noChangeAspect="1"/>
          </p:cNvPicPr>
          <p:nvPr/>
        </p:nvPicPr>
        <p:blipFill rotWithShape="1">
          <a:blip r:embed="rId2">
            <a:extLst>
              <a:ext uri="{28A0092B-C50C-407E-A947-70E740481C1C}">
                <a14:useLocalDpi xmlns:a14="http://schemas.microsoft.com/office/drawing/2010/main" val="0"/>
              </a:ext>
            </a:extLst>
          </a:blip>
          <a:srcRect t="10031" r="23018" b="9974"/>
          <a:stretch/>
        </p:blipFill>
        <p:spPr>
          <a:xfrm>
            <a:off x="0" y="96754"/>
            <a:ext cx="7227405" cy="5006780"/>
          </a:xfrm>
          <a:prstGeom prst="rect">
            <a:avLst/>
          </a:prstGeom>
        </p:spPr>
      </p:pic>
      <p:pic>
        <p:nvPicPr>
          <p:cNvPr id="7" name="Picture 6" descr="amethyst_browse_phrases.pdf"/>
          <p:cNvPicPr>
            <a:picLocks noChangeAspect="1"/>
          </p:cNvPicPr>
          <p:nvPr/>
        </p:nvPicPr>
        <p:blipFill rotWithShape="1">
          <a:blip r:embed="rId2">
            <a:extLst>
              <a:ext uri="{28A0092B-C50C-407E-A947-70E740481C1C}">
                <a14:useLocalDpi xmlns:a14="http://schemas.microsoft.com/office/drawing/2010/main" val="0"/>
              </a:ext>
            </a:extLst>
          </a:blip>
          <a:srcRect l="79431" t="10031" b="9974"/>
          <a:stretch/>
        </p:blipFill>
        <p:spPr>
          <a:xfrm>
            <a:off x="7117663" y="96753"/>
            <a:ext cx="1932724" cy="5010912"/>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110</a:t>
            </a:fld>
            <a:endParaRPr lang="en-US"/>
          </a:p>
        </p:txBody>
      </p:sp>
    </p:spTree>
    <p:extLst>
      <p:ext uri="{BB962C8B-B14F-4D97-AF65-F5344CB8AC3E}">
        <p14:creationId xmlns:p14="http://schemas.microsoft.com/office/powerpoint/2010/main" val="395388986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0406" y="5225918"/>
            <a:ext cx="8899780" cy="17623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Browsing the DBLP topical hierarchy</a:t>
            </a:r>
          </a:p>
          <a:p>
            <a:pPr lvl="1"/>
            <a:r>
              <a:rPr lang="en-US" sz="2000" dirty="0" smtClean="0"/>
              <a:t>Structure </a:t>
            </a:r>
            <a:r>
              <a:rPr lang="en-US" sz="2000" dirty="0"/>
              <a:t>View </a:t>
            </a:r>
            <a:r>
              <a:rPr lang="en-US" sz="2000" dirty="0" smtClean="0"/>
              <a:t>shows </a:t>
            </a:r>
            <a:r>
              <a:rPr lang="en-US" sz="2000" dirty="0"/>
              <a:t>the entire topical hierarchy. </a:t>
            </a:r>
            <a:endParaRPr lang="en-US" sz="2000" dirty="0" smtClean="0"/>
          </a:p>
          <a:p>
            <a:pPr lvl="1"/>
            <a:r>
              <a:rPr lang="en-US" sz="2000" dirty="0" smtClean="0"/>
              <a:t>The </a:t>
            </a:r>
            <a:r>
              <a:rPr lang="en-US" sz="2000" dirty="0"/>
              <a:t>node </a:t>
            </a:r>
            <a:r>
              <a:rPr lang="en-US" sz="2000" dirty="0" smtClean="0"/>
              <a:t>representing </a:t>
            </a:r>
            <a:r>
              <a:rPr lang="en-US" sz="2000" dirty="0"/>
              <a:t>the Database topic is selected in </a:t>
            </a:r>
            <a:r>
              <a:rPr lang="en-US" sz="2000" dirty="0" smtClean="0"/>
              <a:t>Zoom </a:t>
            </a:r>
            <a:r>
              <a:rPr lang="en-US" sz="2000" dirty="0"/>
              <a:t>View</a:t>
            </a:r>
            <a:r>
              <a:rPr lang="en-US" sz="2000" dirty="0" smtClean="0"/>
              <a:t>.</a:t>
            </a:r>
          </a:p>
          <a:p>
            <a:pPr lvl="1"/>
            <a:r>
              <a:rPr lang="en-US" sz="2000" dirty="0" smtClean="0"/>
              <a:t> </a:t>
            </a:r>
            <a:r>
              <a:rPr lang="en-US" sz="2000" dirty="0"/>
              <a:t>The Detail View on the right shows the top ranked authors for this topic. </a:t>
            </a:r>
            <a:endParaRPr lang="en-US" sz="1800" dirty="0"/>
          </a:p>
        </p:txBody>
      </p:sp>
      <p:pic>
        <p:nvPicPr>
          <p:cNvPr id="3" name="Picture 2" descr="amethyst_browse_dblp_aut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6" y="32560"/>
            <a:ext cx="8938449" cy="50995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111</a:t>
            </a:fld>
            <a:endParaRPr lang="en-US"/>
          </a:p>
        </p:txBody>
      </p:sp>
    </p:spTree>
    <p:extLst>
      <p:ext uri="{BB962C8B-B14F-4D97-AF65-F5344CB8AC3E}">
        <p14:creationId xmlns:p14="http://schemas.microsoft.com/office/powerpoint/2010/main" val="105970843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methyst_search_dblp_kd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923071"/>
          </a:xfrm>
          <a:prstGeom prst="rect">
            <a:avLst/>
          </a:prstGeom>
        </p:spPr>
      </p:pic>
      <p:sp>
        <p:nvSpPr>
          <p:cNvPr id="3" name="Content Placeholder 2"/>
          <p:cNvSpPr txBox="1">
            <a:spLocks/>
          </p:cNvSpPr>
          <p:nvPr/>
        </p:nvSpPr>
        <p:spPr>
          <a:xfrm>
            <a:off x="9770" y="5046838"/>
            <a:ext cx="8725468" cy="1762322"/>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3100" dirty="0" smtClean="0"/>
              <a:t>Searching the DBLP topical hierarchy with query=‘</a:t>
            </a:r>
            <a:r>
              <a:rPr lang="en-US" sz="3100" dirty="0" err="1" smtClean="0"/>
              <a:t>kdd</a:t>
            </a:r>
            <a:r>
              <a:rPr lang="en-US" sz="3100" dirty="0" smtClean="0"/>
              <a:t>’ </a:t>
            </a:r>
          </a:p>
          <a:p>
            <a:pPr lvl="1"/>
            <a:r>
              <a:rPr lang="en-US" sz="2300" dirty="0"/>
              <a:t>The Structure View uses color to show the relative importance of each topic with respect to the queried entity. </a:t>
            </a:r>
            <a:endParaRPr lang="en-US" sz="2300" dirty="0" smtClean="0"/>
          </a:p>
          <a:p>
            <a:pPr lvl="1"/>
            <a:r>
              <a:rPr lang="en-US" sz="2300" dirty="0" smtClean="0"/>
              <a:t>The </a:t>
            </a:r>
            <a:r>
              <a:rPr lang="en-US" sz="2300" dirty="0"/>
              <a:t>node </a:t>
            </a:r>
            <a:r>
              <a:rPr lang="en-US" sz="2300" dirty="0" smtClean="0"/>
              <a:t>representing </a:t>
            </a:r>
            <a:r>
              <a:rPr lang="en-US" sz="2300" dirty="0"/>
              <a:t>the Data Mining topic is </a:t>
            </a:r>
            <a:r>
              <a:rPr lang="en-US" sz="2300" dirty="0" smtClean="0"/>
              <a:t>selected in Zoom View.</a:t>
            </a:r>
          </a:p>
          <a:p>
            <a:pPr lvl="1"/>
            <a:r>
              <a:rPr lang="en-US" sz="2300" dirty="0" smtClean="0"/>
              <a:t> </a:t>
            </a:r>
            <a:r>
              <a:rPr lang="en-US" sz="2300" dirty="0"/>
              <a:t>Detail </a:t>
            </a:r>
            <a:r>
              <a:rPr lang="en-US" sz="2300" dirty="0" smtClean="0"/>
              <a:t>View </a:t>
            </a:r>
            <a:r>
              <a:rPr lang="en-US" sz="2300" dirty="0"/>
              <a:t>shows the top ranked phrases for the queried entity in this topic. </a:t>
            </a:r>
          </a:p>
          <a:p>
            <a:pPr lvl="1"/>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112</a:t>
            </a:fld>
            <a:endParaRPr lang="en-US"/>
          </a:p>
        </p:txBody>
      </p:sp>
    </p:spTree>
    <p:extLst>
      <p:ext uri="{BB962C8B-B14F-4D97-AF65-F5344CB8AC3E}">
        <p14:creationId xmlns:p14="http://schemas.microsoft.com/office/powerpoint/2010/main" val="92209213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1647"/>
          </a:xfrm>
        </p:spPr>
        <p:txBody>
          <a:bodyPr/>
          <a:lstStyle/>
          <a:p>
            <a:r>
              <a:rPr lang="en-US" dirty="0" smtClean="0"/>
              <a:t>Related work I</a:t>
            </a:r>
            <a:endParaRPr lang="en-US" dirty="0"/>
          </a:p>
        </p:txBody>
      </p:sp>
      <p:sp>
        <p:nvSpPr>
          <p:cNvPr id="3" name="Content Placeholder 2"/>
          <p:cNvSpPr>
            <a:spLocks noGrp="1"/>
          </p:cNvSpPr>
          <p:nvPr>
            <p:ph idx="1"/>
          </p:nvPr>
        </p:nvSpPr>
        <p:spPr>
          <a:xfrm>
            <a:off x="457200" y="971176"/>
            <a:ext cx="8229600" cy="5410574"/>
          </a:xfrm>
        </p:spPr>
        <p:txBody>
          <a:bodyPr>
            <a:normAutofit/>
          </a:bodyPr>
          <a:lstStyle/>
          <a:p>
            <a:r>
              <a:rPr lang="en-US" dirty="0" smtClean="0"/>
              <a:t>Ontology, taxonomy, hierarchy</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We do not use extra knowledge other than given text</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113</a:t>
            </a:fld>
            <a:r>
              <a:rPr lang="en-US" altLang="zh-CN" sz="1200" smtClean="0">
                <a:latin typeface="宋体" pitchFamily="2" charset="-122"/>
              </a:rPr>
              <a:t> </a:t>
            </a:r>
            <a:endParaRPr lang="en-US" altLang="zh-CN" sz="1200" dirty="0">
              <a:latin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108646004"/>
              </p:ext>
            </p:extLst>
          </p:nvPr>
        </p:nvGraphicFramePr>
        <p:xfrm>
          <a:off x="609600" y="1828800"/>
          <a:ext cx="7696199" cy="3654932"/>
        </p:xfrm>
        <a:graphic>
          <a:graphicData uri="http://schemas.openxmlformats.org/drawingml/2006/table">
            <a:tbl>
              <a:tblPr/>
              <a:tblGrid>
                <a:gridCol w="1676400"/>
                <a:gridCol w="1905000"/>
                <a:gridCol w="1676400"/>
                <a:gridCol w="2438399"/>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Category</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Node represents</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Edge represents</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Recursive construction?</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1800" b="0" i="0" u="none" strike="noStrike" dirty="0" smtClean="0">
                          <a:solidFill>
                            <a:srgbClr val="000000"/>
                          </a:solidFill>
                          <a:effectLst/>
                          <a:latin typeface="Calibri"/>
                        </a:rPr>
                        <a:t>Ontology</a:t>
                      </a:r>
                      <a:r>
                        <a:rPr lang="en-US" sz="1800" b="0" i="0" u="none" strike="noStrike" baseline="0" dirty="0" smtClean="0">
                          <a:solidFill>
                            <a:srgbClr val="000000"/>
                          </a:solidFill>
                          <a:effectLst/>
                          <a:latin typeface="Calibri"/>
                        </a:rPr>
                        <a:t> learning</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concept (a phrase, or several synonym</a:t>
                      </a:r>
                      <a:r>
                        <a:rPr lang="en-US" sz="1800" b="0" i="0" u="none" strike="noStrike" baseline="0" dirty="0" smtClean="0">
                          <a:solidFill>
                            <a:srgbClr val="000000"/>
                          </a:solidFill>
                          <a:effectLst/>
                          <a:latin typeface="Calibri"/>
                        </a:rPr>
                        <a:t> phrases)</a:t>
                      </a:r>
                      <a:endParaRPr lang="en-US" sz="1800" b="0" i="0" u="none" strike="noStrike" dirty="0">
                        <a:solidFill>
                          <a:srgbClr val="000000"/>
                        </a:solidFill>
                        <a:effectLst/>
                        <a:latin typeface="Calibri"/>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Is-a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All concepts are extracted</a:t>
                      </a:r>
                      <a:r>
                        <a:rPr lang="en-US" sz="1800" b="0" i="0" u="none" strike="noStrike" baseline="0" dirty="0" smtClean="0">
                          <a:solidFill>
                            <a:srgbClr val="000000"/>
                          </a:solidFill>
                          <a:effectLst/>
                          <a:latin typeface="Calibri"/>
                        </a:rPr>
                        <a:t> first, then relationship</a:t>
                      </a:r>
                      <a:endParaRPr lang="en-US" sz="1800" b="0" i="0" u="none" strike="noStrike" dirty="0">
                        <a:solidFill>
                          <a:srgbClr val="000000"/>
                        </a:solidFill>
                        <a:effectLst/>
                        <a:latin typeface="Calibri"/>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Hierarchical topic modeling (</a:t>
                      </a:r>
                      <a:r>
                        <a:rPr lang="en-US" sz="1800" b="0" i="0" u="none" strike="noStrike" dirty="0" err="1" smtClean="0">
                          <a:solidFill>
                            <a:srgbClr val="000000"/>
                          </a:solidFill>
                          <a:effectLst/>
                          <a:latin typeface="Calibri"/>
                        </a:rPr>
                        <a:t>hLDA</a:t>
                      </a:r>
                      <a:r>
                        <a:rPr lang="en-US" sz="1800" b="0" i="0" u="none" strike="noStrike" dirty="0" smtClean="0">
                          <a:solidFill>
                            <a:srgbClr val="000000"/>
                          </a:solidFill>
                          <a:effectLst/>
                          <a:latin typeface="Calibri"/>
                        </a:rPr>
                        <a:t>,</a:t>
                      </a:r>
                      <a:r>
                        <a:rPr lang="en-US" sz="1800" b="0" i="0" u="none" strike="noStrike" baseline="0" dirty="0" smtClean="0">
                          <a:solidFill>
                            <a:srgbClr val="000000"/>
                          </a:solidFill>
                          <a:effectLst/>
                          <a:latin typeface="Calibri"/>
                        </a:rPr>
                        <a:t> PAM, </a:t>
                      </a:r>
                      <a:r>
                        <a:rPr lang="en-US" sz="1800" b="0" i="0" u="none" strike="noStrike" baseline="0" dirty="0" err="1" smtClean="0">
                          <a:solidFill>
                            <a:srgbClr val="000000"/>
                          </a:solidFill>
                          <a:effectLst/>
                          <a:latin typeface="Calibri"/>
                        </a:rPr>
                        <a:t>hPAM</a:t>
                      </a:r>
                      <a:r>
                        <a:rPr lang="en-US" sz="1800" b="0" i="0" u="none" strike="noStrike" baseline="0" dirty="0" smtClean="0">
                          <a:solidFill>
                            <a:srgbClr val="000000"/>
                          </a:solidFill>
                          <a:effectLst/>
                          <a:latin typeface="Calibri"/>
                        </a:rPr>
                        <a:t>)</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topic (</a:t>
                      </a:r>
                      <a:r>
                        <a:rPr lang="en-US" sz="1800" b="0" i="0" u="none" strike="noStrike" baseline="0" dirty="0" smtClean="0">
                          <a:solidFill>
                            <a:srgbClr val="000000"/>
                          </a:solidFill>
                          <a:effectLst/>
                          <a:latin typeface="Calibri"/>
                        </a:rPr>
                        <a:t>distribution over words)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Generative edge (probabilistic dependency)</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All</a:t>
                      </a:r>
                      <a:r>
                        <a:rPr lang="en-US" sz="1800" b="0" i="0" u="none" strike="noStrike" baseline="0" dirty="0" smtClean="0">
                          <a:solidFill>
                            <a:srgbClr val="000000"/>
                          </a:solidFill>
                          <a:effectLst/>
                          <a:latin typeface="Calibri"/>
                        </a:rPr>
                        <a:t> topics are inferred at once</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Taxonomy</a:t>
                      </a:r>
                      <a:r>
                        <a:rPr lang="en-US" sz="1800" b="0" i="0" u="none" strike="noStrike" baseline="0" dirty="0" smtClean="0">
                          <a:solidFill>
                            <a:srgbClr val="000000"/>
                          </a:solidFill>
                          <a:effectLst/>
                          <a:latin typeface="Calibri"/>
                        </a:rPr>
                        <a:t> construction</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category (cluster</a:t>
                      </a:r>
                      <a:r>
                        <a:rPr lang="en-US" sz="1800" b="0" i="0" u="none" strike="noStrike" baseline="0" dirty="0" smtClean="0">
                          <a:solidFill>
                            <a:srgbClr val="000000"/>
                          </a:solidFill>
                          <a:effectLst/>
                          <a:latin typeface="Calibri"/>
                        </a:rPr>
                        <a:t> of concepts)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baseline="0" dirty="0" smtClean="0">
                          <a:solidFill>
                            <a:srgbClr val="000000"/>
                          </a:solidFill>
                          <a:effectLst/>
                          <a:latin typeface="Calibri"/>
                        </a:rPr>
                        <a:t>Yes if the clustering is performed top-down</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D</a:t>
                      </a:r>
                      <a:r>
                        <a:rPr lang="en-US" sz="1800" b="0" i="0" u="none" strike="noStrike" baseline="0" dirty="0" smtClean="0">
                          <a:solidFill>
                            <a:srgbClr val="000000"/>
                          </a:solidFill>
                          <a:effectLst/>
                          <a:latin typeface="Calibri"/>
                        </a:rPr>
                        <a:t>ocument categorization</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category (cluster of documents)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baseline="0" dirty="0" smtClean="0">
                          <a:solidFill>
                            <a:srgbClr val="000000"/>
                          </a:solidFill>
                          <a:effectLst/>
                          <a:latin typeface="Calibri"/>
                        </a:rPr>
                        <a:t>Yes if the clustering is performed top-down</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CATHY</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A topic (ranked list of phrases)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Containment </a:t>
                      </a:r>
                      <a:r>
                        <a:rPr lang="en-US" sz="1800" b="0" i="0" u="none" strike="noStrike" baseline="0" dirty="0" smtClean="0">
                          <a:solidFill>
                            <a:srgbClr val="000000"/>
                          </a:solidFill>
                          <a:effectLst/>
                          <a:latin typeface="Calibri"/>
                        </a:rPr>
                        <a:t>relationship</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Phrases</a:t>
                      </a:r>
                      <a:r>
                        <a:rPr lang="en-US" sz="1800" b="0" i="0" u="none" strike="noStrike" baseline="0" dirty="0" smtClean="0">
                          <a:solidFill>
                            <a:srgbClr val="000000"/>
                          </a:solidFill>
                          <a:effectLst/>
                          <a:latin typeface="Calibri"/>
                        </a:rPr>
                        <a:t> are mined after topics are found</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Oval 5"/>
          <p:cNvSpPr/>
          <p:nvPr/>
        </p:nvSpPr>
        <p:spPr>
          <a:xfrm>
            <a:off x="5715000" y="2057400"/>
            <a:ext cx="609600" cy="1600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Oval 6"/>
          <p:cNvSpPr/>
          <p:nvPr/>
        </p:nvSpPr>
        <p:spPr>
          <a:xfrm>
            <a:off x="3886200" y="2895600"/>
            <a:ext cx="1981200" cy="9827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Oval 7"/>
          <p:cNvSpPr/>
          <p:nvPr/>
        </p:nvSpPr>
        <p:spPr>
          <a:xfrm>
            <a:off x="1905000" y="3657600"/>
            <a:ext cx="2286000" cy="1295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179027229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81529"/>
          </a:xfrm>
        </p:spPr>
        <p:txBody>
          <a:bodyPr/>
          <a:lstStyle/>
          <a:p>
            <a:r>
              <a:rPr lang="en-US" dirty="0" smtClean="0"/>
              <a:t>Related work II</a:t>
            </a:r>
            <a:endParaRPr lang="en-US" dirty="0"/>
          </a:p>
        </p:txBody>
      </p:sp>
      <p:sp>
        <p:nvSpPr>
          <p:cNvPr id="3" name="Content Placeholder 2"/>
          <p:cNvSpPr>
            <a:spLocks noGrp="1"/>
          </p:cNvSpPr>
          <p:nvPr>
            <p:ph idx="1"/>
          </p:nvPr>
        </p:nvSpPr>
        <p:spPr>
          <a:xfrm>
            <a:off x="457200" y="1135531"/>
            <a:ext cx="8229600" cy="880034"/>
          </a:xfrm>
        </p:spPr>
        <p:txBody>
          <a:bodyPr/>
          <a:lstStyle/>
          <a:p>
            <a:r>
              <a:rPr lang="en-US" dirty="0" smtClean="0"/>
              <a:t>Topical phrase extraction and ranking</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114</a:t>
            </a:fld>
            <a:r>
              <a:rPr lang="en-US" altLang="zh-CN" sz="1200" smtClean="0">
                <a:latin typeface="宋体" pitchFamily="2" charset="-122"/>
              </a:rPr>
              <a:t> </a:t>
            </a:r>
            <a:endParaRPr lang="en-US" altLang="zh-CN" sz="1200" dirty="0">
              <a:latin typeface="宋体" pitchFamily="2"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465201036"/>
              </p:ext>
            </p:extLst>
          </p:nvPr>
        </p:nvGraphicFramePr>
        <p:xfrm>
          <a:off x="579718" y="1866153"/>
          <a:ext cx="7696199" cy="3938777"/>
        </p:xfrm>
        <a:graphic>
          <a:graphicData uri="http://schemas.openxmlformats.org/drawingml/2006/table">
            <a:tbl>
              <a:tblPr/>
              <a:tblGrid>
                <a:gridCol w="1828800"/>
                <a:gridCol w="2895600"/>
                <a:gridCol w="2286000"/>
                <a:gridCol w="685799"/>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Category</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Work with topic hierarchy?</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Bias of phrase length?</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ea typeface="宋体" pitchFamily="2" charset="-122"/>
                          <a:cs typeface="Times New Roman" pitchFamily="18" charset="0"/>
                        </a:rPr>
                        <a:t>Cost </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1800" b="0" i="0" u="none" strike="noStrike" dirty="0" err="1" smtClean="0">
                          <a:solidFill>
                            <a:srgbClr val="000000"/>
                          </a:solidFill>
                          <a:effectLst/>
                          <a:latin typeface="Calibri"/>
                        </a:rPr>
                        <a:t>Ngram</a:t>
                      </a:r>
                      <a:r>
                        <a:rPr lang="en-US" sz="1800" b="0" i="0" u="none" strike="noStrike" dirty="0" smtClean="0">
                          <a:solidFill>
                            <a:srgbClr val="000000"/>
                          </a:solidFill>
                          <a:effectLst/>
                          <a:latin typeface="Calibri"/>
                        </a:rPr>
                        <a:t> topic modeling (Wang ‘07,</a:t>
                      </a:r>
                      <a:r>
                        <a:rPr lang="en-US" sz="1800" b="0" i="0" u="none" strike="noStrike" baseline="0" dirty="0" smtClean="0">
                          <a:solidFill>
                            <a:srgbClr val="000000"/>
                          </a:solidFill>
                          <a:effectLst/>
                          <a:latin typeface="Calibri"/>
                        </a:rPr>
                        <a:t> Lindsey ‘12)</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Language model (</a:t>
                      </a:r>
                      <a:r>
                        <a:rPr lang="en-US" sz="1800" b="0" i="0" u="none" strike="noStrike" dirty="0" err="1" smtClean="0">
                          <a:solidFill>
                            <a:srgbClr val="000000"/>
                          </a:solidFill>
                          <a:effectLst/>
                          <a:latin typeface="Calibri"/>
                        </a:rPr>
                        <a:t>Tomokiyo</a:t>
                      </a:r>
                      <a:r>
                        <a:rPr lang="en-US" sz="1800" b="0" i="0" u="none" strike="noStrike" baseline="0" dirty="0" smtClean="0">
                          <a:solidFill>
                            <a:srgbClr val="000000"/>
                          </a:solidFill>
                          <a:effectLst/>
                          <a:latin typeface="Calibri"/>
                        </a:rPr>
                        <a:t> ‘03)</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a:t>
                      </a:r>
                      <a:r>
                        <a:rPr lang="en-US" sz="1800" b="0" i="0" u="none" strike="noStrike" baseline="0" dirty="0" smtClean="0">
                          <a:solidFill>
                            <a:srgbClr val="000000"/>
                          </a:solidFill>
                          <a:effectLst/>
                          <a:latin typeface="Calibri"/>
                        </a:rPr>
                        <a:t> upon foreground and </a:t>
                      </a:r>
                      <a:r>
                        <a:rPr lang="en-US" sz="1800" b="0" i="0" u="none" strike="noStrike" dirty="0" smtClean="0">
                          <a:solidFill>
                            <a:srgbClr val="000000"/>
                          </a:solidFill>
                          <a:effectLst/>
                          <a:latin typeface="Calibri"/>
                        </a:rPr>
                        <a:t>background corpus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Statistical test (Turbo</a:t>
                      </a:r>
                      <a:r>
                        <a:rPr lang="en-US" sz="1800" b="0" i="0" u="none" strike="noStrike" baseline="0" dirty="0" smtClean="0">
                          <a:solidFill>
                            <a:srgbClr val="000000"/>
                          </a:solidFill>
                          <a:effectLst/>
                          <a:latin typeface="Calibri"/>
                        </a:rPr>
                        <a:t> topic)</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a:t>
                      </a:r>
                      <a:r>
                        <a:rPr lang="en-US" sz="1800" b="0" i="0" u="none" strike="noStrike" baseline="0" dirty="0" smtClean="0">
                          <a:solidFill>
                            <a:srgbClr val="000000"/>
                          </a:solidFill>
                          <a:effectLst/>
                          <a:latin typeface="Calibri"/>
                        </a:rPr>
                        <a:t> upon topic-tailored corpus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Graph-based ranking (Zhao ‘11)</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 upon topic-tailored corpus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396494">
                <a:tc>
                  <a:txBody>
                    <a:bodyPr/>
                    <a:lstStyle/>
                    <a:p>
                      <a:pPr algn="l" fontAlgn="b"/>
                      <a:r>
                        <a:rPr lang="en-US" sz="1800" b="0" i="0" u="none" strike="noStrike" dirty="0" smtClean="0">
                          <a:solidFill>
                            <a:srgbClr val="000000"/>
                          </a:solidFill>
                          <a:effectLst/>
                          <a:latin typeface="Calibri"/>
                        </a:rPr>
                        <a:t>Topic labeling </a:t>
                      </a:r>
                    </a:p>
                    <a:p>
                      <a:pPr algn="l" fontAlgn="b"/>
                      <a:r>
                        <a:rPr lang="en-US" sz="1800" b="0" i="0" u="none" strike="noStrike" dirty="0" smtClean="0">
                          <a:solidFill>
                            <a:srgbClr val="000000"/>
                          </a:solidFill>
                          <a:effectLst/>
                          <a:latin typeface="Calibri"/>
                        </a:rPr>
                        <a:t>(Mei ‘07)</a:t>
                      </a:r>
                      <a:endParaRPr lang="en-US" sz="1800" b="0" i="0" u="none" strike="noStrike" dirty="0">
                        <a:solidFill>
                          <a:srgbClr val="000000"/>
                        </a:solidFill>
                        <a:effectLst/>
                        <a:latin typeface="Calibri"/>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based upon</a:t>
                      </a:r>
                      <a:r>
                        <a:rPr lang="en-US" sz="1800" b="0" i="0" u="none" strike="noStrike" baseline="0" dirty="0" smtClean="0">
                          <a:solidFill>
                            <a:srgbClr val="000000"/>
                          </a:solidFill>
                          <a:effectLst/>
                          <a:latin typeface="Calibri"/>
                        </a:rPr>
                        <a:t> conditional word distribution</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High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1800" b="0" i="0" u="none" strike="noStrike" dirty="0" smtClean="0">
                          <a:solidFill>
                            <a:srgbClr val="000000"/>
                          </a:solidFill>
                          <a:effectLst/>
                          <a:latin typeface="Calibri"/>
                        </a:rPr>
                        <a:t>CATHY</a:t>
                      </a:r>
                      <a:endParaRPr lang="en-US" sz="1800" b="0" i="0" u="none" strike="noStrike" dirty="0">
                        <a:solidFill>
                          <a:srgbClr val="000000"/>
                        </a:solidFill>
                        <a:effectLst/>
                        <a:latin typeface="Calibri"/>
                      </a:endParaRPr>
                    </a:p>
                  </a:txBody>
                  <a:tcPr marL="9525" marR="9525" marT="9525" marB="0" anchor="ctr">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Yes, no additional</a:t>
                      </a:r>
                      <a:r>
                        <a:rPr lang="en-US" sz="1800" b="0" i="0" u="none" strike="noStrike" baseline="0" dirty="0" smtClean="0">
                          <a:solidFill>
                            <a:srgbClr val="000000"/>
                          </a:solidFill>
                          <a:effectLst/>
                          <a:latin typeface="Calibri"/>
                        </a:rPr>
                        <a:t> input is needed</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No </a:t>
                      </a:r>
                      <a:endParaRPr lang="en-US" sz="1800" b="0" i="0" u="none" strike="noStrike" dirty="0">
                        <a:solidFill>
                          <a:srgbClr val="000000"/>
                        </a:solidFill>
                        <a:effectLst/>
                        <a:latin typeface="Calibri"/>
                      </a:endParaRPr>
                    </a:p>
                  </a:txBody>
                  <a:tcPr marL="9525" marR="9525" marT="9525" marB="0" anchor="ctr">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l" fontAlgn="b"/>
                      <a:r>
                        <a:rPr lang="en-US" sz="1800" b="0" i="0" u="none" strike="noStrike" dirty="0" smtClean="0">
                          <a:solidFill>
                            <a:srgbClr val="000000"/>
                          </a:solidFill>
                          <a:effectLst/>
                          <a:latin typeface="Calibri"/>
                        </a:rPr>
                        <a:t>Low</a:t>
                      </a:r>
                      <a:r>
                        <a:rPr lang="en-US" sz="1800" b="0" i="0" u="none" strike="noStrike" baseline="0" dirty="0" smtClean="0">
                          <a:solidFill>
                            <a:srgbClr val="000000"/>
                          </a:solidFill>
                          <a:effectLst/>
                          <a:latin typeface="Calibri"/>
                        </a:rPr>
                        <a:t> </a:t>
                      </a:r>
                      <a:endParaRPr lang="en-US" sz="1800" b="0" i="0" u="none" strike="noStrike" dirty="0">
                        <a:solidFill>
                          <a:srgbClr val="000000"/>
                        </a:solidFill>
                        <a:effectLst/>
                        <a:latin typeface="Calibri"/>
                      </a:endParaRPr>
                    </a:p>
                  </a:txBody>
                  <a:tcPr marL="9525" marR="9525" marT="9525" marB="0" anchor="ctr">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Oval 5"/>
          <p:cNvSpPr/>
          <p:nvPr/>
        </p:nvSpPr>
        <p:spPr>
          <a:xfrm>
            <a:off x="5181600" y="2209800"/>
            <a:ext cx="609600" cy="2438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Oval 6"/>
          <p:cNvSpPr/>
          <p:nvPr/>
        </p:nvSpPr>
        <p:spPr>
          <a:xfrm>
            <a:off x="7467600" y="4648200"/>
            <a:ext cx="7620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8" name="Oval 7"/>
          <p:cNvSpPr/>
          <p:nvPr/>
        </p:nvSpPr>
        <p:spPr>
          <a:xfrm>
            <a:off x="2362200" y="2362200"/>
            <a:ext cx="533400" cy="4741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98062456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115</a:t>
            </a:fld>
            <a:r>
              <a:rPr lang="en-US" altLang="zh-CN" sz="1200" smtClean="0">
                <a:latin typeface="宋体" pitchFamily="2" charset="-122"/>
              </a:rPr>
              <a:t> </a:t>
            </a:r>
            <a:endParaRPr lang="en-US" altLang="zh-CN" sz="1200" dirty="0">
              <a:latin typeface="宋体" pitchFamily="2" charset="-122"/>
            </a:endParaRPr>
          </a:p>
        </p:txBody>
      </p:sp>
      <p:sp>
        <p:nvSpPr>
          <p:cNvPr id="5" name="Content Placeholder 4"/>
          <p:cNvSpPr>
            <a:spLocks noGrp="1"/>
          </p:cNvSpPr>
          <p:nvPr>
            <p:ph idx="1"/>
          </p:nvPr>
        </p:nvSpPr>
        <p:spPr>
          <a:xfrm>
            <a:off x="457200" y="1107141"/>
            <a:ext cx="8229600" cy="3621855"/>
          </a:xfrm>
        </p:spPr>
        <p:txBody>
          <a:bodyPr/>
          <a:lstStyle/>
          <a:p>
            <a:r>
              <a:rPr lang="en-US" dirty="0" smtClean="0"/>
              <a:t>Multiple types of linked entities improve the quality of topic discovery</a:t>
            </a:r>
          </a:p>
          <a:p>
            <a:pPr lvl="1"/>
            <a:r>
              <a:rPr lang="en-US" dirty="0"/>
              <a:t>Entity-topic model (Kim et al. ICDM ‘12)</a:t>
            </a:r>
          </a:p>
          <a:p>
            <a:pPr lvl="1"/>
            <a:r>
              <a:rPr lang="en-US" dirty="0" err="1"/>
              <a:t>cFTM</a:t>
            </a:r>
            <a:r>
              <a:rPr lang="en-US" dirty="0"/>
              <a:t> (Chen et al. KDD ‘12)</a:t>
            </a:r>
          </a:p>
          <a:p>
            <a:pPr lvl="1"/>
            <a:r>
              <a:rPr lang="en-US" dirty="0"/>
              <a:t>TMBP-</a:t>
            </a:r>
            <a:r>
              <a:rPr lang="en-US" dirty="0" err="1"/>
              <a:t>Regu</a:t>
            </a:r>
            <a:r>
              <a:rPr lang="en-US" dirty="0"/>
              <a:t> (Deng et al. KDD ‘11)</a:t>
            </a:r>
          </a:p>
          <a:p>
            <a:pPr lvl="1"/>
            <a:r>
              <a:rPr lang="en-US" dirty="0" err="1"/>
              <a:t>iTopicmodel</a:t>
            </a:r>
            <a:r>
              <a:rPr lang="en-US" dirty="0"/>
              <a:t> (Sun et al. ICDM ‘09)</a:t>
            </a:r>
          </a:p>
          <a:p>
            <a:pPr lvl="1"/>
            <a:r>
              <a:rPr lang="en-US" dirty="0" err="1" smtClean="0"/>
              <a:t>NetClus</a:t>
            </a:r>
            <a:r>
              <a:rPr lang="en-US" dirty="0" smtClean="0"/>
              <a:t> (Sun et al. KDD ‘09)</a:t>
            </a:r>
          </a:p>
        </p:txBody>
      </p:sp>
      <p:sp>
        <p:nvSpPr>
          <p:cNvPr id="6" name="Rounded Rectangle 5"/>
          <p:cNvSpPr/>
          <p:nvPr/>
        </p:nvSpPr>
        <p:spPr>
          <a:xfrm>
            <a:off x="655881" y="5057697"/>
            <a:ext cx="3674319" cy="152874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40408" y="5373795"/>
            <a:ext cx="914045" cy="1169551"/>
          </a:xfrm>
          <a:prstGeom prst="rect">
            <a:avLst/>
          </a:prstGeom>
          <a:noFill/>
          <a:ln>
            <a:solidFill>
              <a:schemeClr val="tx1"/>
            </a:solidFill>
          </a:ln>
        </p:spPr>
        <p:txBody>
          <a:bodyPr wrap="square" rtlCol="0">
            <a:spAutoFit/>
          </a:bodyPr>
          <a:lstStyle/>
          <a:p>
            <a:r>
              <a:rPr lang="en-US" altLang="zh-CN" sz="1400" dirty="0">
                <a:solidFill>
                  <a:srgbClr val="000000"/>
                </a:solidFill>
                <a:latin typeface="Times New Roman"/>
                <a:ea typeface="Calibri"/>
                <a:cs typeface="Times New Roman"/>
              </a:rPr>
              <a:t>data</a:t>
            </a:r>
            <a:r>
              <a:rPr lang="en-US" sz="1400" dirty="0">
                <a:solidFill>
                  <a:srgbClr val="000000"/>
                </a:solidFill>
                <a:latin typeface="Times New Roman"/>
                <a:ea typeface="Calibri"/>
                <a:cs typeface="Times New Roman"/>
              </a:rPr>
              <a:t> / </a:t>
            </a:r>
          </a:p>
          <a:p>
            <a:r>
              <a:rPr lang="en-US" sz="1400" dirty="0">
                <a:solidFill>
                  <a:srgbClr val="000000"/>
                </a:solidFill>
                <a:latin typeface="Times New Roman"/>
                <a:ea typeface="Calibri"/>
                <a:cs typeface="Times New Roman"/>
              </a:rPr>
              <a:t>database / </a:t>
            </a:r>
          </a:p>
          <a:p>
            <a:r>
              <a:rPr lang="en-US" altLang="zh-CN" sz="1400" dirty="0">
                <a:solidFill>
                  <a:srgbClr val="000000"/>
                </a:solidFill>
                <a:latin typeface="Times New Roman"/>
                <a:ea typeface="Calibri"/>
                <a:cs typeface="Times New Roman"/>
              </a:rPr>
              <a:t>queries</a:t>
            </a:r>
            <a:r>
              <a:rPr lang="en-US" sz="1400" dirty="0">
                <a:solidFill>
                  <a:srgbClr val="000000"/>
                </a:solidFill>
                <a:latin typeface="Times New Roman"/>
                <a:ea typeface="Calibri"/>
                <a:cs typeface="Times New Roman"/>
              </a:rPr>
              <a:t> / </a:t>
            </a:r>
          </a:p>
          <a:p>
            <a:r>
              <a:rPr lang="en-US" sz="1400" dirty="0">
                <a:solidFill>
                  <a:srgbClr val="000000"/>
                </a:solidFill>
                <a:latin typeface="Times New Roman"/>
                <a:ea typeface="Calibri"/>
                <a:cs typeface="Times New Roman"/>
              </a:rPr>
              <a:t>system / </a:t>
            </a:r>
          </a:p>
          <a:p>
            <a:r>
              <a:rPr lang="en-US" sz="1400" dirty="0">
                <a:solidFill>
                  <a:srgbClr val="000000"/>
                </a:solidFill>
                <a:latin typeface="Times New Roman"/>
                <a:cs typeface="Times New Roman"/>
              </a:rPr>
              <a:t>query</a:t>
            </a:r>
            <a:endParaRPr lang="en-US" sz="1400" dirty="0">
              <a:latin typeface="Times New Roman"/>
              <a:cs typeface="Times New Roman"/>
            </a:endParaRPr>
          </a:p>
        </p:txBody>
      </p:sp>
      <p:sp>
        <p:nvSpPr>
          <p:cNvPr id="8" name="TextBox 7"/>
          <p:cNvSpPr txBox="1"/>
          <p:nvPr/>
        </p:nvSpPr>
        <p:spPr>
          <a:xfrm>
            <a:off x="1682945" y="5366404"/>
            <a:ext cx="1613567" cy="1169551"/>
          </a:xfrm>
          <a:prstGeom prst="rect">
            <a:avLst/>
          </a:prstGeom>
          <a:noFill/>
          <a:ln>
            <a:solidFill>
              <a:schemeClr val="tx1"/>
            </a:solidFill>
          </a:ln>
        </p:spPr>
        <p:txBody>
          <a:bodyPr wrap="square" rtlCol="0">
            <a:spAutoFit/>
          </a:bodyPr>
          <a:lstStyle/>
          <a:p>
            <a:r>
              <a:rPr lang="en-US" sz="1400" dirty="0" err="1">
                <a:solidFill>
                  <a:srgbClr val="000000"/>
                </a:solidFill>
                <a:latin typeface="Times New Roman"/>
                <a:ea typeface="Calibri"/>
                <a:cs typeface="Times New Roman"/>
              </a:rPr>
              <a:t>divesh</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srivastava</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jeffrey</a:t>
            </a:r>
            <a:r>
              <a:rPr lang="en-US" sz="1400" dirty="0">
                <a:solidFill>
                  <a:srgbClr val="000000"/>
                </a:solidFill>
                <a:latin typeface="Times New Roman"/>
                <a:ea typeface="Calibri"/>
                <a:cs typeface="Times New Roman"/>
              </a:rPr>
              <a:t> f. </a:t>
            </a:r>
            <a:r>
              <a:rPr lang="en-US" sz="1400" dirty="0" err="1">
                <a:solidFill>
                  <a:srgbClr val="000000"/>
                </a:solidFill>
                <a:latin typeface="Times New Roman"/>
                <a:ea typeface="Calibri"/>
                <a:cs typeface="Times New Roman"/>
              </a:rPr>
              <a:t>naughton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christos</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faloutsos</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raghu</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ramakrishnan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surajit</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chaudhuri</a:t>
            </a:r>
            <a:endParaRPr lang="en-US" sz="1400" dirty="0">
              <a:solidFill>
                <a:srgbClr val="000000"/>
              </a:solidFill>
              <a:latin typeface="Times New Roman"/>
              <a:ea typeface="Calibri"/>
              <a:cs typeface="Times New Roman"/>
            </a:endParaRPr>
          </a:p>
        </p:txBody>
      </p:sp>
      <p:sp>
        <p:nvSpPr>
          <p:cNvPr id="9" name="TextBox 8"/>
          <p:cNvSpPr txBox="1"/>
          <p:nvPr/>
        </p:nvSpPr>
        <p:spPr>
          <a:xfrm>
            <a:off x="3315690" y="5373795"/>
            <a:ext cx="934415" cy="1169551"/>
          </a:xfrm>
          <a:prstGeom prst="rect">
            <a:avLst/>
          </a:prstGeom>
          <a:noFill/>
          <a:ln>
            <a:solidFill>
              <a:schemeClr val="tx1"/>
            </a:solidFill>
          </a:ln>
        </p:spPr>
        <p:txBody>
          <a:bodyPr wrap="square" rtlCol="0">
            <a:spAutoFit/>
          </a:bodyPr>
          <a:lstStyle/>
          <a:p>
            <a:r>
              <a:rPr lang="en-US" sz="1400" dirty="0" smtClean="0">
                <a:solidFill>
                  <a:srgbClr val="000000"/>
                </a:solidFill>
                <a:latin typeface="Times New Roman"/>
                <a:cs typeface="Times New Roman"/>
              </a:rPr>
              <a:t>SIGMOD/</a:t>
            </a:r>
            <a:endParaRPr lang="en-US" sz="1400" dirty="0">
              <a:solidFill>
                <a:srgbClr val="000000"/>
              </a:solidFill>
              <a:latin typeface="Times New Roman"/>
              <a:cs typeface="Times New Roman"/>
            </a:endParaRPr>
          </a:p>
          <a:p>
            <a:r>
              <a:rPr lang="en-US" sz="1400" dirty="0">
                <a:solidFill>
                  <a:srgbClr val="000000"/>
                </a:solidFill>
                <a:latin typeface="Times New Roman"/>
                <a:ea typeface="Calibri"/>
                <a:cs typeface="Times New Roman"/>
              </a:rPr>
              <a:t>ICDE /</a:t>
            </a:r>
          </a:p>
          <a:p>
            <a:r>
              <a:rPr lang="en-US" sz="1400" dirty="0">
                <a:solidFill>
                  <a:srgbClr val="000000"/>
                </a:solidFill>
                <a:latin typeface="Times New Roman"/>
                <a:cs typeface="Times New Roman"/>
              </a:rPr>
              <a:t>VLDB /</a:t>
            </a:r>
          </a:p>
          <a:p>
            <a:r>
              <a:rPr lang="en-US" sz="1400" dirty="0">
                <a:latin typeface="Times New Roman"/>
                <a:cs typeface="Times New Roman"/>
              </a:rPr>
              <a:t>PODS /</a:t>
            </a:r>
          </a:p>
          <a:p>
            <a:r>
              <a:rPr lang="en-US" sz="1400" dirty="0">
                <a:latin typeface="Times New Roman"/>
                <a:cs typeface="Times New Roman"/>
              </a:rPr>
              <a:t>CIKM /</a:t>
            </a:r>
          </a:p>
        </p:txBody>
      </p:sp>
      <p:sp>
        <p:nvSpPr>
          <p:cNvPr id="10" name="TextBox 9"/>
          <p:cNvSpPr txBox="1"/>
          <p:nvPr/>
        </p:nvSpPr>
        <p:spPr>
          <a:xfrm>
            <a:off x="4470128" y="5363022"/>
            <a:ext cx="1037625"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model/ retrieval / learning / information / </a:t>
            </a:r>
            <a:r>
              <a:rPr lang="en-US" altLang="zh-CN" sz="1400" dirty="0">
                <a:solidFill>
                  <a:srgbClr val="000000"/>
                </a:solidFill>
                <a:latin typeface="Times New Roman"/>
                <a:ea typeface="Calibri"/>
                <a:cs typeface="Times New Roman"/>
              </a:rPr>
              <a:t>text</a:t>
            </a:r>
            <a:endParaRPr lang="en-US" sz="1400" dirty="0">
              <a:latin typeface="Times New Roman"/>
              <a:cs typeface="Times New Roman"/>
            </a:endParaRPr>
          </a:p>
        </p:txBody>
      </p:sp>
      <p:sp>
        <p:nvSpPr>
          <p:cNvPr id="11" name="TextBox 10"/>
          <p:cNvSpPr txBox="1"/>
          <p:nvPr/>
        </p:nvSpPr>
        <p:spPr>
          <a:xfrm>
            <a:off x="5544945" y="5362890"/>
            <a:ext cx="1441292"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w. </a:t>
            </a:r>
            <a:r>
              <a:rPr lang="en-US" sz="1400" dirty="0" err="1">
                <a:solidFill>
                  <a:srgbClr val="000000"/>
                </a:solidFill>
                <a:latin typeface="Times New Roman"/>
                <a:ea typeface="Calibri"/>
                <a:cs typeface="Times New Roman"/>
              </a:rPr>
              <a:t>bruce</a:t>
            </a:r>
            <a:r>
              <a:rPr lang="en-US" sz="1400" dirty="0">
                <a:solidFill>
                  <a:srgbClr val="000000"/>
                </a:solidFill>
                <a:latin typeface="Times New Roman"/>
                <a:ea typeface="Calibri"/>
                <a:cs typeface="Times New Roman"/>
              </a:rPr>
              <a:t> croft / </a:t>
            </a:r>
            <a:r>
              <a:rPr lang="en-US" sz="1400" dirty="0" err="1">
                <a:solidFill>
                  <a:srgbClr val="000000"/>
                </a:solidFill>
                <a:latin typeface="Times New Roman"/>
                <a:ea typeface="Calibri"/>
                <a:cs typeface="Times New Roman"/>
              </a:rPr>
              <a:t>chengxiang</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zhai</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james</a:t>
            </a:r>
            <a:r>
              <a:rPr lang="en-US" sz="1400" dirty="0">
                <a:solidFill>
                  <a:srgbClr val="000000"/>
                </a:solidFill>
                <a:latin typeface="Times New Roman"/>
                <a:ea typeface="Calibri"/>
                <a:cs typeface="Times New Roman"/>
              </a:rPr>
              <a:t> </a:t>
            </a:r>
            <a:r>
              <a:rPr lang="en-US" sz="1400" dirty="0" err="1">
                <a:solidFill>
                  <a:srgbClr val="000000"/>
                </a:solidFill>
                <a:latin typeface="Times New Roman"/>
                <a:ea typeface="Calibri"/>
                <a:cs typeface="Times New Roman"/>
              </a:rPr>
              <a:t>allan</a:t>
            </a:r>
            <a:r>
              <a:rPr lang="en-US" sz="1400" dirty="0">
                <a:solidFill>
                  <a:srgbClr val="000000"/>
                </a:solidFill>
                <a:latin typeface="Times New Roman"/>
                <a:ea typeface="Calibri"/>
                <a:cs typeface="Times New Roman"/>
              </a:rPr>
              <a:t> / </a:t>
            </a:r>
            <a:r>
              <a:rPr lang="en-US" sz="1400" dirty="0" err="1">
                <a:solidFill>
                  <a:srgbClr val="000000"/>
                </a:solidFill>
                <a:latin typeface="Times New Roman"/>
                <a:ea typeface="Calibri"/>
                <a:cs typeface="Times New Roman"/>
              </a:rPr>
              <a:t>maarten</a:t>
            </a:r>
            <a:r>
              <a:rPr lang="en-US" sz="1400" dirty="0">
                <a:solidFill>
                  <a:srgbClr val="000000"/>
                </a:solidFill>
                <a:latin typeface="Times New Roman"/>
                <a:ea typeface="Calibri"/>
                <a:cs typeface="Times New Roman"/>
              </a:rPr>
              <a:t> de </a:t>
            </a:r>
            <a:r>
              <a:rPr lang="en-US" sz="1400" dirty="0" err="1">
                <a:solidFill>
                  <a:srgbClr val="000000"/>
                </a:solidFill>
                <a:latin typeface="Times New Roman"/>
                <a:ea typeface="Calibri"/>
                <a:cs typeface="Times New Roman"/>
              </a:rPr>
              <a:t>rijke</a:t>
            </a:r>
            <a:r>
              <a:rPr lang="en-US" sz="1400" dirty="0">
                <a:solidFill>
                  <a:srgbClr val="000000"/>
                </a:solidFill>
                <a:latin typeface="Times New Roman"/>
                <a:ea typeface="Calibri"/>
                <a:cs typeface="Times New Roman"/>
              </a:rPr>
              <a:t> /</a:t>
            </a:r>
          </a:p>
          <a:p>
            <a:r>
              <a:rPr lang="en-US" sz="1400" dirty="0">
                <a:solidFill>
                  <a:srgbClr val="000000"/>
                </a:solidFill>
                <a:latin typeface="Times New Roman"/>
                <a:ea typeface="Calibri"/>
                <a:cs typeface="Times New Roman"/>
              </a:rPr>
              <a:t>c. lee </a:t>
            </a:r>
            <a:r>
              <a:rPr lang="en-US" sz="1400" dirty="0" err="1">
                <a:solidFill>
                  <a:srgbClr val="000000"/>
                </a:solidFill>
                <a:latin typeface="Times New Roman"/>
                <a:ea typeface="Calibri"/>
                <a:cs typeface="Times New Roman"/>
              </a:rPr>
              <a:t>giles</a:t>
            </a:r>
            <a:endParaRPr lang="en-US" sz="1400" dirty="0">
              <a:latin typeface="Times New Roman"/>
              <a:cs typeface="Times New Roman"/>
            </a:endParaRPr>
          </a:p>
        </p:txBody>
      </p:sp>
      <p:sp>
        <p:nvSpPr>
          <p:cNvPr id="12" name="TextBox 11"/>
          <p:cNvSpPr txBox="1"/>
          <p:nvPr/>
        </p:nvSpPr>
        <p:spPr>
          <a:xfrm>
            <a:off x="7018930" y="5363297"/>
            <a:ext cx="759594" cy="1169551"/>
          </a:xfrm>
          <a:prstGeom prst="rect">
            <a:avLst/>
          </a:prstGeom>
          <a:noFill/>
          <a:ln>
            <a:solidFill>
              <a:schemeClr val="tx1"/>
            </a:solidFill>
          </a:ln>
        </p:spPr>
        <p:txBody>
          <a:bodyPr wrap="square" rtlCol="0">
            <a:spAutoFit/>
          </a:bodyPr>
          <a:lstStyle/>
          <a:p>
            <a:r>
              <a:rPr lang="en-US" sz="1400" dirty="0">
                <a:solidFill>
                  <a:srgbClr val="000000"/>
                </a:solidFill>
                <a:latin typeface="Times New Roman"/>
                <a:ea typeface="Calibri"/>
                <a:cs typeface="Times New Roman"/>
              </a:rPr>
              <a:t>SIGIR/</a:t>
            </a:r>
          </a:p>
          <a:p>
            <a:r>
              <a:rPr lang="en-US" sz="1400" dirty="0">
                <a:solidFill>
                  <a:srgbClr val="000000"/>
                </a:solidFill>
                <a:latin typeface="Times New Roman"/>
                <a:cs typeface="Times New Roman"/>
              </a:rPr>
              <a:t>ACL / </a:t>
            </a:r>
          </a:p>
          <a:p>
            <a:r>
              <a:rPr lang="en-US" sz="1400" dirty="0">
                <a:solidFill>
                  <a:srgbClr val="000000"/>
                </a:solidFill>
                <a:latin typeface="Times New Roman"/>
                <a:cs typeface="Times New Roman"/>
              </a:rPr>
              <a:t>CIKM/</a:t>
            </a:r>
          </a:p>
          <a:p>
            <a:r>
              <a:rPr lang="en-US" sz="1400" dirty="0">
                <a:latin typeface="Times New Roman"/>
                <a:cs typeface="Times New Roman"/>
              </a:rPr>
              <a:t>IJCAI/</a:t>
            </a:r>
          </a:p>
          <a:p>
            <a:r>
              <a:rPr lang="en-US" sz="1400" dirty="0">
                <a:latin typeface="Times New Roman"/>
                <a:cs typeface="Times New Roman"/>
              </a:rPr>
              <a:t>AAAI</a:t>
            </a:r>
          </a:p>
        </p:txBody>
      </p:sp>
      <p:sp>
        <p:nvSpPr>
          <p:cNvPr id="13" name="Rounded Rectangle 12"/>
          <p:cNvSpPr/>
          <p:nvPr/>
        </p:nvSpPr>
        <p:spPr>
          <a:xfrm>
            <a:off x="7979585" y="5057697"/>
            <a:ext cx="589984" cy="1474744"/>
          </a:xfrm>
          <a:prstGeom prst="roundRect">
            <a:avLst/>
          </a:prstGeom>
          <a:noFill/>
        </p:spPr>
        <p:style>
          <a:lnRef idx="1">
            <a:schemeClr val="accent1"/>
          </a:lnRef>
          <a:fillRef idx="3">
            <a:schemeClr val="accent1"/>
          </a:fillRef>
          <a:effectRef idx="2">
            <a:schemeClr val="accent1"/>
          </a:effectRef>
          <a:fontRef idx="minor">
            <a:schemeClr val="lt1"/>
          </a:fontRef>
        </p:style>
        <p:txBody>
          <a:bodyPr vert="horz" lIns="91430" tIns="45714" rIns="91430" bIns="45714" spcCol="0" rtlCol="0" anchor="ctr"/>
          <a:lstStyle/>
          <a:p>
            <a:pPr algn="ctr"/>
            <a:r>
              <a:rPr lang="en-US" sz="3600" dirty="0">
                <a:solidFill>
                  <a:schemeClr val="tx1"/>
                </a:solidFill>
              </a:rPr>
              <a:t>……</a:t>
            </a:r>
          </a:p>
        </p:txBody>
      </p:sp>
      <p:sp>
        <p:nvSpPr>
          <p:cNvPr id="14" name="Rounded Rectangle 13"/>
          <p:cNvSpPr/>
          <p:nvPr/>
        </p:nvSpPr>
        <p:spPr>
          <a:xfrm>
            <a:off x="4393280" y="5043034"/>
            <a:ext cx="3456894" cy="154341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08280" y="5057698"/>
            <a:ext cx="1141551"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Term</a:t>
            </a:r>
            <a:endParaRPr lang="en-US" sz="1600" b="1" dirty="0">
              <a:latin typeface="Times New Roman"/>
              <a:cs typeface="Times New Roman"/>
            </a:endParaRPr>
          </a:p>
        </p:txBody>
      </p:sp>
      <p:sp>
        <p:nvSpPr>
          <p:cNvPr id="16" name="TextBox 15"/>
          <p:cNvSpPr txBox="1"/>
          <p:nvPr/>
        </p:nvSpPr>
        <p:spPr>
          <a:xfrm>
            <a:off x="1670794" y="5042526"/>
            <a:ext cx="1068400"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Author</a:t>
            </a:r>
            <a:endParaRPr lang="en-US" sz="1200" b="1" dirty="0">
              <a:latin typeface="Times New Roman"/>
              <a:cs typeface="Times New Roman"/>
            </a:endParaRPr>
          </a:p>
        </p:txBody>
      </p:sp>
      <p:sp>
        <p:nvSpPr>
          <p:cNvPr id="17" name="TextBox 16"/>
          <p:cNvSpPr txBox="1"/>
          <p:nvPr/>
        </p:nvSpPr>
        <p:spPr>
          <a:xfrm>
            <a:off x="3338240" y="5055987"/>
            <a:ext cx="799601"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Venue</a:t>
            </a:r>
            <a:endParaRPr lang="en-US" sz="1600" b="1" dirty="0">
              <a:latin typeface="Times New Roman"/>
              <a:cs typeface="Times New Roman"/>
            </a:endParaRPr>
          </a:p>
        </p:txBody>
      </p:sp>
      <p:sp>
        <p:nvSpPr>
          <p:cNvPr id="18" name="TextBox 17"/>
          <p:cNvSpPr txBox="1"/>
          <p:nvPr/>
        </p:nvSpPr>
        <p:spPr>
          <a:xfrm>
            <a:off x="4456702" y="5043034"/>
            <a:ext cx="1118213"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Term</a:t>
            </a:r>
            <a:endParaRPr lang="en-US" sz="1600" b="1" dirty="0">
              <a:latin typeface="Times New Roman"/>
              <a:cs typeface="Times New Roman"/>
            </a:endParaRPr>
          </a:p>
        </p:txBody>
      </p:sp>
      <p:sp>
        <p:nvSpPr>
          <p:cNvPr id="19" name="TextBox 18"/>
          <p:cNvSpPr txBox="1"/>
          <p:nvPr/>
        </p:nvSpPr>
        <p:spPr>
          <a:xfrm>
            <a:off x="5741856" y="5041297"/>
            <a:ext cx="1123627"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Author</a:t>
            </a:r>
            <a:endParaRPr lang="en-US" sz="1200" b="1" dirty="0">
              <a:latin typeface="Times New Roman"/>
              <a:cs typeface="Times New Roman"/>
            </a:endParaRPr>
          </a:p>
        </p:txBody>
      </p:sp>
      <p:sp>
        <p:nvSpPr>
          <p:cNvPr id="20" name="TextBox 19"/>
          <p:cNvSpPr txBox="1"/>
          <p:nvPr/>
        </p:nvSpPr>
        <p:spPr>
          <a:xfrm>
            <a:off x="6953543" y="5041297"/>
            <a:ext cx="783253" cy="338542"/>
          </a:xfrm>
          <a:prstGeom prst="rect">
            <a:avLst/>
          </a:prstGeom>
          <a:noFill/>
          <a:ln>
            <a:noFill/>
          </a:ln>
        </p:spPr>
        <p:txBody>
          <a:bodyPr wrap="square" lIns="91430" tIns="45714" rIns="91430" bIns="45714" rtlCol="0">
            <a:spAutoFit/>
          </a:bodyPr>
          <a:lstStyle/>
          <a:p>
            <a:r>
              <a:rPr lang="en-US" sz="1600" b="1" dirty="0" smtClean="0">
                <a:solidFill>
                  <a:srgbClr val="000000"/>
                </a:solidFill>
                <a:latin typeface="Times New Roman"/>
                <a:cs typeface="Times New Roman"/>
              </a:rPr>
              <a:t>Venue</a:t>
            </a:r>
            <a:endParaRPr lang="en-US" sz="1600" b="1" dirty="0">
              <a:latin typeface="Times New Roman"/>
              <a:cs typeface="Times New Roman"/>
            </a:endParaRPr>
          </a:p>
        </p:txBody>
      </p:sp>
      <p:cxnSp>
        <p:nvCxnSpPr>
          <p:cNvPr id="23" name="Straight Arrow Connector 22"/>
          <p:cNvCxnSpPr/>
          <p:nvPr/>
        </p:nvCxnSpPr>
        <p:spPr>
          <a:xfrm flipH="1">
            <a:off x="5425506" y="4343400"/>
            <a:ext cx="76517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289516" y="3894051"/>
            <a:ext cx="2244884" cy="706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000" dirty="0" smtClean="0">
                <a:solidFill>
                  <a:schemeClr val="tx1"/>
                </a:solidFill>
                <a:latin typeface="Helvetica Neue Medium"/>
                <a:cs typeface="Helvetica Neue Medium"/>
              </a:rPr>
              <a:t>The only one that generates multi-typed topic</a:t>
            </a:r>
            <a:endParaRPr lang="en-US" sz="2000" dirty="0">
              <a:solidFill>
                <a:schemeClr val="tx1"/>
              </a:solidFill>
              <a:latin typeface="Helvetica Neue Medium"/>
              <a:cs typeface="Helvetica Neue Medium"/>
            </a:endParaRPr>
          </a:p>
        </p:txBody>
      </p:sp>
      <p:sp>
        <p:nvSpPr>
          <p:cNvPr id="24" name="Title 1"/>
          <p:cNvSpPr>
            <a:spLocks noGrp="1"/>
          </p:cNvSpPr>
          <p:nvPr>
            <p:ph type="title"/>
          </p:nvPr>
        </p:nvSpPr>
        <p:spPr>
          <a:xfrm>
            <a:off x="457200" y="0"/>
            <a:ext cx="8229600" cy="881529"/>
          </a:xfrm>
        </p:spPr>
        <p:txBody>
          <a:bodyPr/>
          <a:lstStyle/>
          <a:p>
            <a:r>
              <a:rPr lang="en-US" dirty="0" smtClean="0"/>
              <a:t>Related work III - CATHYHIN</a:t>
            </a:r>
            <a:endParaRPr lang="en-US" dirty="0"/>
          </a:p>
        </p:txBody>
      </p:sp>
    </p:spTree>
    <p:extLst>
      <p:ext uri="{BB962C8B-B14F-4D97-AF65-F5344CB8AC3E}">
        <p14:creationId xmlns:p14="http://schemas.microsoft.com/office/powerpoint/2010/main" val="35213362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6650"/>
          </a:xfrm>
        </p:spPr>
        <p:txBody>
          <a:bodyPr/>
          <a:lstStyle/>
          <a:p>
            <a:r>
              <a:rPr lang="en-US" dirty="0" smtClean="0"/>
              <a:t>some other topic models</a:t>
            </a:r>
            <a:endParaRPr lang="en-US" dirty="0"/>
          </a:p>
        </p:txBody>
      </p:sp>
      <p:sp>
        <p:nvSpPr>
          <p:cNvPr id="3" name="Content Placeholder 2"/>
          <p:cNvSpPr>
            <a:spLocks noGrp="1"/>
          </p:cNvSpPr>
          <p:nvPr>
            <p:ph idx="1"/>
          </p:nvPr>
        </p:nvSpPr>
        <p:spPr>
          <a:xfrm>
            <a:off x="457200" y="1600200"/>
            <a:ext cx="8229600" cy="5022703"/>
          </a:xfrm>
        </p:spPr>
        <p:txBody>
          <a:bodyPr/>
          <a:lstStyle/>
          <a:p>
            <a:r>
              <a:rPr lang="en-US" sz="3000" dirty="0" smtClean="0"/>
              <a:t>HDP – hierarchical </a:t>
            </a:r>
            <a:r>
              <a:rPr lang="en-US" sz="3000" dirty="0" err="1" smtClean="0"/>
              <a:t>Dirichlet</a:t>
            </a:r>
            <a:r>
              <a:rPr lang="en-US" sz="3000" dirty="0" smtClean="0"/>
              <a:t> (</a:t>
            </a:r>
            <a:r>
              <a:rPr lang="en-US" sz="3000" dirty="0" err="1" smtClean="0"/>
              <a:t>Teh</a:t>
            </a:r>
            <a:r>
              <a:rPr lang="en-US" sz="3000" dirty="0" smtClean="0"/>
              <a:t>, Jordan, </a:t>
            </a:r>
            <a:r>
              <a:rPr lang="en-US" sz="3000" dirty="0" err="1" smtClean="0"/>
              <a:t>Blei</a:t>
            </a:r>
            <a:r>
              <a:rPr lang="en-US" sz="3000" dirty="0" smtClean="0"/>
              <a:t> ‘06)</a:t>
            </a:r>
          </a:p>
          <a:p>
            <a:pPr lvl="1"/>
            <a:r>
              <a:rPr lang="en-US" dirty="0" smtClean="0"/>
              <a:t>mixed membership model</a:t>
            </a:r>
          </a:p>
          <a:p>
            <a:pPr lvl="1"/>
            <a:r>
              <a:rPr lang="en-US" dirty="0" smtClean="0"/>
              <a:t>assumes that a frequent topic will on average occur frequently within each document (not always the case in document collection) (across-data prevalence is correlated to within-data prevalence)</a:t>
            </a:r>
          </a:p>
          <a:p>
            <a:r>
              <a:rPr lang="en-US" sz="3000" dirty="0" smtClean="0"/>
              <a:t>Focused topic model (Williamson, </a:t>
            </a:r>
            <a:r>
              <a:rPr lang="en-US" sz="3000" dirty="0" err="1" smtClean="0"/>
              <a:t>Blei</a:t>
            </a:r>
            <a:r>
              <a:rPr lang="en-US" sz="3000" dirty="0" smtClean="0"/>
              <a:t>  ICML’10)</a:t>
            </a:r>
          </a:p>
          <a:p>
            <a:pPr lvl="1"/>
            <a:r>
              <a:rPr lang="en-US" dirty="0" smtClean="0"/>
              <a:t>alternative to HDP</a:t>
            </a:r>
          </a:p>
          <a:p>
            <a:pPr lvl="1"/>
            <a:r>
              <a:rPr lang="en-US" dirty="0" smtClean="0"/>
              <a:t>reduces aforementioned correlation – places binary weights on topics within a document, so only some topics are used within each document</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116</a:t>
            </a:fld>
            <a:endParaRPr lang="en-US"/>
          </a:p>
        </p:txBody>
      </p:sp>
    </p:spTree>
    <p:extLst>
      <p:ext uri="{BB962C8B-B14F-4D97-AF65-F5344CB8AC3E}">
        <p14:creationId xmlns:p14="http://schemas.microsoft.com/office/powerpoint/2010/main" val="12843982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696" y="1067464"/>
            <a:ext cx="8794318" cy="5410941"/>
          </a:xfrm>
        </p:spPr>
        <p:txBody>
          <a:bodyPr>
            <a:normAutofit lnSpcReduction="10000"/>
          </a:bodyPr>
          <a:lstStyle/>
          <a:p>
            <a:r>
              <a:rPr lang="en-US" sz="3000" dirty="0" smtClean="0"/>
              <a:t>ATM - Author-topic model (KDD’04)</a:t>
            </a:r>
          </a:p>
          <a:p>
            <a:pPr lvl="1"/>
            <a:r>
              <a:rPr lang="en-US" dirty="0" smtClean="0"/>
              <a:t>topic distributions are tied to authors</a:t>
            </a:r>
          </a:p>
          <a:p>
            <a:r>
              <a:rPr lang="en-US" sz="3200" dirty="0" smtClean="0"/>
              <a:t>contextual FTM </a:t>
            </a:r>
            <a:r>
              <a:rPr lang="en-US" sz="3200" dirty="0"/>
              <a:t>(Chen KDD’06</a:t>
            </a:r>
            <a:r>
              <a:rPr lang="en-US" sz="3200" dirty="0" smtClean="0"/>
              <a:t>)</a:t>
            </a:r>
          </a:p>
          <a:p>
            <a:pPr lvl="1"/>
            <a:r>
              <a:rPr lang="en-US" sz="2400" dirty="0" smtClean="0"/>
              <a:t>extends ATM, also considers venue information</a:t>
            </a:r>
          </a:p>
          <a:p>
            <a:pPr lvl="1"/>
            <a:r>
              <a:rPr lang="en-US" sz="2400" dirty="0" smtClean="0"/>
              <a:t>entities are an additional source when choosing document topic</a:t>
            </a:r>
          </a:p>
          <a:p>
            <a:r>
              <a:rPr lang="en-US" sz="3200" dirty="0" smtClean="0"/>
              <a:t>Entity topic model (ETM) (Kim ICDM’12)</a:t>
            </a:r>
            <a:endParaRPr lang="en-US" sz="3200" dirty="0"/>
          </a:p>
          <a:p>
            <a:pPr lvl="1"/>
            <a:r>
              <a:rPr lang="en-US" sz="2400" dirty="0" smtClean="0"/>
              <a:t>entity information informs topic choice</a:t>
            </a:r>
          </a:p>
          <a:p>
            <a:pPr lvl="1"/>
            <a:r>
              <a:rPr lang="en-US" sz="2400" dirty="0"/>
              <a:t>also model </a:t>
            </a:r>
            <a:r>
              <a:rPr lang="en-US" sz="2400" dirty="0" smtClean="0"/>
              <a:t>correlation </a:t>
            </a:r>
            <a:r>
              <a:rPr lang="en-US" sz="2400" dirty="0"/>
              <a:t>of entity term distributions and topic term </a:t>
            </a:r>
            <a:r>
              <a:rPr lang="en-US" sz="2400" dirty="0" smtClean="0"/>
              <a:t>distributions</a:t>
            </a:r>
          </a:p>
          <a:p>
            <a:r>
              <a:rPr lang="en-US" sz="3200" dirty="0" smtClean="0"/>
              <a:t>Group-Topic model (McCallum ‘07)</a:t>
            </a:r>
          </a:p>
          <a:p>
            <a:pPr lvl="1"/>
            <a:r>
              <a:rPr lang="en-US" sz="2400" dirty="0" smtClean="0"/>
              <a:t>attributes </a:t>
            </a:r>
            <a:r>
              <a:rPr lang="en-US" sz="2400" dirty="0"/>
              <a:t>of relations are words, </a:t>
            </a:r>
            <a:r>
              <a:rPr lang="en-US" sz="2400" dirty="0" smtClean="0"/>
              <a:t>latent </a:t>
            </a:r>
            <a:r>
              <a:rPr lang="en-US" sz="2400" dirty="0"/>
              <a:t>variable </a:t>
            </a:r>
            <a:r>
              <a:rPr lang="en-US" sz="2400" dirty="0" smtClean="0"/>
              <a:t>represents the </a:t>
            </a:r>
            <a:r>
              <a:rPr lang="en-US" sz="2400" dirty="0"/>
              <a:t>topic responsible for generating those words.</a:t>
            </a:r>
          </a:p>
        </p:txBody>
      </p:sp>
      <p:sp>
        <p:nvSpPr>
          <p:cNvPr id="5" name="Title 1"/>
          <p:cNvSpPr>
            <a:spLocks noGrp="1"/>
          </p:cNvSpPr>
          <p:nvPr>
            <p:ph type="title"/>
          </p:nvPr>
        </p:nvSpPr>
        <p:spPr>
          <a:xfrm>
            <a:off x="457200" y="0"/>
            <a:ext cx="8229600" cy="865014"/>
          </a:xfrm>
        </p:spPr>
        <p:txBody>
          <a:bodyPr/>
          <a:lstStyle/>
          <a:p>
            <a:r>
              <a:rPr lang="en-US" dirty="0" smtClean="0"/>
              <a:t>some topic models with entities</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117</a:t>
            </a:fld>
            <a:endParaRPr lang="en-US"/>
          </a:p>
        </p:txBody>
      </p:sp>
    </p:spTree>
    <p:extLst>
      <p:ext uri="{BB962C8B-B14F-4D97-AF65-F5344CB8AC3E}">
        <p14:creationId xmlns:p14="http://schemas.microsoft.com/office/powerpoint/2010/main" val="2984302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436"/>
          </a:xfrm>
        </p:spPr>
        <p:txBody>
          <a:bodyPr/>
          <a:lstStyle/>
          <a:p>
            <a:r>
              <a:rPr lang="en-US" dirty="0" smtClean="0"/>
              <a:t>TNG model</a:t>
            </a:r>
            <a:endParaRPr lang="en-US" dirty="0"/>
          </a:p>
        </p:txBody>
      </p:sp>
      <p:sp>
        <p:nvSpPr>
          <p:cNvPr id="3" name="Content Placeholder 2"/>
          <p:cNvSpPr>
            <a:spLocks noGrp="1"/>
          </p:cNvSpPr>
          <p:nvPr>
            <p:ph idx="1"/>
          </p:nvPr>
        </p:nvSpPr>
        <p:spPr>
          <a:xfrm>
            <a:off x="457200" y="1600200"/>
            <a:ext cx="2857331" cy="4525963"/>
          </a:xfrm>
        </p:spPr>
        <p:txBody>
          <a:bodyPr>
            <a:normAutofit fontScale="92500"/>
          </a:bodyPr>
          <a:lstStyle/>
          <a:p>
            <a:r>
              <a:rPr lang="en-US" dirty="0" smtClean="0"/>
              <a:t>generates unigrams or bigrams in order</a:t>
            </a:r>
          </a:p>
          <a:p>
            <a:r>
              <a:rPr lang="en-US" dirty="0" smtClean="0"/>
              <a:t>for each word, first sample a topic </a:t>
            </a:r>
          </a:p>
          <a:p>
            <a:r>
              <a:rPr lang="en-US" dirty="0" smtClean="0"/>
              <a:t>then sample its status as a unigram or bigram</a:t>
            </a:r>
          </a:p>
          <a:p>
            <a:r>
              <a:rPr lang="en-US" dirty="0" smtClean="0"/>
              <a:t>finally sample the unigram (bigram) from a topic-specific unigram (bigram) distribution</a:t>
            </a:r>
            <a:endParaRPr lang="en-US" dirty="0"/>
          </a:p>
        </p:txBody>
      </p:sp>
      <p:pic>
        <p:nvPicPr>
          <p:cNvPr id="4" name="Picture 3"/>
          <p:cNvPicPr>
            <a:picLocks noChangeAspect="1"/>
          </p:cNvPicPr>
          <p:nvPr/>
        </p:nvPicPr>
        <p:blipFill>
          <a:blip r:embed="rId2"/>
          <a:stretch>
            <a:fillRect/>
          </a:stretch>
        </p:blipFill>
        <p:spPr>
          <a:xfrm>
            <a:off x="3583608" y="1208849"/>
            <a:ext cx="5103192" cy="4917314"/>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118</a:t>
            </a:fld>
            <a:endParaRPr lang="en-US"/>
          </a:p>
        </p:txBody>
      </p:sp>
    </p:spTree>
    <p:extLst>
      <p:ext uri="{BB962C8B-B14F-4D97-AF65-F5344CB8AC3E}">
        <p14:creationId xmlns:p14="http://schemas.microsoft.com/office/powerpoint/2010/main" val="38817802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6436"/>
          </a:xfrm>
        </p:spPr>
        <p:txBody>
          <a:bodyPr/>
          <a:lstStyle/>
          <a:p>
            <a:r>
              <a:rPr lang="en-US" dirty="0" smtClean="0"/>
              <a:t>PDLDA model</a:t>
            </a:r>
            <a:endParaRPr lang="en-US" dirty="0"/>
          </a:p>
        </p:txBody>
      </p:sp>
      <p:sp>
        <p:nvSpPr>
          <p:cNvPr id="3" name="Content Placeholder 2"/>
          <p:cNvSpPr>
            <a:spLocks noGrp="1"/>
          </p:cNvSpPr>
          <p:nvPr>
            <p:ph idx="1"/>
          </p:nvPr>
        </p:nvSpPr>
        <p:spPr>
          <a:xfrm>
            <a:off x="457200" y="1600200"/>
            <a:ext cx="2857331" cy="4525963"/>
          </a:xfrm>
        </p:spPr>
        <p:txBody>
          <a:bodyPr>
            <a:normAutofit/>
          </a:bodyPr>
          <a:lstStyle/>
          <a:p>
            <a:r>
              <a:rPr lang="en-US" sz="2400" dirty="0" smtClean="0"/>
              <a:t>Similar to TNG, though each phrase explicitly forced to belong to a single topic</a:t>
            </a:r>
          </a:p>
          <a:p>
            <a:r>
              <a:rPr lang="en-US" sz="2400" dirty="0" smtClean="0"/>
              <a:t>word distributions modeled as HPYP (</a:t>
            </a:r>
            <a:r>
              <a:rPr lang="en-US" sz="2400" dirty="0" err="1" smtClean="0"/>
              <a:t>Dirichlet</a:t>
            </a:r>
            <a:r>
              <a:rPr lang="en-US" sz="2400" dirty="0" smtClean="0"/>
              <a:t> + discount parameter), fits a bit better</a:t>
            </a:r>
            <a:endParaRPr lang="en-US" sz="2400" dirty="0"/>
          </a:p>
        </p:txBody>
      </p:sp>
      <p:pic>
        <p:nvPicPr>
          <p:cNvPr id="5" name="Picture 4"/>
          <p:cNvPicPr>
            <a:picLocks noChangeAspect="1"/>
          </p:cNvPicPr>
          <p:nvPr/>
        </p:nvPicPr>
        <p:blipFill>
          <a:blip r:embed="rId2"/>
          <a:stretch>
            <a:fillRect/>
          </a:stretch>
        </p:blipFill>
        <p:spPr>
          <a:xfrm>
            <a:off x="4565650" y="1093636"/>
            <a:ext cx="3441700" cy="55753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119</a:t>
            </a:fld>
            <a:endParaRPr lang="en-US"/>
          </a:p>
        </p:txBody>
      </p:sp>
    </p:spTree>
    <p:extLst>
      <p:ext uri="{BB962C8B-B14F-4D97-AF65-F5344CB8AC3E}">
        <p14:creationId xmlns:p14="http://schemas.microsoft.com/office/powerpoint/2010/main" val="268328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27967"/>
          </a:xfrm>
        </p:spPr>
        <p:txBody>
          <a:bodyPr/>
          <a:lstStyle/>
          <a:p>
            <a:r>
              <a:rPr lang="en-US" dirty="0" smtClean="0"/>
              <a:t>Extracting Topical Keyphrases</a:t>
            </a:r>
            <a:endParaRPr lang="en-US" dirty="0"/>
          </a:p>
        </p:txBody>
      </p:sp>
      <p:sp>
        <p:nvSpPr>
          <p:cNvPr id="3" name="Content Placeholder 2"/>
          <p:cNvSpPr>
            <a:spLocks noGrp="1"/>
          </p:cNvSpPr>
          <p:nvPr>
            <p:ph idx="1"/>
          </p:nvPr>
        </p:nvSpPr>
        <p:spPr>
          <a:xfrm>
            <a:off x="290877" y="1302409"/>
            <a:ext cx="8686800" cy="5144517"/>
          </a:xfrm>
        </p:spPr>
        <p:txBody>
          <a:bodyPr>
            <a:normAutofit/>
          </a:bodyPr>
          <a:lstStyle/>
          <a:p>
            <a:r>
              <a:rPr lang="en-US" dirty="0" smtClean="0"/>
              <a:t>For collections of content-representative short documents, it’s beneficial to define a phrase to </a:t>
            </a:r>
            <a:r>
              <a:rPr lang="en-US" dirty="0"/>
              <a:t>be order-free and non-consecutive </a:t>
            </a:r>
          </a:p>
          <a:p>
            <a:pPr lvl="1"/>
            <a:r>
              <a:rPr lang="en-US" sz="2400" dirty="0"/>
              <a:t>two CS paper titles, one containing ‘</a:t>
            </a:r>
            <a:r>
              <a:rPr lang="en-US" sz="2400" b="1" dirty="0">
                <a:solidFill>
                  <a:schemeClr val="tx1"/>
                </a:solidFill>
              </a:rPr>
              <a:t>mining frequent patterns</a:t>
            </a:r>
            <a:r>
              <a:rPr lang="en-US" sz="2400" dirty="0"/>
              <a:t>’ and the other containing ‘</a:t>
            </a:r>
            <a:r>
              <a:rPr lang="en-US" sz="2400" b="1" dirty="0">
                <a:solidFill>
                  <a:srgbClr val="000000"/>
                </a:solidFill>
              </a:rPr>
              <a:t>frequent pattern mining</a:t>
            </a:r>
            <a:r>
              <a:rPr lang="en-US" sz="2400" dirty="0"/>
              <a:t>’ are clearly discussing the same topic </a:t>
            </a:r>
          </a:p>
          <a:p>
            <a:pPr lvl="1"/>
            <a:r>
              <a:rPr lang="en-US" sz="2400" dirty="0"/>
              <a:t>‘</a:t>
            </a:r>
            <a:r>
              <a:rPr lang="en-US" sz="2400" b="1" dirty="0">
                <a:solidFill>
                  <a:srgbClr val="000000"/>
                </a:solidFill>
              </a:rPr>
              <a:t>mining</a:t>
            </a:r>
            <a:r>
              <a:rPr lang="en-US" sz="2400" dirty="0">
                <a:solidFill>
                  <a:srgbClr val="000000"/>
                </a:solidFill>
              </a:rPr>
              <a:t> </a:t>
            </a:r>
            <a:r>
              <a:rPr lang="en-US" sz="2400" dirty="0"/>
              <a:t>top-k </a:t>
            </a:r>
            <a:r>
              <a:rPr lang="en-US" sz="2400" b="1" dirty="0">
                <a:solidFill>
                  <a:srgbClr val="000000"/>
                </a:solidFill>
              </a:rPr>
              <a:t>frequent</a:t>
            </a:r>
            <a:r>
              <a:rPr lang="en-US" sz="2400" dirty="0">
                <a:solidFill>
                  <a:srgbClr val="000000"/>
                </a:solidFill>
              </a:rPr>
              <a:t> </a:t>
            </a:r>
            <a:r>
              <a:rPr lang="en-US" sz="2400" dirty="0"/>
              <a:t>closed </a:t>
            </a:r>
            <a:r>
              <a:rPr lang="en-US" sz="2400" b="1" dirty="0">
                <a:solidFill>
                  <a:srgbClr val="000000"/>
                </a:solidFill>
              </a:rPr>
              <a:t>patterns</a:t>
            </a:r>
            <a:r>
              <a:rPr lang="en-US" sz="2400" dirty="0"/>
              <a:t>’ also belongs to the topic of frequent pattern mining, in addition to incorporating secondary topics of top-k frequent patterns, and closed patterns</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A61D9B67-6600-B34F-9345-242C6B7CD63C}" type="slidenum">
              <a:rPr lang="en-US" smtClean="0"/>
              <a:t>12</a:t>
            </a:fld>
            <a:endParaRPr lang="en-US"/>
          </a:p>
        </p:txBody>
      </p:sp>
    </p:spTree>
    <p:extLst>
      <p:ext uri="{BB962C8B-B14F-4D97-AF65-F5344CB8AC3E}">
        <p14:creationId xmlns:p14="http://schemas.microsoft.com/office/powerpoint/2010/main" val="387726945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CATHY on noisier data: </a:t>
            </a:r>
            <a:br>
              <a:rPr lang="en-US" sz="4400" dirty="0" smtClean="0"/>
            </a:br>
            <a:r>
              <a:rPr lang="en-US" sz="4400" dirty="0" smtClean="0"/>
              <a:t>news article titles</a:t>
            </a:r>
            <a:endParaRPr lang="en-US" sz="4400" dirty="0"/>
          </a:p>
        </p:txBody>
      </p:sp>
      <p:pic>
        <p:nvPicPr>
          <p:cNvPr id="4" name="Picture 3" descr="news_topic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01760"/>
            <a:ext cx="4712763" cy="4847413"/>
          </a:xfrm>
          <a:prstGeom prst="rect">
            <a:avLst/>
          </a:prstGeom>
        </p:spPr>
      </p:pic>
      <p:sp>
        <p:nvSpPr>
          <p:cNvPr id="5" name="Content Placeholder 2"/>
          <p:cNvSpPr>
            <a:spLocks noGrp="1"/>
          </p:cNvSpPr>
          <p:nvPr>
            <p:ph idx="1"/>
          </p:nvPr>
        </p:nvSpPr>
        <p:spPr>
          <a:xfrm>
            <a:off x="5638800" y="2698077"/>
            <a:ext cx="3048000" cy="3505200"/>
          </a:xfrm>
          <a:ln>
            <a:solidFill>
              <a:schemeClr val="tx1"/>
            </a:solidFill>
          </a:ln>
        </p:spPr>
        <p:txBody>
          <a:bodyPr/>
          <a:lstStyle/>
          <a:p>
            <a:r>
              <a:rPr lang="en-US" sz="2000" dirty="0" smtClean="0"/>
              <a:t>Japan tsunami</a:t>
            </a:r>
          </a:p>
          <a:p>
            <a:pPr lvl="1"/>
            <a:r>
              <a:rPr lang="en-US" sz="2000" dirty="0" smtClean="0"/>
              <a:t>nuclear plant meltdown</a:t>
            </a:r>
          </a:p>
          <a:p>
            <a:pPr lvl="1"/>
            <a:r>
              <a:rPr lang="en-US" sz="2000" dirty="0" smtClean="0"/>
              <a:t>benefits (concerts) to raise relief money</a:t>
            </a:r>
          </a:p>
          <a:p>
            <a:pPr lvl="1"/>
            <a:r>
              <a:rPr lang="en-US" sz="2000" dirty="0" smtClean="0"/>
              <a:t>responses (Red Cross) to victims of tsunami / earthquake</a:t>
            </a:r>
          </a:p>
          <a:p>
            <a:r>
              <a:rPr lang="en-US" sz="2000" dirty="0" smtClean="0"/>
              <a:t>Egyptian revolution</a:t>
            </a:r>
          </a:p>
          <a:p>
            <a:r>
              <a:rPr lang="en-US" sz="2000" dirty="0" smtClean="0"/>
              <a:t>economy concerns</a:t>
            </a:r>
          </a:p>
        </p:txBody>
      </p:sp>
      <p:sp>
        <p:nvSpPr>
          <p:cNvPr id="3" name="Slide Number Placeholder 2"/>
          <p:cNvSpPr>
            <a:spLocks noGrp="1"/>
          </p:cNvSpPr>
          <p:nvPr>
            <p:ph type="sldNum" sz="quarter" idx="12"/>
          </p:nvPr>
        </p:nvSpPr>
        <p:spPr/>
        <p:txBody>
          <a:bodyPr/>
          <a:lstStyle/>
          <a:p>
            <a:fld id="{A61D9B67-6600-B34F-9345-242C6B7CD63C}" type="slidenum">
              <a:rPr lang="en-US" smtClean="0"/>
              <a:t>120</a:t>
            </a:fld>
            <a:endParaRPr lang="en-US"/>
          </a:p>
        </p:txBody>
      </p:sp>
    </p:spTree>
    <p:extLst>
      <p:ext uri="{BB962C8B-B14F-4D97-AF65-F5344CB8AC3E}">
        <p14:creationId xmlns:p14="http://schemas.microsoft.com/office/powerpoint/2010/main" val="1966467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1800" y="1227418"/>
            <a:ext cx="5740400" cy="5359400"/>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121</a:t>
            </a:fld>
            <a:endParaRPr lang="en-US"/>
          </a:p>
        </p:txBody>
      </p:sp>
      <p:sp>
        <p:nvSpPr>
          <p:cNvPr id="3" name="TextBox 2"/>
          <p:cNvSpPr txBox="1"/>
          <p:nvPr/>
        </p:nvSpPr>
        <p:spPr>
          <a:xfrm>
            <a:off x="3765177" y="139116"/>
            <a:ext cx="1579278" cy="707886"/>
          </a:xfrm>
          <a:prstGeom prst="rect">
            <a:avLst/>
          </a:prstGeom>
          <a:noFill/>
        </p:spPr>
        <p:txBody>
          <a:bodyPr wrap="none" rtlCol="0">
            <a:spAutoFit/>
          </a:bodyPr>
          <a:lstStyle/>
          <a:p>
            <a:r>
              <a:rPr lang="en-US" sz="4000" dirty="0" smtClean="0"/>
              <a:t>HPMI</a:t>
            </a:r>
            <a:endParaRPr lang="en-US" sz="4000" dirty="0"/>
          </a:p>
        </p:txBody>
      </p:sp>
    </p:spTree>
    <p:extLst>
      <p:ext uri="{BB962C8B-B14F-4D97-AF65-F5344CB8AC3E}">
        <p14:creationId xmlns:p14="http://schemas.microsoft.com/office/powerpoint/2010/main" val="2890422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6824"/>
          </a:xfrm>
        </p:spPr>
        <p:txBody>
          <a:bodyPr/>
          <a:lstStyle/>
          <a:p>
            <a:r>
              <a:rPr lang="en-US" sz="4400" dirty="0" smtClean="0"/>
              <a:t>CATHYHIN: Generative assumption</a:t>
            </a:r>
            <a:endParaRPr lang="en-US" sz="4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smtClean="0"/>
                  <a:t>Choose a topic z from a multinomial </a:t>
                </a:r>
                <a14:m>
                  <m:oMath xmlns="" xmlns:m="http://schemas.openxmlformats.org/officeDocument/2006/math">
                    <m:r>
                      <a:rPr lang="en-US" sz="2200" b="1" i="1" smtClean="0">
                        <a:latin typeface="Cambria Math" panose="02040503050406030204" pitchFamily="18" charset="0"/>
                      </a:rPr>
                      <m:t>𝝆</m:t>
                    </m:r>
                  </m:oMath>
                </a14:m>
                <a:endParaRPr lang="en-US" sz="2200" b="1"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122</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10" name="Rectangle 9"/>
          <p:cNvSpPr/>
          <p:nvPr/>
        </p:nvSpPr>
        <p:spPr>
          <a:xfrm>
            <a:off x="228601" y="1073367"/>
            <a:ext cx="2336361" cy="461665"/>
          </a:xfrm>
          <a:prstGeom prst="rect">
            <a:avLst/>
          </a:prstGeom>
        </p:spPr>
        <p:txBody>
          <a:bodyPr wrap="square">
            <a:spAutoFit/>
          </a:bodyPr>
          <a:lstStyle/>
          <a:p>
            <a:r>
              <a:rPr lang="en-US" b="1" dirty="0" smtClean="0">
                <a:solidFill>
                  <a:schemeClr val="accent2"/>
                </a:solidFill>
              </a:rPr>
              <a:t>z=1 (Database)</a:t>
            </a:r>
            <a:endParaRPr lang="en-US" b="1" dirty="0">
              <a:solidFill>
                <a:schemeClr val="accent2"/>
              </a:solidFill>
            </a:endParaRPr>
          </a:p>
        </p:txBody>
      </p:sp>
      <p:sp>
        <p:nvSpPr>
          <p:cNvPr id="20" name="TextBox 19"/>
          <p:cNvSpPr txBox="1"/>
          <p:nvPr/>
        </p:nvSpPr>
        <p:spPr>
          <a:xfrm>
            <a:off x="3979271" y="2344990"/>
            <a:ext cx="1810852" cy="461665"/>
          </a:xfrm>
          <a:prstGeom prst="rect">
            <a:avLst/>
          </a:prstGeom>
          <a:noFill/>
          <a:ln>
            <a:solidFill>
              <a:srgbClr val="000000"/>
            </a:solidFill>
          </a:ln>
        </p:spPr>
        <p:txBody>
          <a:bodyPr wrap="square" rtlCol="0">
            <a:spAutoFit/>
          </a:bodyPr>
          <a:lstStyle/>
          <a:p>
            <a:r>
              <a:rPr lang="en-US" dirty="0" smtClean="0"/>
              <a:t>1: 0.3</a:t>
            </a:r>
            <a:endParaRPr lang="en-US" dirty="0"/>
          </a:p>
        </p:txBody>
      </p:sp>
      <mc:AlternateContent xmlns:mc="http://schemas.openxmlformats.org/markup-compatibility/2006" xmlns:a14="http://schemas.microsoft.com/office/drawing/2010/main">
        <mc:Choice Requires="a14">
          <p:sp>
            <p:nvSpPr>
              <p:cNvPr id="21" name="Rectangle 20"/>
              <p:cNvSpPr/>
              <p:nvPr/>
            </p:nvSpPr>
            <p:spPr>
              <a:xfrm>
                <a:off x="4701097" y="1331553"/>
                <a:ext cx="559063"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𝑧</m:t>
                          </m:r>
                        </m:sub>
                      </m:sSub>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701097" y="1331553"/>
                <a:ext cx="559063" cy="461665"/>
              </a:xfrm>
              <a:prstGeom prst="rect">
                <a:avLst/>
              </a:prstGeom>
              <a:blipFill rotWithShape="0">
                <a:blip r:embed="rId5"/>
                <a:stretch>
                  <a:fillRect b="-11842"/>
                </a:stretch>
              </a:blipFill>
            </p:spPr>
            <p:txBody>
              <a:bodyPr/>
              <a:lstStyle/>
              <a:p>
                <a:r>
                  <a:rPr lang="en-US">
                    <a:noFill/>
                  </a:rPr>
                  <a:t> </a:t>
                </a:r>
              </a:p>
            </p:txBody>
          </p:sp>
        </mc:Fallback>
      </mc:AlternateContent>
      <p:sp>
        <p:nvSpPr>
          <p:cNvPr id="22" name="TextBox 21"/>
          <p:cNvSpPr txBox="1"/>
          <p:nvPr/>
        </p:nvSpPr>
        <p:spPr>
          <a:xfrm>
            <a:off x="3979271" y="2865132"/>
            <a:ext cx="1810852" cy="461665"/>
          </a:xfrm>
          <a:prstGeom prst="rect">
            <a:avLst/>
          </a:prstGeom>
          <a:noFill/>
          <a:ln>
            <a:solidFill>
              <a:srgbClr val="000000"/>
            </a:solidFill>
          </a:ln>
        </p:spPr>
        <p:txBody>
          <a:bodyPr wrap="square" rtlCol="0">
            <a:spAutoFit/>
          </a:bodyPr>
          <a:lstStyle/>
          <a:p>
            <a:r>
              <a:rPr lang="en-US" dirty="0" smtClean="0"/>
              <a:t>2: 0.35</a:t>
            </a:r>
            <a:endParaRPr lang="en-US" dirty="0"/>
          </a:p>
        </p:txBody>
      </p:sp>
      <p:sp>
        <p:nvSpPr>
          <p:cNvPr id="23" name="TextBox 22"/>
          <p:cNvSpPr txBox="1"/>
          <p:nvPr/>
        </p:nvSpPr>
        <p:spPr>
          <a:xfrm>
            <a:off x="3979271" y="3387340"/>
            <a:ext cx="1810852" cy="461665"/>
          </a:xfrm>
          <a:prstGeom prst="rect">
            <a:avLst/>
          </a:prstGeom>
          <a:noFill/>
          <a:ln>
            <a:solidFill>
              <a:srgbClr val="000000"/>
            </a:solidFill>
          </a:ln>
        </p:spPr>
        <p:txBody>
          <a:bodyPr wrap="square" rtlCol="0">
            <a:spAutoFit/>
          </a:bodyPr>
          <a:lstStyle/>
          <a:p>
            <a:r>
              <a:rPr lang="en-US" dirty="0" smtClean="0"/>
              <a:t>3: 0.3</a:t>
            </a:r>
            <a:endParaRPr lang="en-US" dirty="0"/>
          </a:p>
        </p:txBody>
      </p:sp>
      <p:sp>
        <p:nvSpPr>
          <p:cNvPr id="24" name="TextBox 23"/>
          <p:cNvSpPr txBox="1"/>
          <p:nvPr/>
        </p:nvSpPr>
        <p:spPr>
          <a:xfrm>
            <a:off x="3979271" y="1812378"/>
            <a:ext cx="1810852" cy="461665"/>
          </a:xfrm>
          <a:prstGeom prst="rect">
            <a:avLst/>
          </a:prstGeom>
          <a:noFill/>
          <a:ln>
            <a:solidFill>
              <a:srgbClr val="000000"/>
            </a:solidFill>
          </a:ln>
        </p:spPr>
        <p:txBody>
          <a:bodyPr wrap="square" rtlCol="0">
            <a:spAutoFit/>
          </a:bodyPr>
          <a:lstStyle/>
          <a:p>
            <a:r>
              <a:rPr lang="en-US" dirty="0" smtClean="0"/>
              <a:t>0: 0.05</a:t>
            </a:r>
            <a:endParaRPr lang="en-US" dirty="0"/>
          </a:p>
        </p:txBody>
      </p:sp>
      <p:cxnSp>
        <p:nvCxnSpPr>
          <p:cNvPr id="26" name="Straight Arrow Connector 25"/>
          <p:cNvCxnSpPr/>
          <p:nvPr/>
        </p:nvCxnSpPr>
        <p:spPr>
          <a:xfrm flipV="1">
            <a:off x="7512978" y="3124200"/>
            <a:ext cx="0" cy="38100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500269666"/>
              </p:ext>
            </p:extLst>
          </p:nvPr>
        </p:nvGraphicFramePr>
        <p:xfrm>
          <a:off x="6171314" y="4038600"/>
          <a:ext cx="2683327" cy="1854200"/>
        </p:xfrm>
        <a:graphic>
          <a:graphicData uri="http://schemas.openxmlformats.org/drawingml/2006/table">
            <a:tbl>
              <a:tblPr firstRow="1" bandRow="1">
                <a:tableStyleId>{69CF1AB2-1976-4502-BF36-3FF5EA218861}</a:tableStyleId>
              </a:tblPr>
              <a:tblGrid>
                <a:gridCol w="609600"/>
                <a:gridCol w="2073727"/>
              </a:tblGrid>
              <a:tr h="370840">
                <a:tc>
                  <a:txBody>
                    <a:bodyPr/>
                    <a:lstStyle/>
                    <a:p>
                      <a:endParaRPr lang="en-US" dirty="0"/>
                    </a:p>
                  </a:txBody>
                  <a:tcPr/>
                </a:tc>
                <a:tc>
                  <a:txBody>
                    <a:bodyPr/>
                    <a:lstStyle/>
                    <a:p>
                      <a:r>
                        <a:rPr lang="en-US" b="0" dirty="0" smtClean="0"/>
                        <a:t>Topic of the link</a:t>
                      </a:r>
                      <a:endParaRPr lang="en-US" b="0" dirty="0"/>
                    </a:p>
                  </a:txBody>
                  <a:tcPr/>
                </a:tc>
              </a:tr>
              <a:tr h="370840">
                <a:tc>
                  <a:txBody>
                    <a:bodyPr/>
                    <a:lstStyle/>
                    <a:p>
                      <a:endParaRPr lang="en-US" dirty="0"/>
                    </a:p>
                  </a:txBody>
                  <a:tcPr/>
                </a:tc>
                <a:tc>
                  <a:txBody>
                    <a:bodyPr/>
                    <a:lstStyle/>
                    <a:p>
                      <a:r>
                        <a:rPr lang="en-US" dirty="0" smtClean="0"/>
                        <a:t>Type of 1st node</a:t>
                      </a:r>
                      <a:endParaRPr lang="en-US" dirty="0"/>
                    </a:p>
                  </a:txBody>
                  <a:tcPr/>
                </a:tc>
              </a:tr>
              <a:tr h="370840">
                <a:tc>
                  <a:txBody>
                    <a:bodyPr/>
                    <a:lstStyle/>
                    <a:p>
                      <a:endParaRPr lang="en-US" dirty="0"/>
                    </a:p>
                  </a:txBody>
                  <a:tcPr/>
                </a:tc>
                <a:tc>
                  <a:txBody>
                    <a:bodyPr/>
                    <a:lstStyle/>
                    <a:p>
                      <a:r>
                        <a:rPr lang="en-US" dirty="0" smtClean="0"/>
                        <a:t>Type of</a:t>
                      </a:r>
                      <a:r>
                        <a:rPr lang="en-US" baseline="0" dirty="0" smtClean="0"/>
                        <a:t> 2nd node</a:t>
                      </a:r>
                      <a:endParaRPr lang="en-US" dirty="0"/>
                    </a:p>
                  </a:txBody>
                  <a:tcPr/>
                </a:tc>
              </a:tr>
              <a:tr h="370840">
                <a:tc>
                  <a:txBody>
                    <a:bodyPr/>
                    <a:lstStyle/>
                    <a:p>
                      <a:endParaRPr lang="en-US" dirty="0"/>
                    </a:p>
                  </a:txBody>
                  <a:tcPr/>
                </a:tc>
                <a:tc>
                  <a:txBody>
                    <a:bodyPr/>
                    <a:lstStyle/>
                    <a:p>
                      <a:r>
                        <a:rPr lang="en-US" dirty="0" smtClean="0"/>
                        <a:t>First end node</a:t>
                      </a:r>
                      <a:endParaRPr lang="en-US" dirty="0"/>
                    </a:p>
                  </a:txBody>
                  <a:tcPr/>
                </a:tc>
              </a:tr>
              <a:tr h="370840">
                <a:tc>
                  <a:txBody>
                    <a:bodyPr/>
                    <a:lstStyle/>
                    <a:p>
                      <a:endParaRPr lang="en-US" dirty="0"/>
                    </a:p>
                  </a:txBody>
                  <a:tcPr/>
                </a:tc>
                <a:tc>
                  <a:txBody>
                    <a:bodyPr/>
                    <a:lstStyle/>
                    <a:p>
                      <a:r>
                        <a:rPr lang="en-US" dirty="0" smtClean="0"/>
                        <a:t>Second end node</a:t>
                      </a:r>
                      <a:endParaRPr lang="en-US" dirty="0"/>
                    </a:p>
                  </a:txBody>
                  <a:tcPr/>
                </a:tc>
              </a:tr>
            </a:tbl>
          </a:graphicData>
        </a:graphic>
      </p:graphicFrame>
    </p:spTree>
    <p:extLst>
      <p:ext uri="{BB962C8B-B14F-4D97-AF65-F5344CB8AC3E}">
        <p14:creationId xmlns:p14="http://schemas.microsoft.com/office/powerpoint/2010/main" val="48576236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49" y="0"/>
            <a:ext cx="8883651" cy="702235"/>
          </a:xfrm>
        </p:spPr>
        <p:txBody>
          <a:bodyPr/>
          <a:lstStyle/>
          <a:p>
            <a:r>
              <a:rPr lang="en-US" sz="4400" dirty="0"/>
              <a:t>CATHYHIN: Generative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smtClean="0">
                    <a:solidFill>
                      <a:schemeClr val="bg1">
                        <a:lumMod val="50000"/>
                      </a:schemeClr>
                    </a:solidFill>
                  </a:rPr>
                  <a:t>Choose a topic z from a multinomial </a:t>
                </a:r>
                <a14:m>
                  <m:oMath xmlns="" xmlns:m="http://schemas.openxmlformats.org/officeDocument/2006/math">
                    <m:r>
                      <a:rPr lang="en-US" sz="2200" b="1" i="1">
                        <a:solidFill>
                          <a:schemeClr val="bg1">
                            <a:lumMod val="50000"/>
                          </a:schemeClr>
                        </a:solidFill>
                        <a:latin typeface="Cambria Math" panose="02040503050406030204" pitchFamily="18" charset="0"/>
                      </a:rPr>
                      <m:t>𝝆</m:t>
                    </m:r>
                  </m:oMath>
                </a14:m>
                <a:endParaRPr lang="en-US" sz="2200" b="1" dirty="0">
                  <a:solidFill>
                    <a:schemeClr val="bg1">
                      <a:lumMod val="50000"/>
                    </a:schemeClr>
                  </a:solidFill>
                </a:endParaRPr>
              </a:p>
              <a:p>
                <a:pPr marL="914400" lvl="1" indent="-457200">
                  <a:buFont typeface="+mj-lt"/>
                  <a:buAutoNum type="arabicPeriod"/>
                </a:pPr>
                <a:r>
                  <a:rPr lang="en-US" sz="2200" dirty="0" smtClean="0"/>
                  <a:t>Choose the link type (</a:t>
                </a:r>
                <a:r>
                  <a:rPr lang="en-US" sz="2200" dirty="0" err="1" smtClean="0"/>
                  <a:t>x,y</a:t>
                </a:r>
                <a:r>
                  <a:rPr lang="en-US" sz="2200" dirty="0" smtClean="0"/>
                  <a:t>) according to a multinomial distribution </a:t>
                </a:r>
                <a14:m>
                  <m:oMath xmlns="" xmlns:m="http://schemas.openxmlformats.org/officeDocument/2006/math">
                    <m:r>
                      <a:rPr lang="en-US" sz="2200" b="0" i="1" smtClean="0">
                        <a:latin typeface="Cambria Math" panose="02040503050406030204" pitchFamily="18" charset="0"/>
                      </a:rPr>
                      <m:t>𝜃</m:t>
                    </m:r>
                  </m:oMath>
                </a14:m>
                <a:endParaRPr lang="en-US" sz="2200"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123</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10" name="Rectangle 9"/>
          <p:cNvSpPr/>
          <p:nvPr/>
        </p:nvSpPr>
        <p:spPr>
          <a:xfrm>
            <a:off x="286577" y="984019"/>
            <a:ext cx="4742623" cy="830997"/>
          </a:xfrm>
          <a:prstGeom prst="rect">
            <a:avLst/>
          </a:prstGeom>
        </p:spPr>
        <p:txBody>
          <a:bodyPr wrap="square">
            <a:spAutoFit/>
          </a:bodyPr>
          <a:lstStyle/>
          <a:p>
            <a:r>
              <a:rPr lang="en-US" b="1" dirty="0" smtClean="0"/>
              <a:t>z=1: Database, </a:t>
            </a:r>
          </a:p>
          <a:p>
            <a:r>
              <a:rPr lang="en-US" b="1" dirty="0" smtClean="0">
                <a:solidFill>
                  <a:schemeClr val="accent2"/>
                </a:solidFill>
              </a:rPr>
              <a:t>(x, y)=(term, term</a:t>
            </a:r>
            <a:r>
              <a:rPr lang="en-US" b="1" dirty="0">
                <a:solidFill>
                  <a:schemeClr val="accent2"/>
                </a:solidFill>
              </a:rPr>
              <a:t>)</a:t>
            </a:r>
            <a:endParaRPr lang="en-US" b="1" dirty="0" smtClean="0">
              <a:solidFill>
                <a:schemeClr val="accent2"/>
              </a:solidFill>
            </a:endParaRPr>
          </a:p>
        </p:txBody>
      </p:sp>
      <p:sp>
        <p:nvSpPr>
          <p:cNvPr id="17" name="TextBox 16"/>
          <p:cNvSpPr txBox="1"/>
          <p:nvPr/>
        </p:nvSpPr>
        <p:spPr>
          <a:xfrm>
            <a:off x="3276600" y="2344990"/>
            <a:ext cx="2667000" cy="461665"/>
          </a:xfrm>
          <a:prstGeom prst="rect">
            <a:avLst/>
          </a:prstGeom>
          <a:noFill/>
          <a:ln>
            <a:solidFill>
              <a:srgbClr val="000000"/>
            </a:solidFill>
          </a:ln>
        </p:spPr>
        <p:txBody>
          <a:bodyPr wrap="square" rtlCol="0">
            <a:spAutoFit/>
          </a:bodyPr>
          <a:lstStyle/>
          <a:p>
            <a:r>
              <a:rPr lang="en-US" dirty="0" smtClean="0"/>
              <a:t>(term, author): 0.15</a:t>
            </a:r>
            <a:endParaRPr lang="en-US" dirty="0"/>
          </a:p>
        </p:txBody>
      </p:sp>
      <mc:AlternateContent xmlns:mc="http://schemas.openxmlformats.org/markup-compatibility/2006" xmlns:a14="http://schemas.microsoft.com/office/drawing/2010/main">
        <mc:Choice Requires="a14">
          <p:sp>
            <p:nvSpPr>
              <p:cNvPr id="20" name="Rectangle 19"/>
              <p:cNvSpPr/>
              <p:nvPr/>
            </p:nvSpPr>
            <p:spPr>
              <a:xfrm>
                <a:off x="4701097" y="1331553"/>
                <a:ext cx="763158" cy="490840"/>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701097" y="1331553"/>
                <a:ext cx="763158" cy="490840"/>
              </a:xfrm>
              <a:prstGeom prst="rect">
                <a:avLst/>
              </a:prstGeom>
              <a:blipFill rotWithShape="0">
                <a:blip r:embed="rId5"/>
                <a:stretch>
                  <a:fillRect b="-6173"/>
                </a:stretch>
              </a:blipFill>
            </p:spPr>
            <p:txBody>
              <a:bodyPr/>
              <a:lstStyle/>
              <a:p>
                <a:r>
                  <a:rPr lang="en-US">
                    <a:noFill/>
                  </a:rPr>
                  <a:t> </a:t>
                </a:r>
              </a:p>
            </p:txBody>
          </p:sp>
        </mc:Fallback>
      </mc:AlternateContent>
      <p:sp>
        <p:nvSpPr>
          <p:cNvPr id="21" name="TextBox 20"/>
          <p:cNvSpPr txBox="1"/>
          <p:nvPr/>
        </p:nvSpPr>
        <p:spPr>
          <a:xfrm>
            <a:off x="3276600" y="3481946"/>
            <a:ext cx="2667000" cy="461665"/>
          </a:xfrm>
          <a:prstGeom prst="rect">
            <a:avLst/>
          </a:prstGeom>
          <a:noFill/>
          <a:ln>
            <a:solidFill>
              <a:srgbClr val="000000"/>
            </a:solidFill>
          </a:ln>
        </p:spPr>
        <p:txBody>
          <a:bodyPr wrap="square" rtlCol="0">
            <a:spAutoFit/>
          </a:bodyPr>
          <a:lstStyle/>
          <a:p>
            <a:r>
              <a:rPr lang="en-US" dirty="0" smtClean="0"/>
              <a:t>…</a:t>
            </a:r>
            <a:endParaRPr lang="en-US" dirty="0"/>
          </a:p>
        </p:txBody>
      </p:sp>
      <p:sp>
        <p:nvSpPr>
          <p:cNvPr id="23" name="TextBox 22"/>
          <p:cNvSpPr txBox="1"/>
          <p:nvPr/>
        </p:nvSpPr>
        <p:spPr>
          <a:xfrm>
            <a:off x="3276600" y="1812378"/>
            <a:ext cx="2667000" cy="461665"/>
          </a:xfrm>
          <a:prstGeom prst="rect">
            <a:avLst/>
          </a:prstGeom>
          <a:noFill/>
          <a:ln>
            <a:solidFill>
              <a:srgbClr val="000000"/>
            </a:solidFill>
          </a:ln>
        </p:spPr>
        <p:txBody>
          <a:bodyPr wrap="square" rtlCol="0">
            <a:spAutoFit/>
          </a:bodyPr>
          <a:lstStyle/>
          <a:p>
            <a:r>
              <a:rPr lang="en-US" dirty="0" smtClean="0"/>
              <a:t>(term, term): 0.25</a:t>
            </a:r>
            <a:endParaRPr lang="en-US" dirty="0"/>
          </a:p>
        </p:txBody>
      </p:sp>
      <p:sp>
        <p:nvSpPr>
          <p:cNvPr id="24" name="TextBox 23"/>
          <p:cNvSpPr txBox="1"/>
          <p:nvPr/>
        </p:nvSpPr>
        <p:spPr>
          <a:xfrm>
            <a:off x="3276599" y="2909928"/>
            <a:ext cx="2667001" cy="461665"/>
          </a:xfrm>
          <a:prstGeom prst="rect">
            <a:avLst/>
          </a:prstGeom>
          <a:noFill/>
          <a:ln>
            <a:solidFill>
              <a:srgbClr val="000000"/>
            </a:solidFill>
          </a:ln>
        </p:spPr>
        <p:txBody>
          <a:bodyPr wrap="square" rtlCol="0">
            <a:spAutoFit/>
          </a:bodyPr>
          <a:lstStyle/>
          <a:p>
            <a:r>
              <a:rPr lang="en-US" dirty="0" smtClean="0"/>
              <a:t>(author, author): 0.1</a:t>
            </a:r>
            <a:endParaRPr lang="en-US" dirty="0"/>
          </a:p>
        </p:txBody>
      </p:sp>
      <p:cxnSp>
        <p:nvCxnSpPr>
          <p:cNvPr id="25" name="Straight Arrow Connector 24"/>
          <p:cNvCxnSpPr/>
          <p:nvPr/>
        </p:nvCxnSpPr>
        <p:spPr>
          <a:xfrm flipH="1">
            <a:off x="7055778" y="1399517"/>
            <a:ext cx="286786" cy="316930"/>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682450" y="1399517"/>
            <a:ext cx="320682" cy="291396"/>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21914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lstStyle/>
              <a:p>
                <a:endParaRPr lang="en-US" sz="2200" dirty="0" smtClean="0"/>
              </a:p>
              <a:p>
                <a:endParaRPr lang="en-US" sz="2200" dirty="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a:solidFill>
                      <a:schemeClr val="bg1">
                        <a:lumMod val="50000"/>
                      </a:schemeClr>
                    </a:solidFill>
                  </a:rPr>
                  <a:t>Choose a topic z from a multinomial </a:t>
                </a:r>
                <a14:m>
                  <m:oMath xmlns="" xmlns:m="http://schemas.openxmlformats.org/officeDocument/2006/math">
                    <m:r>
                      <a:rPr lang="en-US" sz="2200" b="1" i="1">
                        <a:solidFill>
                          <a:schemeClr val="bg1">
                            <a:lumMod val="50000"/>
                          </a:schemeClr>
                        </a:solidFill>
                        <a:latin typeface="Cambria Math" panose="02040503050406030204" pitchFamily="18" charset="0"/>
                      </a:rPr>
                      <m:t>𝝆</m:t>
                    </m:r>
                  </m:oMath>
                </a14:m>
                <a:endParaRPr lang="en-US" sz="2200" b="1" dirty="0">
                  <a:solidFill>
                    <a:schemeClr val="bg1">
                      <a:lumMod val="50000"/>
                    </a:schemeClr>
                  </a:solidFill>
                </a:endParaRPr>
              </a:p>
              <a:p>
                <a:pPr marL="914400" lvl="1" indent="-457200">
                  <a:buFont typeface="+mj-lt"/>
                  <a:buAutoNum type="arabicPeriod"/>
                </a:pPr>
                <a:r>
                  <a:rPr lang="en-US" sz="2200" dirty="0" smtClean="0">
                    <a:solidFill>
                      <a:schemeClr val="bg1">
                        <a:lumMod val="50000"/>
                      </a:schemeClr>
                    </a:solidFill>
                  </a:rPr>
                  <a:t>Choose the link type (</a:t>
                </a:r>
                <a:r>
                  <a:rPr lang="en-US" sz="2200" dirty="0" err="1" smtClean="0">
                    <a:solidFill>
                      <a:schemeClr val="bg1">
                        <a:lumMod val="50000"/>
                      </a:schemeClr>
                    </a:solidFill>
                  </a:rPr>
                  <a:t>x,y</a:t>
                </a:r>
                <a:r>
                  <a:rPr lang="en-US" sz="2200" dirty="0" smtClean="0">
                    <a:solidFill>
                      <a:schemeClr val="bg1">
                        <a:lumMod val="50000"/>
                      </a:schemeClr>
                    </a:solidFill>
                  </a:rPr>
                  <a:t>) according to a multinomial distribution </a:t>
                </a:r>
                <a14:m>
                  <m:oMath xmlns="" xmlns:m="http://schemas.openxmlformats.org/officeDocument/2006/math">
                    <m:r>
                      <a:rPr lang="en-US" sz="2200" b="0" i="1" smtClean="0">
                        <a:solidFill>
                          <a:schemeClr val="bg1">
                            <a:lumMod val="50000"/>
                          </a:schemeClr>
                        </a:solidFill>
                        <a:latin typeface="Cambria Math" panose="02040503050406030204" pitchFamily="18" charset="0"/>
                      </a:rPr>
                      <m:t>𝜃</m:t>
                    </m:r>
                  </m:oMath>
                </a14:m>
                <a:endParaRPr lang="en-US" sz="2200" dirty="0" smtClean="0">
                  <a:solidFill>
                    <a:schemeClr val="bg1">
                      <a:lumMod val="50000"/>
                    </a:schemeClr>
                  </a:solidFill>
                </a:endParaRPr>
              </a:p>
              <a:p>
                <a:pPr marL="914400" lvl="1" indent="-457200">
                  <a:buFont typeface="+mj-lt"/>
                  <a:buAutoNum type="arabicPeriod"/>
                </a:pPr>
                <a:r>
                  <a:rPr lang="en-US" sz="2200" dirty="0" smtClean="0"/>
                  <a:t>Choose the first end node </a:t>
                </a:r>
                <a14:m>
                  <m:oMath xmlns=""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1</m:t>
                        </m:r>
                      </m:sub>
                    </m:sSub>
                  </m:oMath>
                </a14:m>
                <a:r>
                  <a:rPr lang="en-US" sz="2200" dirty="0" smtClean="0"/>
                  <a:t> from type-x distribution </a:t>
                </a:r>
                <a14:m>
                  <m:oMath xmlns=""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𝜙</m:t>
                        </m:r>
                      </m:e>
                      <m:sup>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𝑧</m:t>
                        </m:r>
                      </m:sup>
                    </m:sSup>
                  </m:oMath>
                </a14:m>
                <a:endParaRPr lang="en-US" sz="2200" b="0" dirty="0" smtClean="0"/>
              </a:p>
              <a:p>
                <a:pPr marL="914400" lvl="1" indent="-457200">
                  <a:buFont typeface="+mj-lt"/>
                  <a:buAutoNum type="arabicPeriod"/>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124</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477000" y="1073367"/>
            <a:ext cx="2133600" cy="2775986"/>
          </a:xfrm>
          <a:prstGeom prst="rect">
            <a:avLst/>
          </a:prstGeom>
        </p:spPr>
      </p:pic>
      <p:sp>
        <p:nvSpPr>
          <p:cNvPr id="6" name="TextBox 5"/>
          <p:cNvSpPr txBox="1"/>
          <p:nvPr/>
        </p:nvSpPr>
        <p:spPr>
          <a:xfrm>
            <a:off x="3979271" y="1916013"/>
            <a:ext cx="1810852" cy="461665"/>
          </a:xfrm>
          <a:prstGeom prst="rect">
            <a:avLst/>
          </a:prstGeom>
          <a:noFill/>
          <a:ln>
            <a:solidFill>
              <a:srgbClr val="000000"/>
            </a:solidFill>
          </a:ln>
        </p:spPr>
        <p:txBody>
          <a:bodyPr wrap="square" rtlCol="0">
            <a:spAutoFit/>
          </a:bodyPr>
          <a:lstStyle/>
          <a:p>
            <a:r>
              <a:rPr lang="en-US" dirty="0" smtClean="0"/>
              <a:t>Query:0.05</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286577" y="984019"/>
                <a:ext cx="4742623" cy="1237326"/>
              </a:xfrm>
              <a:prstGeom prst="rect">
                <a:avLst/>
              </a:prstGeom>
            </p:spPr>
            <p:txBody>
              <a:bodyPr wrap="square">
                <a:spAutoFit/>
              </a:bodyPr>
              <a:lstStyle/>
              <a:p>
                <a:r>
                  <a:rPr lang="en-US" b="1" dirty="0" smtClean="0"/>
                  <a:t>z=1: Database, </a:t>
                </a:r>
              </a:p>
              <a:p>
                <a:r>
                  <a:rPr lang="en-US" b="1" dirty="0" smtClean="0"/>
                  <a:t>(x, y)=(term, term)</a:t>
                </a:r>
              </a:p>
              <a:p>
                <a14:m>
                  <m:oMath xmlns=""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𝑢</m:t>
                        </m:r>
                      </m:e>
                      <m:sub>
                        <m:r>
                          <a:rPr lang="en-US" b="0" i="1" smtClean="0">
                            <a:solidFill>
                              <a:schemeClr val="accent2"/>
                            </a:solidFill>
                            <a:latin typeface="Cambria Math" panose="02040503050406030204" pitchFamily="18" charset="0"/>
                          </a:rPr>
                          <m:t>1</m:t>
                        </m:r>
                      </m:sub>
                    </m:sSub>
                  </m:oMath>
                </a14:m>
                <a:r>
                  <a:rPr lang="en-US" b="1" dirty="0" smtClean="0">
                    <a:solidFill>
                      <a:schemeClr val="accent2"/>
                    </a:solidFill>
                  </a:rPr>
                  <a:t>=query</a:t>
                </a:r>
                <a:endParaRPr lang="en-US" b="1" dirty="0">
                  <a:solidFill>
                    <a:schemeClr val="accent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86577" y="984019"/>
                <a:ext cx="4742623" cy="1237326"/>
              </a:xfrm>
              <a:prstGeom prst="rect">
                <a:avLst/>
              </a:prstGeom>
              <a:blipFill rotWithShape="0">
                <a:blip r:embed="rId5"/>
                <a:stretch>
                  <a:fillRect l="-1928" t="-3941" b="-7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701097" y="1331553"/>
                <a:ext cx="826252"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𝝓</m:t>
                          </m:r>
                        </m:e>
                        <m:sup>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a:rPr>
                            <m:t>𝑧</m:t>
                          </m:r>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701097" y="1331553"/>
                <a:ext cx="826252" cy="461665"/>
              </a:xfrm>
              <a:prstGeom prst="rect">
                <a:avLst/>
              </a:prstGeom>
              <a:blipFill rotWithShape="1">
                <a:blip r:embed="rId6"/>
                <a:stretch>
                  <a:fillRect l="-735" b="-18421"/>
                </a:stretch>
              </a:blipFill>
            </p:spPr>
            <p:txBody>
              <a:bodyPr/>
              <a:lstStyle/>
              <a:p>
                <a:r>
                  <a:rPr lang="en-US">
                    <a:noFill/>
                  </a:rPr>
                  <a:t> </a:t>
                </a:r>
              </a:p>
            </p:txBody>
          </p:sp>
        </mc:Fallback>
      </mc:AlternateContent>
      <p:sp>
        <p:nvSpPr>
          <p:cNvPr id="13" name="TextBox 12"/>
          <p:cNvSpPr txBox="1"/>
          <p:nvPr/>
        </p:nvSpPr>
        <p:spPr>
          <a:xfrm>
            <a:off x="3979271" y="2456387"/>
            <a:ext cx="1810852" cy="461665"/>
          </a:xfrm>
          <a:prstGeom prst="rect">
            <a:avLst/>
          </a:prstGeom>
          <a:noFill/>
          <a:ln>
            <a:solidFill>
              <a:srgbClr val="000000"/>
            </a:solidFill>
          </a:ln>
        </p:spPr>
        <p:txBody>
          <a:bodyPr wrap="square" rtlCol="0">
            <a:spAutoFit/>
          </a:bodyPr>
          <a:lstStyle/>
          <a:p>
            <a:r>
              <a:rPr lang="en-US" dirty="0" smtClean="0"/>
              <a:t>Database:0.1</a:t>
            </a:r>
            <a:endParaRPr lang="en-US" dirty="0"/>
          </a:p>
        </p:txBody>
      </p:sp>
      <p:sp>
        <p:nvSpPr>
          <p:cNvPr id="16" name="TextBox 15"/>
          <p:cNvSpPr txBox="1"/>
          <p:nvPr/>
        </p:nvSpPr>
        <p:spPr>
          <a:xfrm>
            <a:off x="3979271" y="2978595"/>
            <a:ext cx="1810852" cy="461665"/>
          </a:xfrm>
          <a:prstGeom prst="rect">
            <a:avLst/>
          </a:prstGeom>
          <a:noFill/>
          <a:ln>
            <a:solidFill>
              <a:srgbClr val="000000"/>
            </a:solidFill>
          </a:ln>
        </p:spPr>
        <p:txBody>
          <a:bodyPr wrap="square" rtlCol="0">
            <a:spAutoFit/>
          </a:bodyPr>
          <a:lstStyle/>
          <a:p>
            <a:r>
              <a:rPr lang="en-US" dirty="0" smtClean="0"/>
              <a:t>…</a:t>
            </a:r>
            <a:endParaRPr lang="en-US" dirty="0"/>
          </a:p>
        </p:txBody>
      </p:sp>
      <p:cxnSp>
        <p:nvCxnSpPr>
          <p:cNvPr id="17" name="Straight Arrow Connector 16"/>
          <p:cNvCxnSpPr/>
          <p:nvPr/>
        </p:nvCxnSpPr>
        <p:spPr>
          <a:xfrm flipH="1" flipV="1">
            <a:off x="7045504" y="2588376"/>
            <a:ext cx="325348" cy="270456"/>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035230" y="2176789"/>
            <a:ext cx="353174" cy="22027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23926" y="1979203"/>
            <a:ext cx="0" cy="373542"/>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p:nvSpPr>
        <p:spPr>
          <a:xfrm>
            <a:off x="107949" y="0"/>
            <a:ext cx="8883651" cy="702235"/>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4400" smtClean="0"/>
              <a:t>CATHYHIN: Generative assumption</a:t>
            </a:r>
            <a:endParaRPr lang="en-US" sz="4400" dirty="0"/>
          </a:p>
        </p:txBody>
      </p:sp>
    </p:spTree>
    <p:extLst>
      <p:ext uri="{BB962C8B-B14F-4D97-AF65-F5344CB8AC3E}">
        <p14:creationId xmlns:p14="http://schemas.microsoft.com/office/powerpoint/2010/main" val="235916681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03333"/>
                <a:ext cx="8763000" cy="4968875"/>
              </a:xfrm>
            </p:spPr>
            <p:txBody>
              <a:bodyPr>
                <a:normAutofit/>
              </a:bodyPr>
              <a:lstStyle/>
              <a:p>
                <a:endParaRPr lang="en-US" sz="2200" dirty="0" smtClean="0"/>
              </a:p>
              <a:p>
                <a:endParaRPr lang="en-US" sz="2200" dirty="0" smtClean="0"/>
              </a:p>
              <a:p>
                <a:endParaRPr lang="en-US" sz="2200" dirty="0" smtClean="0"/>
              </a:p>
              <a:p>
                <a:endParaRPr lang="en-US" sz="2200" dirty="0"/>
              </a:p>
              <a:p>
                <a:endParaRPr lang="en-US" sz="2200" dirty="0" smtClean="0"/>
              </a:p>
              <a:p>
                <a:endParaRPr lang="en-US" sz="2200" dirty="0" smtClean="0"/>
              </a:p>
              <a:p>
                <a:endParaRPr lang="en-US" sz="2200" dirty="0" smtClean="0"/>
              </a:p>
              <a:p>
                <a:endParaRPr lang="en-US" sz="2200" dirty="0"/>
              </a:p>
              <a:p>
                <a:pPr marL="914400" lvl="1" indent="-457200">
                  <a:buFont typeface="+mj-lt"/>
                  <a:buAutoNum type="arabicPeriod"/>
                </a:pPr>
                <a:r>
                  <a:rPr lang="en-US" sz="2200" dirty="0">
                    <a:solidFill>
                      <a:schemeClr val="bg1">
                        <a:lumMod val="50000"/>
                      </a:schemeClr>
                    </a:solidFill>
                  </a:rPr>
                  <a:t>Choose a topic z from a multinomial </a:t>
                </a:r>
                <a:endParaRPr lang="en-US" sz="2200" b="1" dirty="0">
                  <a:solidFill>
                    <a:schemeClr val="bg1">
                      <a:lumMod val="50000"/>
                    </a:schemeClr>
                  </a:solidFill>
                </a:endParaRPr>
              </a:p>
              <a:p>
                <a:pPr marL="914400" lvl="1" indent="-457200">
                  <a:buFont typeface="+mj-lt"/>
                  <a:buAutoNum type="arabicPeriod"/>
                </a:pPr>
                <a:r>
                  <a:rPr lang="en-US" sz="2200" dirty="0" smtClean="0">
                    <a:solidFill>
                      <a:schemeClr val="bg1">
                        <a:lumMod val="50000"/>
                      </a:schemeClr>
                    </a:solidFill>
                  </a:rPr>
                  <a:t>Choose the link type (</a:t>
                </a:r>
                <a:r>
                  <a:rPr lang="en-US" sz="2200" dirty="0" err="1" smtClean="0">
                    <a:solidFill>
                      <a:schemeClr val="bg1">
                        <a:lumMod val="50000"/>
                      </a:schemeClr>
                    </a:solidFill>
                  </a:rPr>
                  <a:t>x,y</a:t>
                </a:r>
                <a:r>
                  <a:rPr lang="en-US" sz="2200" dirty="0" smtClean="0">
                    <a:solidFill>
                      <a:schemeClr val="bg1">
                        <a:lumMod val="50000"/>
                      </a:schemeClr>
                    </a:solidFill>
                  </a:rPr>
                  <a:t>) according to a multinomial distribution </a:t>
                </a:r>
              </a:p>
              <a:p>
                <a:pPr marL="914400" lvl="1" indent="-457200">
                  <a:buFont typeface="+mj-lt"/>
                  <a:buAutoNum type="arabicPeriod"/>
                </a:pPr>
                <a:r>
                  <a:rPr lang="en-US" sz="2200" dirty="0" smtClean="0">
                    <a:solidFill>
                      <a:schemeClr val="bg1">
                        <a:lumMod val="50000"/>
                      </a:schemeClr>
                    </a:solidFill>
                  </a:rPr>
                  <a:t>Choose the first end node  from type-x distribution </a:t>
                </a:r>
                <a:endParaRPr lang="en-US" sz="2200" b="0" dirty="0" smtClean="0"/>
              </a:p>
              <a:p>
                <a:pPr marL="914400" lvl="1" indent="-457200">
                  <a:buFont typeface="+mj-lt"/>
                  <a:buAutoNum type="arabicPeriod"/>
                </a:pPr>
                <a:r>
                  <a:rPr lang="en-US" sz="2200" dirty="0"/>
                  <a:t>Choose the </a:t>
                </a:r>
                <a:r>
                  <a:rPr lang="en-US" sz="2200" dirty="0" smtClean="0"/>
                  <a:t>second </a:t>
                </a:r>
                <a:r>
                  <a:rPr lang="en-US" sz="2200" dirty="0"/>
                  <a:t>end node  from </a:t>
                </a:r>
                <a:r>
                  <a:rPr lang="en-US" sz="2200" dirty="0" smtClean="0"/>
                  <a:t>type-y distribution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03333"/>
                <a:ext cx="8763000" cy="4968875"/>
              </a:xfrm>
              <a:blipFill rotWithShape="0">
                <a:blip r:embed="rId3"/>
                <a:stretch>
                  <a:fillRect b="-1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125</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4">
            <a:lum bright="-20000" contrast="40000"/>
          </a:blip>
          <a:stretch>
            <a:fillRect/>
          </a:stretch>
        </p:blipFill>
        <p:spPr>
          <a:xfrm>
            <a:off x="6662371" y="1046453"/>
            <a:ext cx="2133600" cy="2775986"/>
          </a:xfrm>
          <a:prstGeom prst="rect">
            <a:avLst/>
          </a:prstGeom>
        </p:spPr>
      </p:pic>
      <p:sp>
        <p:nvSpPr>
          <p:cNvPr id="6" name="TextBox 5"/>
          <p:cNvSpPr txBox="1"/>
          <p:nvPr/>
        </p:nvSpPr>
        <p:spPr>
          <a:xfrm>
            <a:off x="914400" y="2600208"/>
            <a:ext cx="984622" cy="461665"/>
          </a:xfrm>
          <a:prstGeom prst="rect">
            <a:avLst/>
          </a:prstGeom>
          <a:noFill/>
          <a:ln>
            <a:solidFill>
              <a:srgbClr val="000000"/>
            </a:solidFill>
          </a:ln>
        </p:spPr>
        <p:txBody>
          <a:bodyPr wrap="square" rtlCol="0">
            <a:spAutoFit/>
          </a:bodyPr>
          <a:lstStyle/>
          <a:p>
            <a:r>
              <a:rPr lang="en-US" dirty="0" smtClean="0"/>
              <a:t>Query</a:t>
            </a:r>
            <a:endParaRPr lang="en-US" dirty="0"/>
          </a:p>
        </p:txBody>
      </p:sp>
      <p:sp>
        <p:nvSpPr>
          <p:cNvPr id="7" name="TextBox 6"/>
          <p:cNvSpPr txBox="1"/>
          <p:nvPr/>
        </p:nvSpPr>
        <p:spPr>
          <a:xfrm>
            <a:off x="4103622" y="2600208"/>
            <a:ext cx="2363120" cy="461665"/>
          </a:xfrm>
          <a:prstGeom prst="rect">
            <a:avLst/>
          </a:prstGeom>
          <a:noFill/>
          <a:ln>
            <a:solidFill>
              <a:srgbClr val="000000"/>
            </a:solidFill>
          </a:ln>
        </p:spPr>
        <p:txBody>
          <a:bodyPr wrap="square" rtlCol="0">
            <a:spAutoFit/>
          </a:bodyPr>
          <a:lstStyle/>
          <a:p>
            <a:r>
              <a:rPr lang="en-US" dirty="0" smtClean="0">
                <a:solidFill>
                  <a:schemeClr val="accent2"/>
                </a:solidFill>
              </a:rPr>
              <a:t>Processing</a:t>
            </a:r>
            <a:r>
              <a:rPr lang="en-US" dirty="0" smtClean="0"/>
              <a:t>:0.002</a:t>
            </a:r>
            <a:endParaRPr lang="en-US" dirty="0"/>
          </a:p>
        </p:txBody>
      </p:sp>
      <p:cxnSp>
        <p:nvCxnSpPr>
          <p:cNvPr id="8" name="Straight Connector 7"/>
          <p:cNvCxnSpPr/>
          <p:nvPr/>
        </p:nvCxnSpPr>
        <p:spPr>
          <a:xfrm>
            <a:off x="1970942" y="2828808"/>
            <a:ext cx="2056481"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286577" y="984019"/>
                <a:ext cx="4742623" cy="1200329"/>
              </a:xfrm>
              <a:prstGeom prst="rect">
                <a:avLst/>
              </a:prstGeom>
            </p:spPr>
            <p:txBody>
              <a:bodyPr wrap="square">
                <a:spAutoFit/>
              </a:bodyPr>
              <a:lstStyle/>
              <a:p>
                <a:r>
                  <a:rPr lang="en-US" b="1" dirty="0" smtClean="0">
                    <a:solidFill>
                      <a:schemeClr val="tx1"/>
                    </a:solidFill>
                  </a:rPr>
                  <a:t>z=1: Database, </a:t>
                </a:r>
              </a:p>
              <a:p>
                <a:r>
                  <a:rPr lang="en-US" b="1" dirty="0" smtClean="0">
                    <a:solidFill>
                      <a:schemeClr val="tx1"/>
                    </a:solidFill>
                  </a:rPr>
                  <a:t>(x, y)=(term, term)</a:t>
                </a:r>
              </a:p>
              <a:p>
                <a14:m>
                  <m:oMath xmlns="" xmlns:m="http://schemas.openxmlformats.org/officeDocument/2006/math">
                    <m:sSub>
                      <m:sSubPr>
                        <m:ctrlPr>
                          <a:rPr lang="en-US" b="0"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1</m:t>
                        </m:r>
                      </m:sub>
                    </m:sSub>
                  </m:oMath>
                </a14:m>
                <a:r>
                  <a:rPr lang="en-US" b="1" dirty="0" smtClean="0">
                    <a:solidFill>
                      <a:schemeClr val="tx1"/>
                    </a:solidFill>
                  </a:rPr>
                  <a:t>=query, </a:t>
                </a:r>
                <a14:m>
                  <m:oMath xmlns=""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𝑢</m:t>
                        </m:r>
                      </m:e>
                      <m:sub>
                        <m:r>
                          <a:rPr lang="en-US" b="0" i="1" smtClean="0">
                            <a:solidFill>
                              <a:schemeClr val="accent2"/>
                            </a:solidFill>
                            <a:latin typeface="Cambria Math" panose="02040503050406030204" pitchFamily="18" charset="0"/>
                          </a:rPr>
                          <m:t>2</m:t>
                        </m:r>
                      </m:sub>
                    </m:sSub>
                  </m:oMath>
                </a14:m>
                <a:r>
                  <a:rPr lang="en-US" b="1" dirty="0" smtClean="0">
                    <a:solidFill>
                      <a:schemeClr val="accent2"/>
                    </a:solidFill>
                  </a:rPr>
                  <a:t>=processing</a:t>
                </a:r>
                <a:endParaRPr lang="en-US" b="1" dirty="0">
                  <a:solidFill>
                    <a:schemeClr val="accent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86577" y="984019"/>
                <a:ext cx="4742623" cy="1200329"/>
              </a:xfrm>
              <a:prstGeom prst="rect">
                <a:avLst/>
              </a:prstGeom>
              <a:blipFill rotWithShape="0">
                <a:blip r:embed="rId5"/>
                <a:stretch>
                  <a:fillRect l="-1928"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725513" y="2015748"/>
                <a:ext cx="835293" cy="461665"/>
              </a:xfrm>
              <a:prstGeom prst="rect">
                <a:avLst/>
              </a:prstGeom>
            </p:spPr>
            <p:txBody>
              <a:bodyPr wrap="none">
                <a:spAutoFit/>
              </a:bodyPr>
              <a:lstStyle/>
              <a:p>
                <a14:m>
                  <m:oMathPara xmlns=""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𝝓</m:t>
                          </m:r>
                        </m:e>
                        <m:sup>
                          <m:r>
                            <a:rPr lang="en-US" b="0" i="1" smtClean="0">
                              <a:latin typeface="Cambria Math" panose="02040503050406030204" pitchFamily="18" charset="0"/>
                            </a:rPr>
                            <m:t>𝑦</m:t>
                          </m:r>
                          <m:r>
                            <a:rPr lang="en-US" b="0" i="1" smtClean="0">
                              <a:latin typeface="Cambria Math"/>
                            </a:rPr>
                            <m:t>,</m:t>
                          </m:r>
                          <m:r>
                            <a:rPr lang="en-US" b="0" i="1" smtClean="0">
                              <a:latin typeface="Cambria Math"/>
                            </a:rPr>
                            <m:t>𝑧</m:t>
                          </m:r>
                        </m:sup>
                      </m:sSup>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4725513" y="2015748"/>
                <a:ext cx="835293" cy="461665"/>
              </a:xfrm>
              <a:prstGeom prst="rect">
                <a:avLst/>
              </a:prstGeom>
              <a:blipFill rotWithShape="1">
                <a:blip r:embed="rId6"/>
                <a:stretch>
                  <a:fillRect l="-730" b="-20000"/>
                </a:stretch>
              </a:blipFill>
            </p:spPr>
            <p:txBody>
              <a:bodyPr/>
              <a:lstStyle/>
              <a:p>
                <a:r>
                  <a:rPr lang="en-US">
                    <a:noFill/>
                  </a:rPr>
                  <a:t> </a:t>
                </a:r>
              </a:p>
            </p:txBody>
          </p:sp>
        </mc:Fallback>
      </mc:AlternateContent>
      <p:sp>
        <p:nvSpPr>
          <p:cNvPr id="15" name="TextBox 14"/>
          <p:cNvSpPr txBox="1"/>
          <p:nvPr/>
        </p:nvSpPr>
        <p:spPr>
          <a:xfrm>
            <a:off x="3875942" y="3164346"/>
            <a:ext cx="2590800" cy="461665"/>
          </a:xfrm>
          <a:prstGeom prst="rect">
            <a:avLst/>
          </a:prstGeom>
          <a:noFill/>
          <a:ln>
            <a:solidFill>
              <a:srgbClr val="000000"/>
            </a:solidFill>
          </a:ln>
        </p:spPr>
        <p:txBody>
          <a:bodyPr wrap="square" rtlCol="0">
            <a:spAutoFit/>
          </a:bodyPr>
          <a:lstStyle/>
          <a:p>
            <a:r>
              <a:rPr lang="en-US" dirty="0" smtClean="0"/>
              <a:t>Optimization:0.001</a:t>
            </a:r>
            <a:endParaRPr lang="en-US" dirty="0"/>
          </a:p>
        </p:txBody>
      </p:sp>
      <p:sp>
        <p:nvSpPr>
          <p:cNvPr id="18" name="TextBox 17"/>
          <p:cNvSpPr txBox="1"/>
          <p:nvPr/>
        </p:nvSpPr>
        <p:spPr>
          <a:xfrm>
            <a:off x="4103622" y="3672116"/>
            <a:ext cx="2363120" cy="461665"/>
          </a:xfrm>
          <a:prstGeom prst="rect">
            <a:avLst/>
          </a:prstGeom>
          <a:noFill/>
          <a:ln>
            <a:solidFill>
              <a:srgbClr val="000000"/>
            </a:solidFill>
          </a:ln>
        </p:spPr>
        <p:txBody>
          <a:bodyPr wrap="squar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9" name="Rectangle 18"/>
              <p:cNvSpPr/>
              <p:nvPr/>
            </p:nvSpPr>
            <p:spPr>
              <a:xfrm>
                <a:off x="1970942" y="3118098"/>
                <a:ext cx="1966554" cy="369332"/>
              </a:xfrm>
              <a:prstGeom prst="rect">
                <a:avLst/>
              </a:prstGeom>
            </p:spPr>
            <p:txBody>
              <a:bodyPr wrap="none">
                <a:spAutoFit/>
              </a:bodyPr>
              <a:lstStyle/>
              <a:p>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970942" y="3118098"/>
                <a:ext cx="1966554" cy="369332"/>
              </a:xfrm>
              <a:prstGeom prst="rect">
                <a:avLst/>
              </a:prstGeom>
              <a:blipFill rotWithShape="1">
                <a:blip r:embed="rId7"/>
                <a:stretch>
                  <a:fillRect/>
                </a:stretch>
              </a:blipFill>
            </p:spPr>
            <p:txBody>
              <a:bodyPr/>
              <a:lstStyle/>
              <a:p>
                <a:r>
                  <a:rPr lang="en-US">
                    <a:noFill/>
                  </a:rPr>
                  <a:t> </a:t>
                </a:r>
              </a:p>
            </p:txBody>
          </p:sp>
        </mc:Fallback>
      </mc:AlternateContent>
      <p:cxnSp>
        <p:nvCxnSpPr>
          <p:cNvPr id="17" name="Straight Arrow Connector 16"/>
          <p:cNvCxnSpPr/>
          <p:nvPr/>
        </p:nvCxnSpPr>
        <p:spPr>
          <a:xfrm flipV="1">
            <a:off x="7848600" y="2559112"/>
            <a:ext cx="325348" cy="259422"/>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848600" y="2155124"/>
            <a:ext cx="325348" cy="227700"/>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05800" y="1947952"/>
            <a:ext cx="0" cy="374953"/>
          </a:xfrm>
          <a:prstGeom prst="straightConnector1">
            <a:avLst/>
          </a:prstGeom>
          <a:ln w="28575">
            <a:solidFill>
              <a:schemeClr val="accent2"/>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Title 1"/>
          <p:cNvSpPr txBox="1">
            <a:spLocks/>
          </p:cNvSpPr>
          <p:nvPr/>
        </p:nvSpPr>
        <p:spPr>
          <a:xfrm>
            <a:off x="107949" y="0"/>
            <a:ext cx="8883651" cy="702235"/>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4400" smtClean="0"/>
              <a:t>CATHYHIN: Generative assumption</a:t>
            </a:r>
            <a:endParaRPr lang="en-US" sz="4400" dirty="0"/>
          </a:p>
        </p:txBody>
      </p:sp>
    </p:spTree>
    <p:extLst>
      <p:ext uri="{BB962C8B-B14F-4D97-AF65-F5344CB8AC3E}">
        <p14:creationId xmlns:p14="http://schemas.microsoft.com/office/powerpoint/2010/main" val="159371012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6000"/>
          </a:xfrm>
        </p:spPr>
        <p:txBody>
          <a:bodyPr/>
          <a:lstStyle/>
          <a:p>
            <a:r>
              <a:rPr lang="en-US" dirty="0" smtClean="0"/>
              <a:t>Collapsed generative process</a:t>
            </a:r>
            <a:endParaRPr lang="en-US" dirty="0"/>
          </a:p>
        </p:txBody>
      </p:sp>
      <p:sp>
        <p:nvSpPr>
          <p:cNvPr id="3" name="Content Placeholder 2"/>
          <p:cNvSpPr>
            <a:spLocks noGrp="1"/>
          </p:cNvSpPr>
          <p:nvPr>
            <p:ph idx="1"/>
          </p:nvPr>
        </p:nvSpPr>
        <p:spPr/>
        <p:txBody>
          <a:bodyPr/>
          <a:lstStyle/>
          <a:p>
            <a:r>
              <a:rPr lang="en-US" dirty="0" smtClean="0"/>
              <a:t>What we observe is the link weight (the number of unit-weight links) between any two nodes</a:t>
            </a:r>
            <a:endParaRPr lang="en-US" dirty="0"/>
          </a:p>
        </p:txBody>
      </p:sp>
      <p:sp>
        <p:nvSpPr>
          <p:cNvPr id="4" name="Slide Number Placeholder 3"/>
          <p:cNvSpPr>
            <a:spLocks noGrp="1"/>
          </p:cNvSpPr>
          <p:nvPr>
            <p:ph type="sldNum" sz="quarter" idx="12"/>
          </p:nvPr>
        </p:nvSpPr>
        <p:spPr>
          <a:xfrm>
            <a:off x="107950" y="6381750"/>
            <a:ext cx="936625" cy="365125"/>
          </a:xfrm>
          <a:prstGeom prst="rect">
            <a:avLst/>
          </a:prstGeom>
        </p:spPr>
        <p:txBody>
          <a:bodyPr/>
          <a:lstStyle/>
          <a:p>
            <a:pPr>
              <a:defRPr/>
            </a:pPr>
            <a:fld id="{D105FBF4-B48F-4F70-B5FA-8CCB8659F6FF}" type="slidenum">
              <a:rPr lang="zh-CN" altLang="en-US" smtClean="0"/>
              <a:pPr>
                <a:defRPr/>
              </a:pPr>
              <a:t>126</a:t>
            </a:fld>
            <a:r>
              <a:rPr lang="en-US" altLang="zh-CN" sz="1200" smtClean="0">
                <a:latin typeface="宋体" pitchFamily="2" charset="-122"/>
              </a:rPr>
              <a:t> </a:t>
            </a:r>
            <a:endParaRPr lang="en-US" altLang="zh-CN" sz="1200" dirty="0">
              <a:latin typeface="宋体" pitchFamily="2" charset="-122"/>
            </a:endParaRPr>
          </a:p>
        </p:txBody>
      </p:sp>
      <p:pic>
        <p:nvPicPr>
          <p:cNvPr id="5" name="Picture 4"/>
          <p:cNvPicPr>
            <a:picLocks noChangeAspect="1"/>
          </p:cNvPicPr>
          <p:nvPr/>
        </p:nvPicPr>
        <p:blipFill>
          <a:blip r:embed="rId3">
            <a:lum bright="-20000" contrast="40000"/>
          </a:blip>
          <a:stretch>
            <a:fillRect/>
          </a:stretch>
        </p:blipFill>
        <p:spPr>
          <a:xfrm>
            <a:off x="4870450" y="2152316"/>
            <a:ext cx="3303858" cy="2422972"/>
          </a:xfrm>
          <a:prstGeom prst="rect">
            <a:avLst/>
          </a:prstGeom>
        </p:spPr>
      </p:pic>
      <p:pic>
        <p:nvPicPr>
          <p:cNvPr id="6" name="Picture 5"/>
          <p:cNvPicPr>
            <a:picLocks noChangeAspect="1"/>
          </p:cNvPicPr>
          <p:nvPr/>
        </p:nvPicPr>
        <p:blipFill>
          <a:blip r:embed="rId4">
            <a:lum bright="-40000" contrast="40000"/>
          </a:blip>
          <a:stretch>
            <a:fillRect/>
          </a:stretch>
        </p:blipFill>
        <p:spPr>
          <a:xfrm>
            <a:off x="3599736" y="4953000"/>
            <a:ext cx="4574572" cy="938743"/>
          </a:xfrm>
          <a:prstGeom prst="rect">
            <a:avLst/>
          </a:prstGeom>
        </p:spPr>
      </p:pic>
      <p:pic>
        <p:nvPicPr>
          <p:cNvPr id="7" name="Picture 6"/>
          <p:cNvPicPr>
            <a:picLocks noChangeAspect="1"/>
          </p:cNvPicPr>
          <p:nvPr/>
        </p:nvPicPr>
        <p:blipFill>
          <a:blip r:embed="rId5">
            <a:lum bright="-20000" contrast="40000"/>
          </a:blip>
          <a:stretch>
            <a:fillRect/>
          </a:stretch>
        </p:blipFill>
        <p:spPr>
          <a:xfrm>
            <a:off x="609600" y="2646385"/>
            <a:ext cx="2133600" cy="2775986"/>
          </a:xfrm>
          <a:prstGeom prst="rect">
            <a:avLst/>
          </a:prstGeom>
        </p:spPr>
      </p:pic>
      <p:sp>
        <p:nvSpPr>
          <p:cNvPr id="9" name="Down Arrow 8"/>
          <p:cNvSpPr/>
          <p:nvPr/>
        </p:nvSpPr>
        <p:spPr>
          <a:xfrm rot="16200000">
            <a:off x="3604888" y="2895600"/>
            <a:ext cx="433712" cy="152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584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4729"/>
            <a:ext cx="8229600" cy="5502679"/>
          </a:xfrm>
        </p:spPr>
        <p:txBody>
          <a:bodyPr>
            <a:normAutofit/>
          </a:bodyPr>
          <a:lstStyle/>
          <a:p>
            <a:r>
              <a:rPr lang="en-US" dirty="0"/>
              <a:t>For each topic </a:t>
            </a:r>
            <a:r>
              <a:rPr lang="en-US" dirty="0" smtClean="0"/>
              <a:t>t:</a:t>
            </a:r>
          </a:p>
          <a:p>
            <a:pPr lvl="1"/>
            <a:r>
              <a:rPr lang="en-US" dirty="0" smtClean="0"/>
              <a:t>construct </a:t>
            </a:r>
            <a:r>
              <a:rPr lang="en-US" dirty="0"/>
              <a:t>a topic-t word set </a:t>
            </a:r>
            <a:r>
              <a:rPr lang="en-US" dirty="0" smtClean="0"/>
              <a:t>consisting </a:t>
            </a:r>
            <a:r>
              <a:rPr lang="en-US" dirty="0"/>
              <a:t>of the words with the topic label t for each </a:t>
            </a:r>
            <a:r>
              <a:rPr lang="en-US" dirty="0" smtClean="0"/>
              <a:t>document</a:t>
            </a:r>
          </a:p>
          <a:p>
            <a:pPr lvl="1"/>
            <a:r>
              <a:rPr lang="en-US" dirty="0" smtClean="0"/>
              <a:t>combine these into a collection </a:t>
            </a:r>
            <a:r>
              <a:rPr lang="en-US" dirty="0" err="1" smtClean="0"/>
              <a:t>D</a:t>
            </a:r>
            <a:r>
              <a:rPr lang="en-US" baseline="-25000" dirty="0" err="1" smtClean="0"/>
              <a:t>t</a:t>
            </a:r>
            <a:r>
              <a:rPr lang="en-US" dirty="0"/>
              <a:t> </a:t>
            </a:r>
            <a:endParaRPr lang="en-US" dirty="0" smtClean="0"/>
          </a:p>
          <a:p>
            <a:pPr lvl="1"/>
            <a:r>
              <a:rPr lang="en-US" dirty="0" smtClean="0"/>
              <a:t>mine </a:t>
            </a:r>
            <a:r>
              <a:rPr lang="en-US" dirty="0"/>
              <a:t>frequent word sets from </a:t>
            </a:r>
            <a:r>
              <a:rPr lang="en-US" dirty="0" err="1" smtClean="0"/>
              <a:t>D</a:t>
            </a:r>
            <a:r>
              <a:rPr lang="en-US" baseline="-25000" dirty="0" err="1" smtClean="0"/>
              <a:t>t</a:t>
            </a:r>
            <a:r>
              <a:rPr lang="en-US" baseline="-25000" dirty="0" smtClean="0"/>
              <a:t> </a:t>
            </a:r>
            <a:r>
              <a:rPr lang="en-US" dirty="0" smtClean="0"/>
              <a:t>using </a:t>
            </a:r>
            <a:r>
              <a:rPr lang="en-US" dirty="0"/>
              <a:t>any efficient pattern mining algorithm, such as FP-</a:t>
            </a:r>
            <a:r>
              <a:rPr lang="en-US" dirty="0" smtClean="0"/>
              <a:t>growth</a:t>
            </a:r>
          </a:p>
          <a:p>
            <a:r>
              <a:rPr lang="en-US" i="1" dirty="0" smtClean="0"/>
              <a:t>topical </a:t>
            </a:r>
            <a:r>
              <a:rPr lang="en-US" i="1" dirty="0"/>
              <a:t>keyphrase </a:t>
            </a:r>
            <a:r>
              <a:rPr lang="en-US" dirty="0"/>
              <a:t>for topic </a:t>
            </a:r>
            <a:r>
              <a:rPr lang="en-US" dirty="0" smtClean="0"/>
              <a:t>t: a </a:t>
            </a:r>
            <a:r>
              <a:rPr lang="en-US" dirty="0"/>
              <a:t>set of words p = {w</a:t>
            </a:r>
            <a:r>
              <a:rPr lang="en-US" baseline="-25000" dirty="0"/>
              <a:t>1</a:t>
            </a:r>
            <a:r>
              <a:rPr lang="en-US" dirty="0"/>
              <a:t> ...</a:t>
            </a:r>
            <a:r>
              <a:rPr lang="en-US" dirty="0" err="1"/>
              <a:t>w</a:t>
            </a:r>
            <a:r>
              <a:rPr lang="en-US" baseline="-25000" dirty="0" err="1"/>
              <a:t>n</a:t>
            </a:r>
            <a:r>
              <a:rPr lang="en-US" dirty="0"/>
              <a:t>} </a:t>
            </a:r>
            <a:r>
              <a:rPr lang="en-US" dirty="0" smtClean="0"/>
              <a:t>simultaneously </a:t>
            </a:r>
            <a:r>
              <a:rPr lang="en-US" dirty="0"/>
              <a:t>labeled with topic t in at least μ </a:t>
            </a:r>
            <a:r>
              <a:rPr lang="en-US" dirty="0" smtClean="0"/>
              <a:t>documents (</a:t>
            </a:r>
            <a:r>
              <a:rPr lang="en-US" dirty="0" err="1" smtClean="0">
                <a:latin typeface="Gill Sans SemiBold"/>
                <a:cs typeface="Gill Sans SemiBold"/>
              </a:rPr>
              <a:t>f</a:t>
            </a:r>
            <a:r>
              <a:rPr lang="en-US" baseline="-25000" dirty="0" err="1" smtClean="0">
                <a:latin typeface="Gill Sans SemiBold"/>
                <a:cs typeface="Gill Sans SemiBold"/>
              </a:rPr>
              <a:t>t</a:t>
            </a:r>
            <a:r>
              <a:rPr lang="en-US" dirty="0" smtClean="0">
                <a:latin typeface="Gill Sans SemiBold"/>
                <a:cs typeface="Gill Sans SemiBold"/>
              </a:rPr>
              <a:t>(p) &gt;μ</a:t>
            </a:r>
            <a:r>
              <a:rPr lang="en-US" dirty="0" smtClean="0"/>
              <a:t>) </a:t>
            </a:r>
            <a:endParaRPr lang="en-US" dirty="0"/>
          </a:p>
        </p:txBody>
      </p:sp>
      <p:sp>
        <p:nvSpPr>
          <p:cNvPr id="5" name="Title 1"/>
          <p:cNvSpPr txBox="1">
            <a:spLocks/>
          </p:cNvSpPr>
          <p:nvPr/>
        </p:nvSpPr>
        <p:spPr>
          <a:xfrm>
            <a:off x="457200" y="0"/>
            <a:ext cx="8229600" cy="92796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mtClean="0"/>
              <a:t>Extracting Topical Keyphrases</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13</a:t>
            </a:fld>
            <a:endParaRPr lang="en-US"/>
          </a:p>
        </p:txBody>
      </p:sp>
    </p:spTree>
    <p:extLst>
      <p:ext uri="{BB962C8B-B14F-4D97-AF65-F5344CB8AC3E}">
        <p14:creationId xmlns:p14="http://schemas.microsoft.com/office/powerpoint/2010/main" val="24589493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9367"/>
          </a:xfrm>
        </p:spPr>
        <p:txBody>
          <a:bodyPr/>
          <a:lstStyle/>
          <a:p>
            <a:r>
              <a:rPr lang="en-US" dirty="0" smtClean="0"/>
              <a:t>Comparability Property</a:t>
            </a:r>
            <a:endParaRPr lang="en-US" dirty="0"/>
          </a:p>
        </p:txBody>
      </p:sp>
      <p:sp>
        <p:nvSpPr>
          <p:cNvPr id="3" name="Content Placeholder 2"/>
          <p:cNvSpPr>
            <a:spLocks noGrp="1"/>
          </p:cNvSpPr>
          <p:nvPr>
            <p:ph idx="1"/>
          </p:nvPr>
        </p:nvSpPr>
        <p:spPr>
          <a:xfrm>
            <a:off x="457200" y="1269850"/>
            <a:ext cx="8229600" cy="2914141"/>
          </a:xfrm>
        </p:spPr>
        <p:txBody>
          <a:bodyPr/>
          <a:lstStyle/>
          <a:p>
            <a:r>
              <a:rPr lang="en-US" dirty="0" smtClean="0"/>
              <a:t>Now, KERT can directly compare and rank phrases of any length</a:t>
            </a:r>
          </a:p>
          <a:p>
            <a:r>
              <a:rPr lang="en-US" dirty="0" smtClean="0"/>
              <a:t>Extracting the topical keyphrases allows us to represent </a:t>
            </a:r>
            <a:r>
              <a:rPr lang="en-US" dirty="0"/>
              <a:t>the random event e</a:t>
            </a:r>
            <a:r>
              <a:rPr lang="en-US" baseline="-25000" dirty="0"/>
              <a:t>t</a:t>
            </a:r>
            <a:r>
              <a:rPr lang="en-US" dirty="0"/>
              <a:t>(p) = ‘seeing </a:t>
            </a:r>
            <a:r>
              <a:rPr lang="en-US" dirty="0" smtClean="0"/>
              <a:t>a phrase </a:t>
            </a:r>
            <a:r>
              <a:rPr lang="en-US" dirty="0"/>
              <a:t>p in a random document with topic t.’ </a:t>
            </a:r>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14</a:t>
            </a:fld>
            <a:endParaRPr lang="en-US"/>
          </a:p>
        </p:txBody>
      </p:sp>
    </p:spTree>
    <p:extLst>
      <p:ext uri="{BB962C8B-B14F-4D97-AF65-F5344CB8AC3E}">
        <p14:creationId xmlns:p14="http://schemas.microsoft.com/office/powerpoint/2010/main" val="19499506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783"/>
            <a:ext cx="8229600" cy="895407"/>
          </a:xfrm>
        </p:spPr>
        <p:txBody>
          <a:bodyPr/>
          <a:lstStyle/>
          <a:p>
            <a:r>
              <a:rPr lang="en-US" dirty="0" smtClean="0"/>
              <a:t>Phrase Ranking: Four Criteria</a:t>
            </a:r>
            <a:endParaRPr lang="en-US" dirty="0"/>
          </a:p>
        </p:txBody>
      </p:sp>
      <p:sp>
        <p:nvSpPr>
          <p:cNvPr id="3" name="Content Placeholder 2"/>
          <p:cNvSpPr>
            <a:spLocks noGrp="1"/>
          </p:cNvSpPr>
          <p:nvPr>
            <p:ph idx="1"/>
          </p:nvPr>
        </p:nvSpPr>
        <p:spPr>
          <a:xfrm>
            <a:off x="2800388" y="2148976"/>
            <a:ext cx="6105498" cy="4460751"/>
          </a:xfrm>
        </p:spPr>
        <p:txBody>
          <a:bodyPr>
            <a:normAutofit/>
          </a:bodyPr>
          <a:lstStyle/>
          <a:p>
            <a:pPr>
              <a:spcBef>
                <a:spcPts val="1600"/>
              </a:spcBef>
            </a:pPr>
            <a:r>
              <a:rPr lang="en-US" sz="4400" dirty="0" smtClean="0">
                <a:solidFill>
                  <a:schemeClr val="bg1">
                    <a:lumMod val="50000"/>
                  </a:schemeClr>
                </a:solidFill>
              </a:rPr>
              <a:t>Coverage</a:t>
            </a:r>
          </a:p>
          <a:p>
            <a:pPr>
              <a:spcBef>
                <a:spcPts val="1600"/>
              </a:spcBef>
            </a:pPr>
            <a:r>
              <a:rPr lang="en-US" sz="4400" dirty="0" smtClean="0">
                <a:solidFill>
                  <a:schemeClr val="bg1">
                    <a:lumMod val="50000"/>
                  </a:schemeClr>
                </a:solidFill>
              </a:rPr>
              <a:t>Purity</a:t>
            </a:r>
          </a:p>
          <a:p>
            <a:pPr>
              <a:spcBef>
                <a:spcPts val="1600"/>
              </a:spcBef>
            </a:pPr>
            <a:r>
              <a:rPr lang="en-US" sz="4400" dirty="0" err="1" smtClean="0">
                <a:solidFill>
                  <a:schemeClr val="bg1">
                    <a:lumMod val="50000"/>
                  </a:schemeClr>
                </a:solidFill>
              </a:rPr>
              <a:t>Phraseness</a:t>
            </a:r>
            <a:endParaRPr lang="en-US" sz="4400" dirty="0">
              <a:solidFill>
                <a:schemeClr val="bg1">
                  <a:lumMod val="50000"/>
                </a:schemeClr>
              </a:solidFill>
            </a:endParaRPr>
          </a:p>
          <a:p>
            <a:pPr>
              <a:spcBef>
                <a:spcPts val="1600"/>
              </a:spcBef>
            </a:pPr>
            <a:r>
              <a:rPr lang="en-US" sz="4400" dirty="0" smtClean="0">
                <a:solidFill>
                  <a:schemeClr val="bg1">
                    <a:lumMod val="50000"/>
                  </a:schemeClr>
                </a:solidFill>
              </a:rPr>
              <a:t>Completeness</a:t>
            </a:r>
            <a:endParaRPr lang="en-US" sz="4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15</a:t>
            </a:fld>
            <a:endParaRPr lang="en-US"/>
          </a:p>
        </p:txBody>
      </p:sp>
    </p:spTree>
    <p:extLst>
      <p:ext uri="{BB962C8B-B14F-4D97-AF65-F5344CB8AC3E}">
        <p14:creationId xmlns:p14="http://schemas.microsoft.com/office/powerpoint/2010/main" val="2651719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9367"/>
          </a:xfrm>
        </p:spPr>
        <p:txBody>
          <a:bodyPr/>
          <a:lstStyle/>
          <a:p>
            <a:r>
              <a:rPr lang="en-US" dirty="0" smtClean="0"/>
              <a:t>Coverage</a:t>
            </a:r>
            <a:endParaRPr lang="en-US" dirty="0"/>
          </a:p>
        </p:txBody>
      </p:sp>
      <p:sp>
        <p:nvSpPr>
          <p:cNvPr id="3" name="Content Placeholder 2"/>
          <p:cNvSpPr>
            <a:spLocks noGrp="1"/>
          </p:cNvSpPr>
          <p:nvPr>
            <p:ph idx="1"/>
          </p:nvPr>
        </p:nvSpPr>
        <p:spPr>
          <a:xfrm>
            <a:off x="457200" y="1437399"/>
            <a:ext cx="8229600" cy="2811711"/>
          </a:xfrm>
        </p:spPr>
        <p:txBody>
          <a:bodyPr>
            <a:normAutofit/>
          </a:bodyPr>
          <a:lstStyle/>
          <a:p>
            <a:r>
              <a:rPr lang="en-US" sz="2600" dirty="0">
                <a:solidFill>
                  <a:srgbClr val="7F7F7F"/>
                </a:solidFill>
              </a:rPr>
              <a:t>A representative keyphrase for a topic should cover many documents within that topic. </a:t>
            </a:r>
          </a:p>
          <a:p>
            <a:pPr lvl="1"/>
            <a:r>
              <a:rPr lang="en-US" sz="2100" dirty="0"/>
              <a:t>‘information retrieval’ has better coverage than ‘cross-language information retrieval’ for IR </a:t>
            </a:r>
            <a:r>
              <a:rPr lang="en-US" sz="2100" dirty="0" smtClean="0"/>
              <a:t>topic.</a:t>
            </a:r>
            <a:endParaRPr lang="en-US" dirty="0"/>
          </a:p>
          <a:p>
            <a:r>
              <a:rPr lang="en-US" sz="2600" dirty="0" smtClean="0"/>
              <a:t>Directly quantify this measure as the probability of seeing a phrase in a document with a given topic.</a:t>
            </a:r>
            <a:endParaRPr lang="en-US" sz="2600" dirty="0"/>
          </a:p>
        </p:txBody>
      </p:sp>
      <p:pic>
        <p:nvPicPr>
          <p:cNvPr id="4" name="Picture 3" descr="KERT_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063" y="4053749"/>
            <a:ext cx="5063225" cy="1355509"/>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16</a:t>
            </a:fld>
            <a:endParaRPr lang="en-US"/>
          </a:p>
        </p:txBody>
      </p:sp>
    </p:spTree>
    <p:extLst>
      <p:ext uri="{BB962C8B-B14F-4D97-AF65-F5344CB8AC3E}">
        <p14:creationId xmlns:p14="http://schemas.microsoft.com/office/powerpoint/2010/main" val="18529793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00"/>
            <a:ext cx="8229600" cy="944247"/>
          </a:xfrm>
        </p:spPr>
        <p:txBody>
          <a:bodyPr/>
          <a:lstStyle/>
          <a:p>
            <a:r>
              <a:rPr lang="en-US" dirty="0" smtClean="0"/>
              <a:t>Purity</a:t>
            </a:r>
            <a:endParaRPr lang="en-US" dirty="0"/>
          </a:p>
        </p:txBody>
      </p:sp>
      <p:sp>
        <p:nvSpPr>
          <p:cNvPr id="3" name="Content Placeholder 2"/>
          <p:cNvSpPr>
            <a:spLocks noGrp="1"/>
          </p:cNvSpPr>
          <p:nvPr>
            <p:ph idx="1"/>
          </p:nvPr>
        </p:nvSpPr>
        <p:spPr>
          <a:xfrm>
            <a:off x="457200" y="1221010"/>
            <a:ext cx="8229600" cy="3011821"/>
          </a:xfrm>
        </p:spPr>
        <p:txBody>
          <a:bodyPr/>
          <a:lstStyle/>
          <a:p>
            <a:r>
              <a:rPr lang="en-US" sz="2600" dirty="0">
                <a:solidFill>
                  <a:srgbClr val="7F7F7F"/>
                </a:solidFill>
              </a:rPr>
              <a:t>A phrase is pure in topic t if it is only frequent in documents about topic t and not frequent in documents about other topics.</a:t>
            </a:r>
          </a:p>
          <a:p>
            <a:pPr lvl="1"/>
            <a:r>
              <a:rPr lang="en-US" sz="2100" dirty="0"/>
              <a:t>‘query processing’ is a more pure phrase than ‘query’ in the </a:t>
            </a:r>
            <a:r>
              <a:rPr lang="en-US" sz="2100" dirty="0" smtClean="0"/>
              <a:t>DB topic</a:t>
            </a:r>
            <a:r>
              <a:rPr lang="en-US" sz="2100" dirty="0"/>
              <a:t>. </a:t>
            </a:r>
            <a:endParaRPr lang="en-US" sz="2100" dirty="0" smtClean="0"/>
          </a:p>
          <a:p>
            <a:r>
              <a:rPr lang="en-US" sz="2600" dirty="0" smtClean="0"/>
              <a:t>Compare the probability of seeing a phrase in the topic-t collection of documents with the probability of seeing it in any other mixed-topic collection.</a:t>
            </a:r>
            <a:endParaRPr lang="en-US" sz="2600" dirty="0"/>
          </a:p>
          <a:p>
            <a:pPr lvl="1"/>
            <a:endParaRPr lang="en-US" dirty="0"/>
          </a:p>
        </p:txBody>
      </p:sp>
      <p:pic>
        <p:nvPicPr>
          <p:cNvPr id="4" name="Picture 3" descr="KERT_5 cop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738" y="4314231"/>
            <a:ext cx="6414366" cy="2083855"/>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17</a:t>
            </a:fld>
            <a:endParaRPr lang="en-US"/>
          </a:p>
        </p:txBody>
      </p:sp>
    </p:spTree>
    <p:extLst>
      <p:ext uri="{BB962C8B-B14F-4D97-AF65-F5344CB8AC3E}">
        <p14:creationId xmlns:p14="http://schemas.microsoft.com/office/powerpoint/2010/main" val="149873766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247"/>
          </a:xfrm>
        </p:spPr>
        <p:txBody>
          <a:bodyPr/>
          <a:lstStyle/>
          <a:p>
            <a:r>
              <a:rPr lang="en-US" dirty="0" err="1" smtClean="0"/>
              <a:t>Phraseness</a:t>
            </a:r>
            <a:endParaRPr lang="en-US" dirty="0"/>
          </a:p>
        </p:txBody>
      </p:sp>
      <p:sp>
        <p:nvSpPr>
          <p:cNvPr id="3" name="Content Placeholder 2"/>
          <p:cNvSpPr>
            <a:spLocks noGrp="1"/>
          </p:cNvSpPr>
          <p:nvPr>
            <p:ph idx="1"/>
          </p:nvPr>
        </p:nvSpPr>
        <p:spPr>
          <a:xfrm>
            <a:off x="457200" y="981556"/>
            <a:ext cx="8229600" cy="4525963"/>
          </a:xfrm>
        </p:spPr>
        <p:txBody>
          <a:bodyPr>
            <a:normAutofit/>
          </a:bodyPr>
          <a:lstStyle/>
          <a:p>
            <a:r>
              <a:rPr lang="en-US" sz="2600" dirty="0">
                <a:solidFill>
                  <a:srgbClr val="7F7F7F"/>
                </a:solidFill>
              </a:rPr>
              <a:t>A group of words should be grouped into a phrase if they co-occur significantly more frequent than the expected co-occurrence frequency given that each word in the phrase occurs independently.</a:t>
            </a:r>
          </a:p>
          <a:p>
            <a:pPr lvl="1"/>
            <a:r>
              <a:rPr lang="en-US" sz="2100" dirty="0" smtClean="0"/>
              <a:t>’active </a:t>
            </a:r>
            <a:r>
              <a:rPr lang="en-US" sz="2100" dirty="0"/>
              <a:t>learning’ is a good quality phrase in the Machine Learning topic, but ‘learning classification’ is not, since the latter two words co-occur only because both are popular in the topic. </a:t>
            </a:r>
            <a:endParaRPr lang="en-US" sz="2100" dirty="0" smtClean="0"/>
          </a:p>
          <a:p>
            <a:r>
              <a:rPr lang="en-US" sz="2900" dirty="0" smtClean="0"/>
              <a:t>Compare the probability of seeing a phrase P = {w</a:t>
            </a:r>
            <a:r>
              <a:rPr lang="en-US" sz="2900" baseline="-25000" dirty="0" smtClean="0"/>
              <a:t>1</a:t>
            </a:r>
            <a:r>
              <a:rPr lang="en-US" sz="2900" dirty="0" smtClean="0"/>
              <a:t>…</a:t>
            </a:r>
            <a:r>
              <a:rPr lang="en-US" sz="2900" dirty="0" err="1" smtClean="0"/>
              <a:t>w</a:t>
            </a:r>
            <a:r>
              <a:rPr lang="en-US" sz="2900" baseline="-25000" dirty="0" err="1" smtClean="0"/>
              <a:t>n</a:t>
            </a:r>
            <a:r>
              <a:rPr lang="en-US" sz="2900" dirty="0" smtClean="0"/>
              <a:t>} and seeing the n words independently</a:t>
            </a:r>
            <a:endParaRPr lang="en-US" sz="2900" dirty="0"/>
          </a:p>
          <a:p>
            <a:pPr lvl="1"/>
            <a:endParaRPr lang="en-US" dirty="0"/>
          </a:p>
        </p:txBody>
      </p:sp>
      <p:pic>
        <p:nvPicPr>
          <p:cNvPr id="5" name="Picture 4" descr="KERT_5 copy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379" y="4687463"/>
            <a:ext cx="4715717" cy="1933151"/>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18</a:t>
            </a:fld>
            <a:endParaRPr lang="en-US"/>
          </a:p>
        </p:txBody>
      </p:sp>
    </p:spTree>
    <p:extLst>
      <p:ext uri="{BB962C8B-B14F-4D97-AF65-F5344CB8AC3E}">
        <p14:creationId xmlns:p14="http://schemas.microsoft.com/office/powerpoint/2010/main" val="28227768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993087"/>
          </a:xfrm>
        </p:spPr>
        <p:txBody>
          <a:bodyPr/>
          <a:lstStyle/>
          <a:p>
            <a:r>
              <a:rPr lang="en-US" dirty="0" smtClean="0"/>
              <a:t>Completeness</a:t>
            </a:r>
            <a:endParaRPr lang="en-US" dirty="0"/>
          </a:p>
        </p:txBody>
      </p:sp>
      <p:sp>
        <p:nvSpPr>
          <p:cNvPr id="3" name="Content Placeholder 2"/>
          <p:cNvSpPr>
            <a:spLocks noGrp="1"/>
          </p:cNvSpPr>
          <p:nvPr>
            <p:ph idx="1"/>
          </p:nvPr>
        </p:nvSpPr>
        <p:spPr>
          <a:xfrm>
            <a:off x="457200" y="1242037"/>
            <a:ext cx="8229600" cy="3251275"/>
          </a:xfrm>
        </p:spPr>
        <p:txBody>
          <a:bodyPr/>
          <a:lstStyle/>
          <a:p>
            <a:r>
              <a:rPr lang="en-US" sz="2600" dirty="0">
                <a:solidFill>
                  <a:srgbClr val="7F7F7F"/>
                </a:solidFill>
              </a:rPr>
              <a:t>A phrase p is not complete if a longer phrase p’ which contains p usually co-occurs with p. </a:t>
            </a:r>
          </a:p>
          <a:p>
            <a:pPr lvl="1"/>
            <a:r>
              <a:rPr lang="en-US" sz="2100" dirty="0"/>
              <a:t>‘vector machines’ is not a complete phrase, but ‘support vector machines’ is, because ’support’ almost always accompanies ‘vector machines</a:t>
            </a:r>
            <a:r>
              <a:rPr lang="en-US" sz="2100" dirty="0" smtClean="0"/>
              <a:t>’</a:t>
            </a:r>
          </a:p>
          <a:p>
            <a:r>
              <a:rPr lang="en-US" sz="2900" dirty="0" smtClean="0"/>
              <a:t>Examine the conditional probability of observing P’ given P in a topic-t document (will use as filter)</a:t>
            </a:r>
            <a:endParaRPr lang="en-US" sz="2900" dirty="0"/>
          </a:p>
          <a:p>
            <a:pPr lvl="1"/>
            <a:endParaRPr lang="en-US" dirty="0"/>
          </a:p>
        </p:txBody>
      </p:sp>
      <p:pic>
        <p:nvPicPr>
          <p:cNvPr id="4" name="Picture 3" descr="KERT_5 copy 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19" y="4249111"/>
            <a:ext cx="5167578" cy="2198362"/>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19</a:t>
            </a:fld>
            <a:endParaRPr lang="en-US"/>
          </a:p>
        </p:txBody>
      </p:sp>
    </p:spTree>
    <p:extLst>
      <p:ext uri="{BB962C8B-B14F-4D97-AF65-F5344CB8AC3E}">
        <p14:creationId xmlns:p14="http://schemas.microsoft.com/office/powerpoint/2010/main" val="29951848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932303" y="1386367"/>
            <a:ext cx="6840097" cy="842779"/>
          </a:xfrm>
        </p:spPr>
        <p:txBody>
          <a:bodyPr>
            <a:noAutofit/>
          </a:bodyPr>
          <a:lstStyle/>
          <a:p>
            <a:pPr algn="l"/>
            <a:r>
              <a:rPr lang="en-US" sz="2800" dirty="0"/>
              <a:t>Yes, But What’s It </a:t>
            </a:r>
            <a:r>
              <a:rPr lang="en-US" sz="2800" i="1" dirty="0" smtClean="0"/>
              <a:t>Really</a:t>
            </a:r>
            <a:r>
              <a:rPr lang="en-US" sz="2800" dirty="0" smtClean="0"/>
              <a:t> </a:t>
            </a:r>
            <a:r>
              <a:rPr lang="en-US" sz="2800" dirty="0"/>
              <a:t>All About, Then, When You Get Right Down To It, I </a:t>
            </a:r>
            <a:r>
              <a:rPr lang="en-US" sz="2800" i="1" dirty="0" smtClean="0"/>
              <a:t>Mean</a:t>
            </a:r>
            <a:r>
              <a:rPr lang="en-US" sz="2800" dirty="0" smtClean="0"/>
              <a:t> </a:t>
            </a:r>
            <a:r>
              <a:rPr lang="en-US" sz="2800" dirty="0"/>
              <a:t>Really!</a:t>
            </a:r>
          </a:p>
        </p:txBody>
      </p:sp>
      <p:sp>
        <p:nvSpPr>
          <p:cNvPr id="4" name="Slide Number Placeholder 3"/>
          <p:cNvSpPr>
            <a:spLocks noGrp="1"/>
          </p:cNvSpPr>
          <p:nvPr>
            <p:ph type="sldNum" sz="quarter" idx="4294967295"/>
          </p:nvPr>
        </p:nvSpPr>
        <p:spPr>
          <a:xfrm>
            <a:off x="8582025" y="6356350"/>
            <a:ext cx="561975" cy="365125"/>
          </a:xfrm>
        </p:spPr>
        <p:txBody>
          <a:bodyPr/>
          <a:lstStyle/>
          <a:p>
            <a:fld id="{A61D9B67-6600-B34F-9345-242C6B7CD63C}" type="slidenum">
              <a:rPr lang="en-US" smtClean="0"/>
              <a:t>2</a:t>
            </a:fld>
            <a:endParaRPr lang="en-US"/>
          </a:p>
        </p:txBody>
      </p:sp>
      <p:sp>
        <p:nvSpPr>
          <p:cNvPr id="8" name="Text Placeholder 5"/>
          <p:cNvSpPr txBox="1">
            <a:spLocks/>
          </p:cNvSpPr>
          <p:nvPr/>
        </p:nvSpPr>
        <p:spPr>
          <a:xfrm>
            <a:off x="3756235" y="2337226"/>
            <a:ext cx="4168565" cy="84277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b="0" i="0" kern="1200">
                <a:solidFill>
                  <a:schemeClr val="tx1">
                    <a:tint val="75000"/>
                  </a:schemeClr>
                </a:solidFill>
                <a:latin typeface="Gill Sans Light"/>
                <a:ea typeface="+mn-ea"/>
                <a:cs typeface="Gill Sans Light"/>
              </a:defRPr>
            </a:lvl1pPr>
            <a:lvl2pPr marL="457200" indent="0" algn="ctr" defTabSz="914400" rtl="0" eaLnBrk="1" latinLnBrk="0" hangingPunct="1">
              <a:spcBef>
                <a:spcPct val="20000"/>
              </a:spcBef>
              <a:buFont typeface="Courier New" pitchFamily="49" charset="0"/>
              <a:buNone/>
              <a:defRPr sz="2600" b="0" i="0" kern="1200">
                <a:solidFill>
                  <a:schemeClr val="tx1">
                    <a:tint val="75000"/>
                  </a:schemeClr>
                </a:solidFill>
                <a:latin typeface="Gill Sans Light"/>
                <a:ea typeface="+mn-ea"/>
                <a:cs typeface="Gill Sans Light"/>
              </a:defRPr>
            </a:lvl2pPr>
            <a:lvl3pPr marL="914400" indent="0" algn="ctr" defTabSz="914400" rtl="0" eaLnBrk="1" latinLnBrk="0" hangingPunct="1">
              <a:spcBef>
                <a:spcPct val="20000"/>
              </a:spcBef>
              <a:buFont typeface="Arial" pitchFamily="34" charset="0"/>
              <a:buNone/>
              <a:defRPr sz="2100" b="0" i="0" kern="1200">
                <a:solidFill>
                  <a:schemeClr val="tx1">
                    <a:tint val="75000"/>
                  </a:schemeClr>
                </a:solidFill>
                <a:latin typeface="Gill Sans Light"/>
                <a:ea typeface="+mn-ea"/>
                <a:cs typeface="Gill Sans Light"/>
              </a:defRPr>
            </a:lvl3pPr>
            <a:lvl4pPr marL="1371600" indent="0" algn="ctr" defTabSz="914400" rtl="0" eaLnBrk="1" latinLnBrk="0" hangingPunct="1">
              <a:spcBef>
                <a:spcPct val="20000"/>
              </a:spcBef>
              <a:buFont typeface="Courier New" pitchFamily="49" charset="0"/>
              <a:buNone/>
              <a:defRPr sz="1600" b="0" i="0" kern="1200">
                <a:solidFill>
                  <a:schemeClr val="tx1">
                    <a:tint val="75000"/>
                  </a:schemeClr>
                </a:solidFill>
                <a:latin typeface="Gill Sans Light"/>
                <a:ea typeface="+mn-ea"/>
                <a:cs typeface="Gill Sans Light"/>
              </a:defRPr>
            </a:lvl4pPr>
            <a:lvl5pPr marL="1828800" indent="0" algn="ctr" defTabSz="914400" rtl="0" eaLnBrk="1" latinLnBrk="0" hangingPunct="1">
              <a:spcBef>
                <a:spcPct val="20000"/>
              </a:spcBef>
              <a:buFont typeface="Arial" pitchFamily="34" charset="0"/>
              <a:buNone/>
              <a:defRPr sz="1600" b="0" i="0" kern="1200">
                <a:solidFill>
                  <a:schemeClr val="tx1">
                    <a:tint val="75000"/>
                  </a:schemeClr>
                </a:solidFill>
                <a:latin typeface="Gill Sans Light"/>
                <a:ea typeface="+mn-ea"/>
                <a:cs typeface="Gill Sans Light"/>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r"/>
            <a:r>
              <a:rPr lang="en-US" sz="2100" dirty="0" err="1" smtClean="0"/>
              <a:t>Didactylos</a:t>
            </a:r>
            <a:r>
              <a:rPr lang="en-US" sz="2100" dirty="0" smtClean="0"/>
              <a:t> the </a:t>
            </a:r>
            <a:r>
              <a:rPr lang="en-US" sz="2100" dirty="0" err="1" smtClean="0"/>
              <a:t>Ephebian</a:t>
            </a:r>
            <a:endParaRPr lang="en-US" sz="2100" dirty="0"/>
          </a:p>
        </p:txBody>
      </p:sp>
      <p:sp>
        <p:nvSpPr>
          <p:cNvPr id="9" name="Text Placeholder 5"/>
          <p:cNvSpPr txBox="1">
            <a:spLocks/>
          </p:cNvSpPr>
          <p:nvPr/>
        </p:nvSpPr>
        <p:spPr>
          <a:xfrm>
            <a:off x="932303" y="3905592"/>
            <a:ext cx="6992497" cy="842779"/>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400" b="0" i="0" kern="1200">
                <a:solidFill>
                  <a:schemeClr val="tx1">
                    <a:tint val="75000"/>
                  </a:schemeClr>
                </a:solidFill>
                <a:latin typeface="Gill Sans Light"/>
                <a:ea typeface="+mn-ea"/>
                <a:cs typeface="Gill Sans Light"/>
              </a:defRPr>
            </a:lvl1pPr>
            <a:lvl2pPr marL="457200" indent="0" algn="ctr" defTabSz="914400" rtl="0" eaLnBrk="1" latinLnBrk="0" hangingPunct="1">
              <a:spcBef>
                <a:spcPct val="20000"/>
              </a:spcBef>
              <a:buFont typeface="Courier New" pitchFamily="49" charset="0"/>
              <a:buNone/>
              <a:defRPr sz="2600" b="0" i="0" kern="1200">
                <a:solidFill>
                  <a:schemeClr val="tx1">
                    <a:tint val="75000"/>
                  </a:schemeClr>
                </a:solidFill>
                <a:latin typeface="Gill Sans Light"/>
                <a:ea typeface="+mn-ea"/>
                <a:cs typeface="Gill Sans Light"/>
              </a:defRPr>
            </a:lvl2pPr>
            <a:lvl3pPr marL="914400" indent="0" algn="ctr" defTabSz="914400" rtl="0" eaLnBrk="1" latinLnBrk="0" hangingPunct="1">
              <a:spcBef>
                <a:spcPct val="20000"/>
              </a:spcBef>
              <a:buFont typeface="Arial" pitchFamily="34" charset="0"/>
              <a:buNone/>
              <a:defRPr sz="2100" b="0" i="0" kern="1200">
                <a:solidFill>
                  <a:schemeClr val="tx1">
                    <a:tint val="75000"/>
                  </a:schemeClr>
                </a:solidFill>
                <a:latin typeface="Gill Sans Light"/>
                <a:ea typeface="+mn-ea"/>
                <a:cs typeface="Gill Sans Light"/>
              </a:defRPr>
            </a:lvl3pPr>
            <a:lvl4pPr marL="1371600" indent="0" algn="ctr" defTabSz="914400" rtl="0" eaLnBrk="1" latinLnBrk="0" hangingPunct="1">
              <a:spcBef>
                <a:spcPct val="20000"/>
              </a:spcBef>
              <a:buFont typeface="Courier New" pitchFamily="49" charset="0"/>
              <a:buNone/>
              <a:defRPr sz="1600" b="0" i="0" kern="1200">
                <a:solidFill>
                  <a:schemeClr val="tx1">
                    <a:tint val="75000"/>
                  </a:schemeClr>
                </a:solidFill>
                <a:latin typeface="Gill Sans Light"/>
                <a:ea typeface="+mn-ea"/>
                <a:cs typeface="Gill Sans Light"/>
              </a:defRPr>
            </a:lvl4pPr>
            <a:lvl5pPr marL="1828800" indent="0" algn="ctr" defTabSz="914400" rtl="0" eaLnBrk="1" latinLnBrk="0" hangingPunct="1">
              <a:spcBef>
                <a:spcPct val="20000"/>
              </a:spcBef>
              <a:buFont typeface="Arial" pitchFamily="34" charset="0"/>
              <a:buNone/>
              <a:defRPr sz="1600" b="0" i="0" kern="1200">
                <a:solidFill>
                  <a:schemeClr val="tx1">
                    <a:tint val="75000"/>
                  </a:schemeClr>
                </a:solidFill>
                <a:latin typeface="Gill Sans Light"/>
                <a:ea typeface="+mn-ea"/>
                <a:cs typeface="Gill Sans Light"/>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l"/>
            <a:r>
              <a:rPr lang="en-US" sz="2800" dirty="0"/>
              <a:t>Let thy speech be short, comprehending much in few words.</a:t>
            </a:r>
          </a:p>
        </p:txBody>
      </p:sp>
      <p:sp>
        <p:nvSpPr>
          <p:cNvPr id="10" name="Text Placeholder 5"/>
          <p:cNvSpPr txBox="1">
            <a:spLocks/>
          </p:cNvSpPr>
          <p:nvPr/>
        </p:nvSpPr>
        <p:spPr>
          <a:xfrm>
            <a:off x="3908635" y="4748371"/>
            <a:ext cx="4168565" cy="84277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b="0" i="0" kern="1200">
                <a:solidFill>
                  <a:schemeClr val="tx1">
                    <a:tint val="75000"/>
                  </a:schemeClr>
                </a:solidFill>
                <a:latin typeface="Gill Sans Light"/>
                <a:ea typeface="+mn-ea"/>
                <a:cs typeface="Gill Sans Light"/>
              </a:defRPr>
            </a:lvl1pPr>
            <a:lvl2pPr marL="457200" indent="0" algn="ctr" defTabSz="914400" rtl="0" eaLnBrk="1" latinLnBrk="0" hangingPunct="1">
              <a:spcBef>
                <a:spcPct val="20000"/>
              </a:spcBef>
              <a:buFont typeface="Courier New" pitchFamily="49" charset="0"/>
              <a:buNone/>
              <a:defRPr sz="2600" b="0" i="0" kern="1200">
                <a:solidFill>
                  <a:schemeClr val="tx1">
                    <a:tint val="75000"/>
                  </a:schemeClr>
                </a:solidFill>
                <a:latin typeface="Gill Sans Light"/>
                <a:ea typeface="+mn-ea"/>
                <a:cs typeface="Gill Sans Light"/>
              </a:defRPr>
            </a:lvl2pPr>
            <a:lvl3pPr marL="914400" indent="0" algn="ctr" defTabSz="914400" rtl="0" eaLnBrk="1" latinLnBrk="0" hangingPunct="1">
              <a:spcBef>
                <a:spcPct val="20000"/>
              </a:spcBef>
              <a:buFont typeface="Arial" pitchFamily="34" charset="0"/>
              <a:buNone/>
              <a:defRPr sz="2100" b="0" i="0" kern="1200">
                <a:solidFill>
                  <a:schemeClr val="tx1">
                    <a:tint val="75000"/>
                  </a:schemeClr>
                </a:solidFill>
                <a:latin typeface="Gill Sans Light"/>
                <a:ea typeface="+mn-ea"/>
                <a:cs typeface="Gill Sans Light"/>
              </a:defRPr>
            </a:lvl3pPr>
            <a:lvl4pPr marL="1371600" indent="0" algn="ctr" defTabSz="914400" rtl="0" eaLnBrk="1" latinLnBrk="0" hangingPunct="1">
              <a:spcBef>
                <a:spcPct val="20000"/>
              </a:spcBef>
              <a:buFont typeface="Courier New" pitchFamily="49" charset="0"/>
              <a:buNone/>
              <a:defRPr sz="1600" b="0" i="0" kern="1200">
                <a:solidFill>
                  <a:schemeClr val="tx1">
                    <a:tint val="75000"/>
                  </a:schemeClr>
                </a:solidFill>
                <a:latin typeface="Gill Sans Light"/>
                <a:ea typeface="+mn-ea"/>
                <a:cs typeface="Gill Sans Light"/>
              </a:defRPr>
            </a:lvl4pPr>
            <a:lvl5pPr marL="1828800" indent="0" algn="ctr" defTabSz="914400" rtl="0" eaLnBrk="1" latinLnBrk="0" hangingPunct="1">
              <a:spcBef>
                <a:spcPct val="20000"/>
              </a:spcBef>
              <a:buFont typeface="Arial" pitchFamily="34" charset="0"/>
              <a:buNone/>
              <a:defRPr sz="1600" b="0" i="0" kern="1200">
                <a:solidFill>
                  <a:schemeClr val="tx1">
                    <a:tint val="75000"/>
                  </a:schemeClr>
                </a:solidFill>
                <a:latin typeface="Gill Sans Light"/>
                <a:ea typeface="+mn-ea"/>
                <a:cs typeface="Gill Sans Light"/>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algn="r"/>
            <a:r>
              <a:rPr lang="en-US" sz="2100" dirty="0" err="1" smtClean="0"/>
              <a:t>Ecclesiasticus</a:t>
            </a:r>
            <a:r>
              <a:rPr lang="en-US" sz="2100" dirty="0" smtClean="0"/>
              <a:t> </a:t>
            </a:r>
            <a:r>
              <a:rPr lang="en-US" sz="2100" dirty="0"/>
              <a:t>32:8</a:t>
            </a:r>
          </a:p>
        </p:txBody>
      </p:sp>
    </p:spTree>
    <p:extLst>
      <p:ext uri="{BB962C8B-B14F-4D97-AF65-F5344CB8AC3E}">
        <p14:creationId xmlns:p14="http://schemas.microsoft.com/office/powerpoint/2010/main" val="4283900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146630" y="4216551"/>
            <a:ext cx="8834560" cy="2641448"/>
          </a:xfrm>
        </p:spPr>
        <p:txBody>
          <a:bodyPr>
            <a:normAutofit/>
          </a:bodyPr>
          <a:lstStyle/>
          <a:p>
            <a:r>
              <a:rPr lang="en-US" dirty="0" smtClean="0">
                <a:ea typeface="Lucida Grande"/>
              </a:rPr>
              <a:t>Can interpret function as a weighted summation of two </a:t>
            </a:r>
            <a:r>
              <a:rPr lang="en-US" dirty="0" err="1" smtClean="0">
                <a:ea typeface="Lucida Grande"/>
              </a:rPr>
              <a:t>pointwise</a:t>
            </a:r>
            <a:r>
              <a:rPr lang="en-US" dirty="0" smtClean="0">
                <a:ea typeface="Lucida Grande"/>
              </a:rPr>
              <a:t> KL-divergence metrics</a:t>
            </a:r>
          </a:p>
          <a:p>
            <a:pPr lvl="1"/>
            <a:r>
              <a:rPr lang="en-US" dirty="0" smtClean="0">
                <a:ea typeface="Lucida Grande"/>
              </a:rPr>
              <a:t>Coverage is the most important since when coverage (frequency) as small, all other metrics are unreliable</a:t>
            </a:r>
            <a:endParaRPr lang="en-US" dirty="0" smtClean="0">
              <a:sym typeface="Wingdings"/>
            </a:endParaRPr>
          </a:p>
          <a:p>
            <a:pPr lvl="1"/>
            <a:endParaRPr lang="en-US" dirty="0" smtClean="0">
              <a:sym typeface="Wingdings"/>
            </a:endParaRPr>
          </a:p>
        </p:txBody>
      </p:sp>
      <p:pic>
        <p:nvPicPr>
          <p:cNvPr id="4" name="Picture 3" descr="KERT_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20</a:t>
            </a:fld>
            <a:endParaRPr lang="en-US"/>
          </a:p>
        </p:txBody>
      </p:sp>
    </p:spTree>
    <p:extLst>
      <p:ext uri="{BB962C8B-B14F-4D97-AF65-F5344CB8AC3E}">
        <p14:creationId xmlns:p14="http://schemas.microsoft.com/office/powerpoint/2010/main" val="19219582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309440" y="4037469"/>
            <a:ext cx="8596446" cy="2332895"/>
          </a:xfrm>
        </p:spPr>
        <p:txBody>
          <a:bodyPr/>
          <a:lstStyle/>
          <a:p>
            <a:r>
              <a:rPr lang="en-US" dirty="0" err="1" smtClean="0">
                <a:ea typeface="Lucida Grande"/>
              </a:rPr>
              <a:t>γ</a:t>
            </a:r>
            <a:r>
              <a:rPr lang="en-US" dirty="0" smtClean="0">
                <a:ea typeface="Lucida Grande"/>
              </a:rPr>
              <a:t> = threshold for pruning incomplete phrases</a:t>
            </a:r>
          </a:p>
          <a:p>
            <a:pPr lvl="1"/>
            <a:r>
              <a:rPr lang="en-US" dirty="0" err="1">
                <a:ea typeface="Lucida Grande"/>
              </a:rPr>
              <a:t>γ</a:t>
            </a:r>
            <a:r>
              <a:rPr lang="en-US" dirty="0">
                <a:ea typeface="Lucida Grande"/>
              </a:rPr>
              <a:t> = </a:t>
            </a:r>
            <a:r>
              <a:rPr lang="en-US" dirty="0" smtClean="0">
                <a:ea typeface="Lucida Grande"/>
              </a:rPr>
              <a:t>1 </a:t>
            </a:r>
            <a:r>
              <a:rPr lang="en-US" dirty="0" smtClean="0">
                <a:latin typeface="Wingdings"/>
                <a:ea typeface="Wingdings"/>
                <a:cs typeface="Wingdings"/>
                <a:sym typeface="Wingdings"/>
              </a:rPr>
              <a:t></a:t>
            </a:r>
            <a:r>
              <a:rPr lang="en-US" dirty="0">
                <a:sym typeface="Wingdings"/>
              </a:rPr>
              <a:t> </a:t>
            </a:r>
            <a:r>
              <a:rPr lang="en-US" dirty="0" smtClean="0">
                <a:sym typeface="Wingdings"/>
              </a:rPr>
              <a:t>ignore the criteria, retain all closed phrases</a:t>
            </a:r>
          </a:p>
          <a:p>
            <a:pPr lvl="1"/>
            <a:r>
              <a:rPr lang="en-US" dirty="0" err="1">
                <a:ea typeface="Lucida Grande"/>
              </a:rPr>
              <a:t>γ</a:t>
            </a:r>
            <a:r>
              <a:rPr lang="en-US" dirty="0">
                <a:ea typeface="Lucida Grande"/>
              </a:rPr>
              <a:t> = </a:t>
            </a:r>
            <a:r>
              <a:rPr lang="en-US" dirty="0" smtClean="0">
                <a:ea typeface="Lucida Grande"/>
              </a:rPr>
              <a:t>0 </a:t>
            </a:r>
            <a:r>
              <a:rPr lang="en-US" dirty="0">
                <a:latin typeface="Wingdings"/>
                <a:ea typeface="Wingdings"/>
                <a:cs typeface="Wingdings"/>
                <a:sym typeface="Wingdings"/>
              </a:rPr>
              <a:t></a:t>
            </a:r>
            <a:r>
              <a:rPr lang="en-US" dirty="0">
                <a:sym typeface="Wingdings"/>
              </a:rPr>
              <a:t> </a:t>
            </a:r>
            <a:r>
              <a:rPr lang="en-US" dirty="0" smtClean="0">
                <a:sym typeface="Wingdings"/>
              </a:rPr>
              <a:t>retain only maximal phrases (longest possible)</a:t>
            </a:r>
          </a:p>
          <a:p>
            <a:pPr lvl="1"/>
            <a:endParaRPr lang="en-US" dirty="0" smtClean="0">
              <a:sym typeface="Wingdings"/>
            </a:endParaRPr>
          </a:p>
        </p:txBody>
      </p:sp>
      <p:pic>
        <p:nvPicPr>
          <p:cNvPr id="4" name="Picture 3" descr="KERT_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21</a:t>
            </a:fld>
            <a:endParaRPr lang="en-US"/>
          </a:p>
        </p:txBody>
      </p:sp>
    </p:spTree>
    <p:extLst>
      <p:ext uri="{BB962C8B-B14F-4D97-AF65-F5344CB8AC3E}">
        <p14:creationId xmlns:p14="http://schemas.microsoft.com/office/powerpoint/2010/main" val="34977941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563"/>
            <a:ext cx="8229600" cy="879126"/>
          </a:xfrm>
        </p:spPr>
        <p:txBody>
          <a:bodyPr/>
          <a:lstStyle/>
          <a:p>
            <a:r>
              <a:rPr lang="en-US" dirty="0" smtClean="0"/>
              <a:t>Unified Ranking Function</a:t>
            </a:r>
            <a:endParaRPr lang="en-US" dirty="0"/>
          </a:p>
        </p:txBody>
      </p:sp>
      <p:sp>
        <p:nvSpPr>
          <p:cNvPr id="3" name="Content Placeholder 2"/>
          <p:cNvSpPr>
            <a:spLocks noGrp="1"/>
          </p:cNvSpPr>
          <p:nvPr>
            <p:ph idx="1"/>
          </p:nvPr>
        </p:nvSpPr>
        <p:spPr>
          <a:xfrm>
            <a:off x="309440" y="4363072"/>
            <a:ext cx="8596446" cy="2007292"/>
          </a:xfrm>
        </p:spPr>
        <p:txBody>
          <a:bodyPr>
            <a:normAutofit/>
          </a:bodyPr>
          <a:lstStyle/>
          <a:p>
            <a:r>
              <a:rPr lang="en-US" dirty="0" err="1" smtClean="0">
                <a:ea typeface="Lucida Grande"/>
              </a:rPr>
              <a:t>ω</a:t>
            </a:r>
            <a:r>
              <a:rPr lang="en-US" dirty="0" smtClean="0">
                <a:ea typeface="Lucida Grande"/>
              </a:rPr>
              <a:t> = tradeoff between purity and </a:t>
            </a:r>
            <a:r>
              <a:rPr lang="en-US" dirty="0" err="1" smtClean="0">
                <a:ea typeface="Lucida Grande"/>
              </a:rPr>
              <a:t>phraseness</a:t>
            </a:r>
            <a:endParaRPr lang="en-US" dirty="0" smtClean="0">
              <a:ea typeface="Lucida Grande"/>
            </a:endParaRPr>
          </a:p>
          <a:p>
            <a:pPr lvl="1"/>
            <a:r>
              <a:rPr lang="en-US" dirty="0" smtClean="0">
                <a:ea typeface="Lucida Grande"/>
              </a:rPr>
              <a:t>as </a:t>
            </a:r>
            <a:r>
              <a:rPr lang="en-US" dirty="0" err="1" smtClean="0">
                <a:latin typeface="Lucida Grande"/>
                <a:ea typeface="Lucida Grande"/>
                <a:cs typeface="Lucida Grande"/>
              </a:rPr>
              <a:t>ω</a:t>
            </a:r>
            <a:r>
              <a:rPr lang="en-US" dirty="0">
                <a:ea typeface="Lucida Grande"/>
              </a:rPr>
              <a:t> </a:t>
            </a:r>
            <a:r>
              <a:rPr lang="en-US" dirty="0" smtClean="0">
                <a:ea typeface="Lucida Grande"/>
              </a:rPr>
              <a:t>increases, we expect more topic-independent but common phrases to be ranked higher</a:t>
            </a:r>
            <a:endParaRPr lang="en-US" dirty="0">
              <a:ea typeface="Lucida Grande"/>
            </a:endParaRPr>
          </a:p>
        </p:txBody>
      </p:sp>
      <p:pic>
        <p:nvPicPr>
          <p:cNvPr id="4" name="Picture 3" descr="KERT_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0" y="2060994"/>
            <a:ext cx="8377360" cy="1181868"/>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22</a:t>
            </a:fld>
            <a:endParaRPr lang="en-US"/>
          </a:p>
        </p:txBody>
      </p:sp>
    </p:spTree>
    <p:extLst>
      <p:ext uri="{BB962C8B-B14F-4D97-AF65-F5344CB8AC3E}">
        <p14:creationId xmlns:p14="http://schemas.microsoft.com/office/powerpoint/2010/main" val="19219582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872"/>
            <a:ext cx="8229600" cy="700045"/>
          </a:xfrm>
        </p:spPr>
        <p:txBody>
          <a:bodyPr/>
          <a:lstStyle/>
          <a:p>
            <a:r>
              <a:rPr lang="en-US" dirty="0" smtClean="0"/>
              <a:t>Machine Learning: Top Phrases</a:t>
            </a:r>
            <a:endParaRPr lang="en-US" dirty="0"/>
          </a:p>
        </p:txBody>
      </p:sp>
      <p:sp>
        <p:nvSpPr>
          <p:cNvPr id="3" name="Content Placeholder 2"/>
          <p:cNvSpPr>
            <a:spLocks noGrp="1"/>
          </p:cNvSpPr>
          <p:nvPr>
            <p:ph idx="1"/>
          </p:nvPr>
        </p:nvSpPr>
        <p:spPr>
          <a:xfrm>
            <a:off x="685139" y="6372784"/>
            <a:ext cx="7781151" cy="460682"/>
          </a:xfrm>
        </p:spPr>
        <p:txBody>
          <a:bodyPr>
            <a:normAutofit fontScale="92500"/>
          </a:bodyPr>
          <a:lstStyle/>
          <a:p>
            <a:pPr marL="0" lvl="1" indent="0">
              <a:buNone/>
            </a:pPr>
            <a:r>
              <a:rPr lang="en-US" sz="2100" dirty="0"/>
              <a:t>Dataset: DBLP paper titles. KERT variations ignore each </a:t>
            </a:r>
            <a:r>
              <a:rPr lang="en-US" sz="2100" dirty="0" smtClean="0"/>
              <a:t>ranking criterion </a:t>
            </a:r>
            <a:r>
              <a:rPr lang="en-US" sz="2100" dirty="0"/>
              <a:t>in turn</a:t>
            </a:r>
            <a:r>
              <a:rPr lang="en-US" sz="2100" dirty="0" smtClean="0"/>
              <a:t>.</a:t>
            </a:r>
            <a:endParaRPr lang="en-US" sz="2100" dirty="0"/>
          </a:p>
        </p:txBody>
      </p:sp>
      <p:pic>
        <p:nvPicPr>
          <p:cNvPr id="4" name="Picture 3" descr="KERT_ML_table.pdf"/>
          <p:cNvPicPr>
            <a:picLocks noChangeAspect="1"/>
          </p:cNvPicPr>
          <p:nvPr/>
        </p:nvPicPr>
        <p:blipFill rotWithShape="1">
          <a:blip r:embed="rId3">
            <a:extLst>
              <a:ext uri="{28A0092B-C50C-407E-A947-70E740481C1C}">
                <a14:useLocalDpi xmlns:a14="http://schemas.microsoft.com/office/drawing/2010/main" val="0"/>
              </a:ext>
            </a:extLst>
          </a:blip>
          <a:srcRect l="29798" t="8515" r="10607" b="63172"/>
          <a:stretch/>
        </p:blipFill>
        <p:spPr>
          <a:xfrm>
            <a:off x="141990" y="906064"/>
            <a:ext cx="8991837" cy="5528354"/>
          </a:xfrm>
          <a:prstGeom prst="rect">
            <a:avLst/>
          </a:prstGeom>
        </p:spPr>
      </p:pic>
      <p:sp>
        <p:nvSpPr>
          <p:cNvPr id="5" name="TextBox 4"/>
          <p:cNvSpPr txBox="1"/>
          <p:nvPr/>
        </p:nvSpPr>
        <p:spPr>
          <a:xfrm>
            <a:off x="-374471" y="1416370"/>
            <a:ext cx="184666" cy="369332"/>
          </a:xfrm>
          <a:prstGeom prst="rect">
            <a:avLst/>
          </a:prstGeom>
          <a:noFill/>
        </p:spPr>
        <p:txBody>
          <a:bodyPr wrap="none" rtlCol="0">
            <a:spAutoFit/>
          </a:bodyPr>
          <a:lstStyle/>
          <a:p>
            <a:endParaRPr lang="en-US" dirty="0"/>
          </a:p>
        </p:txBody>
      </p:sp>
      <p:sp>
        <p:nvSpPr>
          <p:cNvPr id="6" name="Slide Number Placeholder 5"/>
          <p:cNvSpPr>
            <a:spLocks noGrp="1"/>
          </p:cNvSpPr>
          <p:nvPr>
            <p:ph type="sldNum" sz="quarter" idx="12"/>
          </p:nvPr>
        </p:nvSpPr>
        <p:spPr/>
        <p:txBody>
          <a:bodyPr/>
          <a:lstStyle/>
          <a:p>
            <a:fld id="{A61D9B67-6600-B34F-9345-242C6B7CD63C}" type="slidenum">
              <a:rPr lang="en-US" smtClean="0"/>
              <a:t>23</a:t>
            </a:fld>
            <a:endParaRPr lang="en-US"/>
          </a:p>
        </p:txBody>
      </p:sp>
    </p:spTree>
    <p:extLst>
      <p:ext uri="{BB962C8B-B14F-4D97-AF65-F5344CB8AC3E}">
        <p14:creationId xmlns:p14="http://schemas.microsoft.com/office/powerpoint/2010/main" val="18975239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Experiment: User Study</a:t>
            </a:r>
            <a:endParaRPr lang="en-US" dirty="0"/>
          </a:p>
        </p:txBody>
      </p:sp>
      <p:sp>
        <p:nvSpPr>
          <p:cNvPr id="3" name="Content Placeholder 2"/>
          <p:cNvSpPr>
            <a:spLocks noGrp="1"/>
          </p:cNvSpPr>
          <p:nvPr>
            <p:ph idx="1"/>
          </p:nvPr>
        </p:nvSpPr>
        <p:spPr>
          <a:xfrm>
            <a:off x="457200" y="1611732"/>
            <a:ext cx="8229600" cy="4704954"/>
          </a:xfrm>
        </p:spPr>
        <p:txBody>
          <a:bodyPr>
            <a:normAutofit lnSpcReduction="10000"/>
          </a:bodyPr>
          <a:lstStyle/>
          <a:p>
            <a:r>
              <a:rPr lang="en-US" sz="2400" dirty="0" smtClean="0"/>
              <a:t>DBLP Dataset: collection of CS paper titles.</a:t>
            </a:r>
          </a:p>
          <a:p>
            <a:pPr lvl="1"/>
            <a:r>
              <a:rPr lang="en-US" sz="2100" dirty="0" smtClean="0"/>
              <a:t>Topics found: Databases</a:t>
            </a:r>
            <a:r>
              <a:rPr lang="en-US" sz="2100" dirty="0"/>
              <a:t>, Data Mining, Information </a:t>
            </a:r>
            <a:r>
              <a:rPr lang="en-US" sz="2100" dirty="0" smtClean="0"/>
              <a:t>Retrieval &amp; Machine Learning.</a:t>
            </a:r>
          </a:p>
          <a:p>
            <a:r>
              <a:rPr lang="en-US" sz="2400" dirty="0" smtClean="0"/>
              <a:t>For </a:t>
            </a:r>
            <a:r>
              <a:rPr lang="en-US" sz="2400" dirty="0"/>
              <a:t>each </a:t>
            </a:r>
            <a:r>
              <a:rPr lang="en-US" sz="2400" dirty="0" smtClean="0"/>
              <a:t>topic:</a:t>
            </a:r>
          </a:p>
          <a:p>
            <a:pPr lvl="1"/>
            <a:r>
              <a:rPr lang="en-US" sz="2100" dirty="0" smtClean="0"/>
              <a:t>retrieve </a:t>
            </a:r>
            <a:r>
              <a:rPr lang="en-US" sz="2100" dirty="0"/>
              <a:t>the top 20 ranked keyphrases by each method. </a:t>
            </a:r>
            <a:endParaRPr lang="en-US" sz="2100" dirty="0" smtClean="0"/>
          </a:p>
          <a:p>
            <a:pPr lvl="1"/>
            <a:r>
              <a:rPr lang="en-US" sz="2100" dirty="0" smtClean="0"/>
              <a:t>Gather these </a:t>
            </a:r>
            <a:r>
              <a:rPr lang="en-US" sz="2100" dirty="0"/>
              <a:t>keyphrases </a:t>
            </a:r>
            <a:r>
              <a:rPr lang="en-US" sz="2100" dirty="0" smtClean="0"/>
              <a:t>and present </a:t>
            </a:r>
            <a:r>
              <a:rPr lang="en-US" sz="2100" dirty="0"/>
              <a:t>in random order. </a:t>
            </a:r>
            <a:endParaRPr lang="en-US" sz="2100" dirty="0" smtClean="0"/>
          </a:p>
          <a:p>
            <a:pPr lvl="1"/>
            <a:r>
              <a:rPr lang="en-US" sz="2100" dirty="0" smtClean="0"/>
              <a:t>Ask users (9 CS grad students) to </a:t>
            </a:r>
            <a:r>
              <a:rPr lang="en-US" sz="2100" dirty="0"/>
              <a:t>evaluate the quality of each keyphrase on a 5 point </a:t>
            </a:r>
            <a:r>
              <a:rPr lang="en-US" sz="2100" dirty="0" err="1"/>
              <a:t>Likert</a:t>
            </a:r>
            <a:r>
              <a:rPr lang="en-US" sz="2100" dirty="0"/>
              <a:t> scale. </a:t>
            </a:r>
            <a:endParaRPr lang="en-US" sz="2100" dirty="0" smtClean="0"/>
          </a:p>
          <a:p>
            <a:r>
              <a:rPr lang="en-US" dirty="0" smtClean="0"/>
              <a:t>Methods for comparison:</a:t>
            </a:r>
          </a:p>
          <a:p>
            <a:pPr lvl="1"/>
            <a:r>
              <a:rPr lang="en-US" dirty="0"/>
              <a:t>baselines: </a:t>
            </a:r>
            <a:r>
              <a:rPr lang="en-US" dirty="0" err="1"/>
              <a:t>kpRel</a:t>
            </a:r>
            <a:r>
              <a:rPr lang="en-US" dirty="0"/>
              <a:t> and </a:t>
            </a:r>
            <a:r>
              <a:rPr lang="en-US" dirty="0" err="1"/>
              <a:t>kpRelInt</a:t>
            </a:r>
            <a:r>
              <a:rPr lang="en-US" dirty="0"/>
              <a:t>, developed for topical keyphrase extraction in microblogs</a:t>
            </a:r>
            <a:r>
              <a:rPr lang="en-US" baseline="30000" dirty="0"/>
              <a:t>1</a:t>
            </a:r>
          </a:p>
          <a:p>
            <a:pPr lvl="1"/>
            <a:r>
              <a:rPr lang="en-US" dirty="0"/>
              <a:t>variations of KERT where the keyphrase extraction steps are identical, but each of the four ranking criteria is ignored in turn:</a:t>
            </a:r>
          </a:p>
          <a:p>
            <a:endParaRPr lang="en-US" sz="2900"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24</a:t>
            </a:fld>
            <a:endParaRPr lang="en-US"/>
          </a:p>
        </p:txBody>
      </p:sp>
    </p:spTree>
    <p:extLst>
      <p:ext uri="{BB962C8B-B14F-4D97-AF65-F5344CB8AC3E}">
        <p14:creationId xmlns:p14="http://schemas.microsoft.com/office/powerpoint/2010/main" val="11201854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smtClean="0"/>
              <a:t>User Study Results</a:t>
            </a:r>
            <a:endParaRPr lang="en-US" dirty="0"/>
          </a:p>
        </p:txBody>
      </p:sp>
      <p:pic>
        <p:nvPicPr>
          <p:cNvPr id="4" name="Picture 3" descr="KERT_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96" y="1888494"/>
            <a:ext cx="7740424" cy="3679305"/>
          </a:xfrm>
          <a:prstGeom prst="rect">
            <a:avLst/>
          </a:prstGeom>
        </p:spPr>
      </p:pic>
      <p:sp>
        <p:nvSpPr>
          <p:cNvPr id="5" name="TextBox 4"/>
          <p:cNvSpPr txBox="1"/>
          <p:nvPr/>
        </p:nvSpPr>
        <p:spPr>
          <a:xfrm>
            <a:off x="0" y="6027003"/>
            <a:ext cx="8708092" cy="738664"/>
          </a:xfrm>
          <a:prstGeom prst="rect">
            <a:avLst/>
          </a:prstGeom>
          <a:noFill/>
        </p:spPr>
        <p:txBody>
          <a:bodyPr wrap="square" rtlCol="0">
            <a:spAutoFit/>
          </a:bodyPr>
          <a:lstStyle/>
          <a:p>
            <a:r>
              <a:rPr lang="en-US" sz="2100" dirty="0">
                <a:solidFill>
                  <a:srgbClr val="7F7F7F"/>
                </a:solidFill>
                <a:latin typeface="Gill Sans"/>
                <a:cs typeface="Gill Sans"/>
              </a:rPr>
              <a:t>KERT</a:t>
            </a:r>
            <a:r>
              <a:rPr lang="en-US" sz="2100" baseline="-25000" dirty="0">
                <a:solidFill>
                  <a:srgbClr val="7F7F7F"/>
                </a:solidFill>
                <a:latin typeface="Gill Sans"/>
                <a:cs typeface="Gill Sans"/>
              </a:rPr>
              <a:t>–</a:t>
            </a:r>
            <a:r>
              <a:rPr lang="en-US" sz="2100" baseline="-25000" dirty="0" err="1">
                <a:solidFill>
                  <a:srgbClr val="7F7F7F"/>
                </a:solidFill>
                <a:latin typeface="Gill Sans"/>
                <a:cs typeface="Gill Sans"/>
              </a:rPr>
              <a:t>pur</a:t>
            </a:r>
            <a:r>
              <a:rPr lang="en-US" sz="2100" baseline="-25000" dirty="0">
                <a:solidFill>
                  <a:srgbClr val="7F7F7F"/>
                </a:solidFill>
                <a:latin typeface="Gill Sans"/>
                <a:cs typeface="Gill Sans"/>
              </a:rPr>
              <a:t> </a:t>
            </a:r>
            <a:r>
              <a:rPr lang="en-US" sz="2100" dirty="0">
                <a:solidFill>
                  <a:srgbClr val="7F7F7F"/>
                </a:solidFill>
                <a:latin typeface="Gill Sans"/>
                <a:cs typeface="Gill Sans"/>
              </a:rPr>
              <a:t>performs the best - which may reflect human bias towards longer </a:t>
            </a:r>
            <a:r>
              <a:rPr lang="en-US" sz="2100" dirty="0" smtClean="0">
                <a:solidFill>
                  <a:srgbClr val="7F7F7F"/>
                </a:solidFill>
                <a:latin typeface="Gill Sans"/>
                <a:cs typeface="Gill Sans"/>
              </a:rPr>
              <a:t>phrases - showing an </a:t>
            </a:r>
            <a:r>
              <a:rPr lang="en-US" sz="2100" dirty="0">
                <a:solidFill>
                  <a:srgbClr val="7F7F7F"/>
                </a:solidFill>
                <a:latin typeface="Gill Sans"/>
                <a:cs typeface="Gill Sans"/>
              </a:rPr>
              <a:t>improvement of at least 50% over the </a:t>
            </a:r>
            <a:r>
              <a:rPr lang="en-US" sz="2100" dirty="0" err="1">
                <a:solidFill>
                  <a:srgbClr val="7F7F7F"/>
                </a:solidFill>
                <a:latin typeface="Gill Sans"/>
                <a:cs typeface="Gill Sans"/>
              </a:rPr>
              <a:t>kpRelInt</a:t>
            </a:r>
            <a:r>
              <a:rPr lang="en-US" sz="2100" dirty="0">
                <a:solidFill>
                  <a:srgbClr val="7F7F7F"/>
                </a:solidFill>
                <a:latin typeface="Gill Sans"/>
                <a:cs typeface="Gill Sans"/>
              </a:rPr>
              <a:t>* </a:t>
            </a:r>
            <a:r>
              <a:rPr lang="en-US" sz="2100" dirty="0" smtClean="0">
                <a:solidFill>
                  <a:srgbClr val="7F7F7F"/>
                </a:solidFill>
                <a:latin typeface="Gill Sans"/>
                <a:cs typeface="Gill Sans"/>
              </a:rPr>
              <a:t>baseline</a:t>
            </a:r>
            <a:endParaRPr lang="en-US" sz="2100" dirty="0">
              <a:solidFill>
                <a:srgbClr val="7F7F7F"/>
              </a:solidFill>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25</a:t>
            </a:fld>
            <a:endParaRPr lang="en-US" dirty="0"/>
          </a:p>
        </p:txBody>
      </p:sp>
      <p:sp>
        <p:nvSpPr>
          <p:cNvPr id="6" name="Content Placeholder 2"/>
          <p:cNvSpPr>
            <a:spLocks noGrp="1"/>
          </p:cNvSpPr>
          <p:nvPr>
            <p:ph idx="1"/>
          </p:nvPr>
        </p:nvSpPr>
        <p:spPr>
          <a:xfrm>
            <a:off x="260496" y="1383810"/>
            <a:ext cx="9144000" cy="1237289"/>
          </a:xfrm>
        </p:spPr>
        <p:txBody>
          <a:bodyPr>
            <a:normAutofit/>
          </a:bodyPr>
          <a:lstStyle/>
          <a:p>
            <a:pPr marL="0" indent="0">
              <a:buNone/>
            </a:pPr>
            <a:r>
              <a:rPr lang="en-US" sz="2600" dirty="0" err="1" smtClean="0"/>
              <a:t>nKQM</a:t>
            </a:r>
            <a:r>
              <a:rPr lang="en-US" sz="2600" dirty="0" smtClean="0"/>
              <a:t> = normalized </a:t>
            </a:r>
            <a:r>
              <a:rPr lang="en-US" sz="2600" dirty="0"/>
              <a:t>keyphrase quality measure for top-K </a:t>
            </a:r>
            <a:r>
              <a:rPr lang="en-US" sz="2600" dirty="0" smtClean="0"/>
              <a:t>phrases</a:t>
            </a:r>
            <a:endParaRPr lang="en-US" sz="2600" dirty="0"/>
          </a:p>
        </p:txBody>
      </p:sp>
    </p:spTree>
    <p:extLst>
      <p:ext uri="{BB962C8B-B14F-4D97-AF65-F5344CB8AC3E}">
        <p14:creationId xmlns:p14="http://schemas.microsoft.com/office/powerpoint/2010/main" val="18177347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400"/>
            <a:ext cx="8229600" cy="895407"/>
          </a:xfrm>
        </p:spPr>
        <p:txBody>
          <a:bodyPr/>
          <a:lstStyle/>
          <a:p>
            <a:r>
              <a:rPr lang="en-US" dirty="0" smtClean="0"/>
              <a:t>Scalability of KERT</a:t>
            </a:r>
            <a:endParaRPr lang="en-US" dirty="0"/>
          </a:p>
        </p:txBody>
      </p:sp>
      <p:sp>
        <p:nvSpPr>
          <p:cNvPr id="4" name="Content Placeholder 3"/>
          <p:cNvSpPr>
            <a:spLocks noGrp="1"/>
          </p:cNvSpPr>
          <p:nvPr>
            <p:ph idx="1"/>
          </p:nvPr>
        </p:nvSpPr>
        <p:spPr>
          <a:xfrm>
            <a:off x="179095" y="4151429"/>
            <a:ext cx="8808197" cy="2555979"/>
          </a:xfrm>
        </p:spPr>
        <p:txBody>
          <a:bodyPr>
            <a:normAutofit/>
          </a:bodyPr>
          <a:lstStyle/>
          <a:p>
            <a:r>
              <a:rPr lang="en-US" sz="2400" dirty="0" smtClean="0"/>
              <a:t>Compare with phrase-generating approaches: Turbo Topics &amp; PDLDA</a:t>
            </a:r>
          </a:p>
          <a:p>
            <a:r>
              <a:rPr lang="en-US" sz="2400" dirty="0" smtClean="0"/>
              <a:t>Datasets:</a:t>
            </a:r>
          </a:p>
          <a:p>
            <a:pPr lvl="1"/>
            <a:r>
              <a:rPr lang="en-US" sz="2100" dirty="0" err="1" smtClean="0"/>
              <a:t>DBLP</a:t>
            </a:r>
            <a:r>
              <a:rPr lang="en-US" sz="2100" baseline="-25000" dirty="0" err="1" smtClean="0"/>
              <a:t>full</a:t>
            </a:r>
            <a:r>
              <a:rPr lang="en-US" sz="2100" dirty="0" smtClean="0"/>
              <a:t> = snapshot of all paper titles in DBLP</a:t>
            </a:r>
          </a:p>
          <a:p>
            <a:pPr lvl="1"/>
            <a:r>
              <a:rPr lang="en-US" sz="2100" dirty="0" smtClean="0"/>
              <a:t>DBLP = 33,313 paper titles from DBLP</a:t>
            </a:r>
          </a:p>
          <a:p>
            <a:pPr lvl="1"/>
            <a:r>
              <a:rPr lang="en-US" sz="2100" dirty="0" err="1" smtClean="0"/>
              <a:t>arXiv</a:t>
            </a:r>
            <a:r>
              <a:rPr lang="en-US" sz="2100" dirty="0" smtClean="0"/>
              <a:t> = 9,722 paper titles from </a:t>
            </a:r>
            <a:r>
              <a:rPr lang="en-US" sz="2100" dirty="0" err="1" smtClean="0"/>
              <a:t>arXiv</a:t>
            </a:r>
            <a:endParaRPr lang="en-US" sz="2100" dirty="0" smtClean="0"/>
          </a:p>
          <a:p>
            <a:pPr lvl="1"/>
            <a:r>
              <a:rPr lang="en-US" sz="2100" dirty="0" err="1" smtClean="0"/>
              <a:t>ACL</a:t>
            </a:r>
            <a:r>
              <a:rPr lang="en-US" sz="2100" baseline="-25000" dirty="0" err="1" smtClean="0"/>
              <a:t>title</a:t>
            </a:r>
            <a:r>
              <a:rPr lang="en-US" sz="2100" dirty="0" smtClean="0"/>
              <a:t> = 13,638 paper titles from ACL Anthology Network</a:t>
            </a:r>
            <a:endParaRPr lang="en-US" sz="2100" dirty="0"/>
          </a:p>
        </p:txBody>
      </p:sp>
      <p:pic>
        <p:nvPicPr>
          <p:cNvPr id="5" name="Picture 4" descr="KERT_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30030"/>
            <a:ext cx="8229600" cy="2322871"/>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26</a:t>
            </a:fld>
            <a:endParaRPr lang="en-US"/>
          </a:p>
        </p:txBody>
      </p:sp>
    </p:spTree>
    <p:extLst>
      <p:ext uri="{BB962C8B-B14F-4D97-AF65-F5344CB8AC3E}">
        <p14:creationId xmlns:p14="http://schemas.microsoft.com/office/powerpoint/2010/main" val="19909185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12857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a:t>
            </a:r>
            <a:r>
              <a:rPr lang="en-US" sz="1400" dirty="0" err="1" smtClean="0"/>
              <a:t>bLDA</a:t>
            </a:r>
            <a:r>
              <a:rPr lang="en-US" sz="1400" dirty="0" smtClean="0"/>
              <a:t>)</a:t>
            </a:r>
            <a:endParaRPr lang="en-US" sz="1400" dirty="0"/>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short texts in scientific domain</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Tree>
    <p:extLst>
      <p:ext uri="{BB962C8B-B14F-4D97-AF65-F5344CB8AC3E}">
        <p14:creationId xmlns:p14="http://schemas.microsoft.com/office/powerpoint/2010/main" val="139988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12857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unigram-generating </a:t>
            </a:r>
          </a:p>
          <a:p>
            <a:pPr marL="0" indent="0" algn="ctr">
              <a:spcBef>
                <a:spcPts val="0"/>
              </a:spcBef>
              <a:spcAft>
                <a:spcPts val="0"/>
              </a:spcAft>
              <a:buNone/>
            </a:pPr>
            <a:r>
              <a:rPr lang="en-US" sz="1400" dirty="0"/>
              <a:t>topic model (LLDA)</a:t>
            </a:r>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(labeled) longer </a:t>
            </a:r>
            <a:r>
              <a:rPr lang="en-US" sz="1400" dirty="0"/>
              <a:t>texts in general </a:t>
            </a:r>
            <a:r>
              <a:rPr lang="en-US" sz="1400" dirty="0" smtClean="0"/>
              <a:t>domain</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topical phrase </a:t>
            </a:r>
            <a:r>
              <a:rPr lang="en-US" sz="1400" dirty="0" err="1"/>
              <a:t>qualty</a:t>
            </a:r>
            <a:r>
              <a:rPr lang="en-US" sz="1400" dirty="0"/>
              <a:t> and classification task </a:t>
            </a:r>
            <a:r>
              <a:rPr lang="en-US" sz="1400" dirty="0" err="1"/>
              <a:t>sucess</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19" name="Title 2"/>
          <p:cNvSpPr>
            <a:spLocks noGrp="1"/>
          </p:cNvSpPr>
          <p:nvPr>
            <p:ph type="title"/>
          </p:nvPr>
        </p:nvSpPr>
        <p:spPr>
          <a:xfrm>
            <a:off x="137706" y="2284882"/>
            <a:ext cx="3350824" cy="1980746"/>
          </a:xfrm>
        </p:spPr>
        <p:txBody>
          <a:bodyPr/>
          <a:lstStyle/>
          <a:p>
            <a:r>
              <a:rPr lang="en-US" sz="3600" dirty="0"/>
              <a:t>New Domain </a:t>
            </a:r>
            <a:br>
              <a:rPr lang="en-US" sz="3600" dirty="0"/>
            </a:br>
            <a:r>
              <a:rPr lang="en-US" sz="3600" dirty="0"/>
              <a:t>New Dataset</a:t>
            </a:r>
            <a:br>
              <a:rPr lang="en-US" sz="3600" dirty="0"/>
            </a:br>
            <a:r>
              <a:rPr lang="en-US" sz="3600" dirty="0"/>
              <a:t> New Evaluation</a:t>
            </a:r>
          </a:p>
        </p:txBody>
      </p:sp>
      <p:sp>
        <p:nvSpPr>
          <p:cNvPr id="17" name="Title 2"/>
          <p:cNvSpPr txBox="1">
            <a:spLocks/>
          </p:cNvSpPr>
          <p:nvPr/>
        </p:nvSpPr>
        <p:spPr>
          <a:xfrm>
            <a:off x="564304" y="4270041"/>
            <a:ext cx="2495809" cy="596738"/>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2400" dirty="0" smtClean="0">
                <a:solidFill>
                  <a:schemeClr val="accent5"/>
                </a:solidFill>
              </a:rPr>
              <a:t>KERT</a:t>
            </a:r>
            <a:endParaRPr lang="en-US" sz="2400" dirty="0">
              <a:solidFill>
                <a:schemeClr val="accent5"/>
              </a:solidFill>
            </a:endParaRPr>
          </a:p>
        </p:txBody>
      </p:sp>
    </p:spTree>
    <p:extLst>
      <p:ext uri="{BB962C8B-B14F-4D97-AF65-F5344CB8AC3E}">
        <p14:creationId xmlns:p14="http://schemas.microsoft.com/office/powerpoint/2010/main" val="1112636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0200"/>
            <a:ext cx="8229600" cy="797088"/>
          </a:xfrm>
        </p:spPr>
        <p:txBody>
          <a:bodyPr/>
          <a:lstStyle/>
          <a:p>
            <a:r>
              <a:rPr lang="en-US" dirty="0" err="1" smtClean="0"/>
              <a:t>Goodreads</a:t>
            </a:r>
            <a:endParaRPr lang="en-US" dirty="0"/>
          </a:p>
        </p:txBody>
      </p:sp>
      <p:sp>
        <p:nvSpPr>
          <p:cNvPr id="5" name="Content Placeholder 4"/>
          <p:cNvSpPr>
            <a:spLocks noGrp="1"/>
          </p:cNvSpPr>
          <p:nvPr>
            <p:ph idx="1"/>
          </p:nvPr>
        </p:nvSpPr>
        <p:spPr>
          <a:xfrm>
            <a:off x="457200" y="1262451"/>
            <a:ext cx="8229600" cy="1835460"/>
          </a:xfrm>
        </p:spPr>
        <p:txBody>
          <a:bodyPr>
            <a:normAutofit fontScale="92500" lnSpcReduction="10000"/>
          </a:bodyPr>
          <a:lstStyle/>
          <a:p>
            <a:r>
              <a:rPr lang="en-US" sz="2400" dirty="0" err="1" smtClean="0"/>
              <a:t>Goodreads</a:t>
            </a:r>
            <a:r>
              <a:rPr lang="en-US" sz="2400" dirty="0" smtClean="0"/>
              <a:t> is a ‘social cataloguing’ website</a:t>
            </a:r>
          </a:p>
          <a:p>
            <a:r>
              <a:rPr lang="en-US" sz="2400" dirty="0" smtClean="0"/>
              <a:t>A database of books, and member reviews of the books</a:t>
            </a:r>
          </a:p>
          <a:p>
            <a:r>
              <a:rPr lang="en-US" sz="2400" dirty="0" smtClean="0"/>
              <a:t>Books are also labeled by members as belonging to genres</a:t>
            </a:r>
          </a:p>
          <a:p>
            <a:r>
              <a:rPr lang="en-US" sz="2400" dirty="0" smtClean="0"/>
              <a:t>Book descriptions are created and maintained by Librarians – </a:t>
            </a:r>
            <a:r>
              <a:rPr lang="en-US" sz="2400" dirty="0" err="1" smtClean="0"/>
              <a:t>Goodreads</a:t>
            </a:r>
            <a:r>
              <a:rPr lang="en-US" sz="2400" dirty="0" smtClean="0"/>
              <a:t> members with an established track record</a:t>
            </a:r>
          </a:p>
        </p:txBody>
      </p:sp>
      <p:pic>
        <p:nvPicPr>
          <p:cNvPr id="6" name="Content Placeholder 5" descr="Mary_Mary.pdf"/>
          <p:cNvPicPr>
            <a:picLocks noChangeAspect="1"/>
          </p:cNvPicPr>
          <p:nvPr/>
        </p:nvPicPr>
        <p:blipFill>
          <a:blip r:embed="rId2">
            <a:extLst>
              <a:ext uri="{28A0092B-C50C-407E-A947-70E740481C1C}">
                <a14:useLocalDpi xmlns:a14="http://schemas.microsoft.com/office/drawing/2010/main" val="0"/>
              </a:ext>
            </a:extLst>
          </a:blip>
          <a:srcRect t="473" b="473"/>
          <a:stretch>
            <a:fillRect/>
          </a:stretch>
        </p:blipFill>
        <p:spPr>
          <a:xfrm>
            <a:off x="1884135" y="3405753"/>
            <a:ext cx="5240556" cy="2882104"/>
          </a:xfrm>
          <a:prstGeom prst="rect">
            <a:avLst/>
          </a:prstGeom>
        </p:spPr>
      </p:pic>
    </p:spTree>
    <p:extLst>
      <p:ext uri="{BB962C8B-B14F-4D97-AF65-F5344CB8AC3E}">
        <p14:creationId xmlns:p14="http://schemas.microsoft.com/office/powerpoint/2010/main" val="187582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5665"/>
          </a:xfrm>
        </p:spPr>
        <p:txBody>
          <a:bodyPr/>
          <a:lstStyle/>
          <a:p>
            <a:r>
              <a:rPr lang="en-US" dirty="0" smtClean="0"/>
              <a:t>The topic of topic representation</a:t>
            </a:r>
            <a:endParaRPr lang="en-US" dirty="0"/>
          </a:p>
        </p:txBody>
      </p:sp>
      <p:sp>
        <p:nvSpPr>
          <p:cNvPr id="3" name="Content Placeholder 2"/>
          <p:cNvSpPr>
            <a:spLocks noGrp="1"/>
          </p:cNvSpPr>
          <p:nvPr>
            <p:ph idx="1"/>
          </p:nvPr>
        </p:nvSpPr>
        <p:spPr>
          <a:xfrm>
            <a:off x="457200" y="1600200"/>
            <a:ext cx="8229600" cy="4963285"/>
          </a:xfrm>
        </p:spPr>
        <p:txBody>
          <a:bodyPr>
            <a:normAutofit/>
          </a:bodyPr>
          <a:lstStyle/>
          <a:p>
            <a:r>
              <a:rPr lang="en-US" sz="2400" dirty="0" smtClean="0"/>
              <a:t>Topic discovery approaches are unigram centric, and are not </a:t>
            </a:r>
            <a:r>
              <a:rPr lang="en-US" sz="2400" dirty="0" err="1" smtClean="0"/>
              <a:t>optimizied</a:t>
            </a:r>
            <a:r>
              <a:rPr lang="en-US" sz="2400" dirty="0" smtClean="0"/>
              <a:t> for representing a topic well to human </a:t>
            </a:r>
            <a:r>
              <a:rPr lang="en-US" sz="2400" dirty="0" err="1" smtClean="0"/>
              <a:t>judgement</a:t>
            </a:r>
            <a:r>
              <a:rPr lang="en-US" sz="2400" dirty="0" smtClean="0"/>
              <a:t> </a:t>
            </a:r>
          </a:p>
          <a:p>
            <a:pPr lvl="1"/>
            <a:r>
              <a:rPr lang="en-US" sz="2100" dirty="0" smtClean="0"/>
              <a:t>We present a framework to construct topical phrases</a:t>
            </a:r>
          </a:p>
          <a:p>
            <a:r>
              <a:rPr lang="en-US" sz="2400" dirty="0" smtClean="0"/>
              <a:t>Topic representation should be robust to different data sets, and should be useful in real world settings</a:t>
            </a:r>
          </a:p>
          <a:p>
            <a:pPr lvl="1"/>
            <a:r>
              <a:rPr lang="en-US" sz="2100" dirty="0" smtClean="0"/>
              <a:t>We demonstrate the effectiveness of our framework on different datasets, and evaluate both topical phrase quality and task success</a:t>
            </a:r>
          </a:p>
          <a:p>
            <a:r>
              <a:rPr lang="en-US" sz="2400" dirty="0" smtClean="0"/>
              <a:t>Topic representation should be able to discover topics of different granularities, and </a:t>
            </a:r>
            <a:r>
              <a:rPr lang="en-US" sz="2400" dirty="0" err="1" smtClean="0"/>
              <a:t>incoprorate</a:t>
            </a:r>
            <a:r>
              <a:rPr lang="en-US" sz="2400" dirty="0" smtClean="0"/>
              <a:t> information present in network data</a:t>
            </a:r>
          </a:p>
          <a:p>
            <a:pPr lvl="1"/>
            <a:r>
              <a:rPr lang="en-US" sz="2100" dirty="0" smtClean="0"/>
              <a:t>We present a framework to construct a topical hierarchy, whether from text or from a network of text and other entities</a:t>
            </a:r>
            <a:endParaRPr lang="en-US" sz="2100" dirty="0"/>
          </a:p>
        </p:txBody>
      </p:sp>
      <p:sp>
        <p:nvSpPr>
          <p:cNvPr id="4" name="Slide Number Placeholder 3"/>
          <p:cNvSpPr>
            <a:spLocks noGrp="1"/>
          </p:cNvSpPr>
          <p:nvPr>
            <p:ph type="sldNum" sz="quarter" idx="12"/>
          </p:nvPr>
        </p:nvSpPr>
        <p:spPr/>
        <p:txBody>
          <a:bodyPr/>
          <a:lstStyle/>
          <a:p>
            <a:fld id="{A61D9B67-6600-B34F-9345-242C6B7CD63C}" type="slidenum">
              <a:rPr lang="en-US" smtClean="0"/>
              <a:t>3</a:t>
            </a:fld>
            <a:endParaRPr lang="en-US"/>
          </a:p>
        </p:txBody>
      </p:sp>
    </p:spTree>
    <p:extLst>
      <p:ext uri="{BB962C8B-B14F-4D97-AF65-F5344CB8AC3E}">
        <p14:creationId xmlns:p14="http://schemas.microsoft.com/office/powerpoint/2010/main" val="3479549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6470"/>
            <a:ext cx="8229600" cy="896471"/>
          </a:xfrm>
        </p:spPr>
        <p:txBody>
          <a:bodyPr/>
          <a:lstStyle/>
          <a:p>
            <a:r>
              <a:rPr lang="en-US" dirty="0" smtClean="0"/>
              <a:t>Genre Labels</a:t>
            </a:r>
            <a:endParaRPr lang="en-US" dirty="0"/>
          </a:p>
        </p:txBody>
      </p:sp>
      <p:sp>
        <p:nvSpPr>
          <p:cNvPr id="5" name="Content Placeholder 4"/>
          <p:cNvSpPr>
            <a:spLocks noGrp="1"/>
          </p:cNvSpPr>
          <p:nvPr>
            <p:ph idx="1"/>
          </p:nvPr>
        </p:nvSpPr>
        <p:spPr>
          <a:xfrm>
            <a:off x="457200" y="1060825"/>
            <a:ext cx="8229600" cy="2548241"/>
          </a:xfrm>
        </p:spPr>
        <p:txBody>
          <a:bodyPr>
            <a:noAutofit/>
          </a:bodyPr>
          <a:lstStyle/>
          <a:p>
            <a:r>
              <a:rPr lang="en-US" sz="2400" dirty="0" smtClean="0"/>
              <a:t>Anyone can label a book as belonging to a genre</a:t>
            </a:r>
          </a:p>
          <a:p>
            <a:pPr lvl="1"/>
            <a:r>
              <a:rPr lang="en-US" sz="2100" dirty="0" smtClean="0"/>
              <a:t>though, only Librarians can </a:t>
            </a:r>
            <a:r>
              <a:rPr lang="en-US" sz="2100" i="1" dirty="0" smtClean="0"/>
              <a:t>create</a:t>
            </a:r>
            <a:r>
              <a:rPr lang="en-US" sz="2100" dirty="0" smtClean="0"/>
              <a:t> a genre</a:t>
            </a:r>
          </a:p>
          <a:p>
            <a:r>
              <a:rPr lang="en-US" sz="2400" dirty="0" smtClean="0"/>
              <a:t>Some books may be labeled with MANY genres</a:t>
            </a:r>
          </a:p>
          <a:p>
            <a:pPr lvl="1"/>
            <a:r>
              <a:rPr lang="en-US" sz="2100" dirty="0" smtClean="0"/>
              <a:t>this is also more likely if the book is popular</a:t>
            </a:r>
          </a:p>
          <a:p>
            <a:r>
              <a:rPr lang="en-US" sz="2400" dirty="0" smtClean="0"/>
              <a:t>e.g.: Harry Potter and the Half-Blood Prince, the 6</a:t>
            </a:r>
            <a:r>
              <a:rPr lang="en-US" sz="2400" baseline="30000" dirty="0" smtClean="0"/>
              <a:t>th</a:t>
            </a:r>
            <a:r>
              <a:rPr lang="en-US" sz="2400" dirty="0" smtClean="0"/>
              <a:t> Harry Potter book, had at least 100 people label it with each of the </a:t>
            </a:r>
            <a:r>
              <a:rPr lang="en-US" sz="2400" dirty="0"/>
              <a:t>following genres</a:t>
            </a:r>
            <a:r>
              <a:rPr lang="en-US" sz="2400" dirty="0" smtClean="0"/>
              <a:t>:</a:t>
            </a:r>
          </a:p>
        </p:txBody>
      </p:sp>
      <p:sp>
        <p:nvSpPr>
          <p:cNvPr id="6" name="Content Placeholder 4"/>
          <p:cNvSpPr txBox="1">
            <a:spLocks/>
          </p:cNvSpPr>
          <p:nvPr/>
        </p:nvSpPr>
        <p:spPr>
          <a:xfrm>
            <a:off x="871209" y="4097477"/>
            <a:ext cx="7286673" cy="2338723"/>
          </a:xfrm>
          <a:prstGeom prst="rect">
            <a:avLst/>
          </a:prstGeom>
        </p:spPr>
        <p:txBody>
          <a:bodyPr vert="horz" lIns="91440" tIns="45720" rIns="91440" bIns="45720" numCol="3" rtlCol="0">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lvl="1">
              <a:spcBef>
                <a:spcPts val="0"/>
              </a:spcBef>
            </a:pPr>
            <a:r>
              <a:rPr lang="en-US" sz="2100" dirty="0" smtClean="0"/>
              <a:t>mystery</a:t>
            </a:r>
          </a:p>
          <a:p>
            <a:pPr lvl="1">
              <a:spcBef>
                <a:spcPts val="0"/>
              </a:spcBef>
            </a:pPr>
            <a:r>
              <a:rPr lang="en-US" sz="2100" dirty="0" err="1" smtClean="0"/>
              <a:t>childrens</a:t>
            </a:r>
            <a:endParaRPr lang="en-US" sz="2100" dirty="0" smtClean="0"/>
          </a:p>
          <a:p>
            <a:pPr lvl="1">
              <a:spcBef>
                <a:spcPts val="0"/>
              </a:spcBef>
            </a:pPr>
            <a:r>
              <a:rPr lang="en-US" sz="2100" dirty="0" smtClean="0"/>
              <a:t>romance</a:t>
            </a:r>
          </a:p>
          <a:p>
            <a:pPr lvl="1">
              <a:spcBef>
                <a:spcPts val="0"/>
              </a:spcBef>
            </a:pPr>
            <a:r>
              <a:rPr lang="en-US" sz="2100" dirty="0" smtClean="0"/>
              <a:t>fantasy</a:t>
            </a:r>
          </a:p>
          <a:p>
            <a:pPr lvl="1">
              <a:spcBef>
                <a:spcPts val="0"/>
              </a:spcBef>
            </a:pPr>
            <a:r>
              <a:rPr lang="en-US" sz="2100" dirty="0" smtClean="0"/>
              <a:t>science-fiction</a:t>
            </a:r>
          </a:p>
          <a:p>
            <a:pPr lvl="1">
              <a:spcBef>
                <a:spcPts val="0"/>
              </a:spcBef>
            </a:pPr>
            <a:r>
              <a:rPr lang="en-US" sz="2100" dirty="0" smtClean="0"/>
              <a:t>adventure</a:t>
            </a:r>
          </a:p>
          <a:p>
            <a:pPr lvl="1">
              <a:spcBef>
                <a:spcPts val="0"/>
              </a:spcBef>
            </a:pPr>
            <a:r>
              <a:rPr lang="en-US" sz="2100" dirty="0" smtClean="0"/>
              <a:t>fiction</a:t>
            </a:r>
          </a:p>
          <a:p>
            <a:pPr lvl="1">
              <a:spcBef>
                <a:spcPts val="0"/>
              </a:spcBef>
            </a:pPr>
            <a:r>
              <a:rPr lang="en-US" sz="2100" dirty="0" smtClean="0"/>
              <a:t>paranormal</a:t>
            </a:r>
          </a:p>
          <a:p>
            <a:pPr lvl="1">
              <a:spcBef>
                <a:spcPts val="0"/>
              </a:spcBef>
            </a:pPr>
            <a:r>
              <a:rPr lang="en-US" sz="2100" dirty="0" smtClean="0"/>
              <a:t>teen</a:t>
            </a:r>
          </a:p>
          <a:p>
            <a:pPr lvl="1">
              <a:spcBef>
                <a:spcPts val="0"/>
              </a:spcBef>
            </a:pPr>
            <a:r>
              <a:rPr lang="en-US" sz="2100" dirty="0" smtClean="0"/>
              <a:t>literature</a:t>
            </a:r>
          </a:p>
          <a:p>
            <a:pPr lvl="1">
              <a:spcBef>
                <a:spcPts val="0"/>
              </a:spcBef>
            </a:pPr>
            <a:r>
              <a:rPr lang="en-US" sz="2100" dirty="0" smtClean="0"/>
              <a:t>magic</a:t>
            </a:r>
          </a:p>
          <a:p>
            <a:pPr lvl="1">
              <a:spcBef>
                <a:spcPts val="0"/>
              </a:spcBef>
            </a:pPr>
            <a:r>
              <a:rPr lang="en-US" sz="2100" dirty="0" smtClean="0"/>
              <a:t>school</a:t>
            </a:r>
          </a:p>
          <a:p>
            <a:pPr lvl="1">
              <a:spcBef>
                <a:spcPts val="0"/>
              </a:spcBef>
            </a:pPr>
            <a:r>
              <a:rPr lang="en-US" sz="2100" dirty="0" smtClean="0"/>
              <a:t>supernatural</a:t>
            </a:r>
          </a:p>
          <a:p>
            <a:pPr lvl="1">
              <a:spcBef>
                <a:spcPts val="0"/>
              </a:spcBef>
            </a:pPr>
            <a:r>
              <a:rPr lang="en-US" sz="2100" dirty="0" smtClean="0"/>
              <a:t>contemporary</a:t>
            </a:r>
          </a:p>
          <a:p>
            <a:pPr lvl="1">
              <a:spcBef>
                <a:spcPts val="0"/>
              </a:spcBef>
            </a:pPr>
            <a:r>
              <a:rPr lang="en-US" sz="2100" dirty="0" smtClean="0"/>
              <a:t>science-fiction-fantasy</a:t>
            </a:r>
          </a:p>
          <a:p>
            <a:pPr lvl="1">
              <a:spcBef>
                <a:spcPts val="0"/>
              </a:spcBef>
            </a:pPr>
            <a:r>
              <a:rPr lang="en-US" sz="2100" dirty="0" smtClean="0"/>
              <a:t>novels</a:t>
            </a:r>
          </a:p>
          <a:p>
            <a:pPr lvl="1">
              <a:spcBef>
                <a:spcPts val="0"/>
              </a:spcBef>
            </a:pPr>
            <a:r>
              <a:rPr lang="en-US" sz="2100" dirty="0" smtClean="0"/>
              <a:t>urban-fantasy</a:t>
            </a:r>
          </a:p>
          <a:p>
            <a:pPr lvl="1">
              <a:spcBef>
                <a:spcPts val="0"/>
              </a:spcBef>
            </a:pPr>
            <a:r>
              <a:rPr lang="en-US" sz="2100" dirty="0" smtClean="0"/>
              <a:t>classics</a:t>
            </a:r>
          </a:p>
          <a:p>
            <a:pPr lvl="1">
              <a:spcBef>
                <a:spcPts val="0"/>
              </a:spcBef>
            </a:pPr>
            <a:r>
              <a:rPr lang="en-US" sz="2100" dirty="0" smtClean="0"/>
              <a:t>young-adult</a:t>
            </a:r>
          </a:p>
        </p:txBody>
      </p:sp>
    </p:spTree>
    <p:extLst>
      <p:ext uri="{BB962C8B-B14F-4D97-AF65-F5344CB8AC3E}">
        <p14:creationId xmlns:p14="http://schemas.microsoft.com/office/powerpoint/2010/main" val="2574397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762456" y="1256377"/>
            <a:ext cx="2160285" cy="5302623"/>
          </a:xfrm>
          <a:prstGeom prst="rect">
            <a:avLst/>
          </a:prstGeom>
          <a:solidFill>
            <a:schemeClr val="accent2">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7010" y="3882451"/>
            <a:ext cx="5791316" cy="2473899"/>
          </a:xfrm>
          <a:prstGeom prst="rect">
            <a:avLst/>
          </a:prstGeom>
          <a:solidFill>
            <a:schemeClr val="tx2">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08080"/>
            <a:ext cx="8229600" cy="918678"/>
          </a:xfrm>
        </p:spPr>
        <p:txBody>
          <a:bodyPr/>
          <a:lstStyle/>
          <a:p>
            <a:r>
              <a:rPr lang="en-US" sz="3600" dirty="0" smtClean="0"/>
              <a:t>Adapting </a:t>
            </a:r>
            <a:r>
              <a:rPr lang="en-US" sz="3600" dirty="0" err="1" smtClean="0"/>
              <a:t>Kert</a:t>
            </a:r>
            <a:r>
              <a:rPr lang="en-US" sz="3600" dirty="0" smtClean="0"/>
              <a:t> for </a:t>
            </a:r>
            <a:r>
              <a:rPr lang="en-US" sz="3600" dirty="0" err="1" smtClean="0"/>
              <a:t>Goodreads</a:t>
            </a:r>
            <a:r>
              <a:rPr lang="en-US" sz="3600" dirty="0" smtClean="0"/>
              <a:t> data</a:t>
            </a:r>
            <a:endParaRPr lang="en-US" sz="3600" dirty="0"/>
          </a:p>
        </p:txBody>
      </p:sp>
      <p:sp>
        <p:nvSpPr>
          <p:cNvPr id="3" name="Content Placeholder 2"/>
          <p:cNvSpPr>
            <a:spLocks noGrp="1"/>
          </p:cNvSpPr>
          <p:nvPr>
            <p:ph idx="1"/>
          </p:nvPr>
        </p:nvSpPr>
        <p:spPr>
          <a:xfrm>
            <a:off x="457200" y="1718673"/>
            <a:ext cx="2405072" cy="1550742"/>
          </a:xfrm>
        </p:spPr>
        <p:txBody>
          <a:bodyPr>
            <a:normAutofit/>
          </a:bodyPr>
          <a:lstStyle/>
          <a:p>
            <a:pPr marL="0" indent="0">
              <a:buNone/>
            </a:pPr>
            <a:r>
              <a:rPr lang="en-US" sz="1400" dirty="0" smtClean="0">
                <a:solidFill>
                  <a:schemeClr val="tx1"/>
                </a:solidFill>
              </a:rPr>
              <a:t>FBI Agent Alex Cross is </a:t>
            </a:r>
            <a:r>
              <a:rPr lang="en-US" sz="1400" dirty="0">
                <a:solidFill>
                  <a:schemeClr val="tx1"/>
                </a:solidFill>
              </a:rPr>
              <a:t>o</a:t>
            </a:r>
            <a:r>
              <a:rPr lang="en-US" sz="1400" dirty="0" smtClean="0">
                <a:solidFill>
                  <a:schemeClr val="tx1"/>
                </a:solidFill>
              </a:rPr>
              <a:t>n vacation with his family in Disneyland when he gets a call from the Director. A well-known actress was shot outside her home in Beverly Hills.</a:t>
            </a:r>
            <a:endParaRPr lang="en-US" sz="1400" dirty="0">
              <a:solidFill>
                <a:schemeClr val="tx1"/>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31</a:t>
            </a:fld>
            <a:endParaRPr lang="en-US"/>
          </a:p>
        </p:txBody>
      </p:sp>
      <p:sp>
        <p:nvSpPr>
          <p:cNvPr id="7" name="Content Placeholder 2"/>
          <p:cNvSpPr txBox="1">
            <a:spLocks/>
          </p:cNvSpPr>
          <p:nvPr/>
        </p:nvSpPr>
        <p:spPr>
          <a:xfrm>
            <a:off x="457200" y="5205783"/>
            <a:ext cx="2229420" cy="11228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1400" dirty="0" err="1" smtClean="0">
                <a:solidFill>
                  <a:srgbClr val="000000"/>
                </a:solidFill>
              </a:rPr>
              <a:t>fbi</a:t>
            </a:r>
            <a:r>
              <a:rPr lang="en-US" sz="1400" dirty="0" smtClean="0">
                <a:solidFill>
                  <a:srgbClr val="000000"/>
                </a:solidFill>
              </a:rPr>
              <a:t> agent </a:t>
            </a:r>
            <a:r>
              <a:rPr lang="en-US" sz="1400" dirty="0" err="1" smtClean="0">
                <a:solidFill>
                  <a:srgbClr val="000000"/>
                </a:solidFill>
              </a:rPr>
              <a:t>alex</a:t>
            </a:r>
            <a:r>
              <a:rPr lang="en-US" sz="1400" dirty="0" smtClean="0">
                <a:solidFill>
                  <a:srgbClr val="000000"/>
                </a:solidFill>
              </a:rPr>
              <a:t> </a:t>
            </a:r>
            <a:r>
              <a:rPr lang="en-US" sz="1400" dirty="0">
                <a:solidFill>
                  <a:srgbClr val="000000"/>
                </a:solidFill>
              </a:rPr>
              <a:t>c</a:t>
            </a:r>
            <a:r>
              <a:rPr lang="en-US" sz="1400" dirty="0" smtClean="0">
                <a:solidFill>
                  <a:srgbClr val="000000"/>
                </a:solidFill>
              </a:rPr>
              <a:t>ross vacation family </a:t>
            </a:r>
            <a:r>
              <a:rPr lang="en-US" sz="1400" dirty="0" err="1" smtClean="0">
                <a:solidFill>
                  <a:srgbClr val="000000"/>
                </a:solidFill>
              </a:rPr>
              <a:t>disneyland</a:t>
            </a:r>
            <a:r>
              <a:rPr lang="en-US" sz="1400" dirty="0" smtClean="0">
                <a:solidFill>
                  <a:srgbClr val="000000"/>
                </a:solidFill>
              </a:rPr>
              <a:t> call director well know actress shot outside home </a:t>
            </a:r>
            <a:r>
              <a:rPr lang="en-US" sz="1400" dirty="0" err="1" smtClean="0">
                <a:solidFill>
                  <a:srgbClr val="000000"/>
                </a:solidFill>
              </a:rPr>
              <a:t>beverly</a:t>
            </a:r>
            <a:r>
              <a:rPr lang="en-US" sz="1400" dirty="0" smtClean="0">
                <a:solidFill>
                  <a:srgbClr val="000000"/>
                </a:solidFill>
              </a:rPr>
              <a:t> hills</a:t>
            </a:r>
            <a:endParaRPr lang="en-US" sz="1400" dirty="0">
              <a:solidFill>
                <a:srgbClr val="000000"/>
              </a:solidFill>
            </a:endParaRPr>
          </a:p>
        </p:txBody>
      </p:sp>
      <p:sp>
        <p:nvSpPr>
          <p:cNvPr id="8" name="Content Placeholder 2"/>
          <p:cNvSpPr txBox="1">
            <a:spLocks/>
          </p:cNvSpPr>
          <p:nvPr/>
        </p:nvSpPr>
        <p:spPr>
          <a:xfrm>
            <a:off x="558355" y="1256376"/>
            <a:ext cx="817029" cy="436041"/>
          </a:xfrm>
          <a:prstGeom prst="rect">
            <a:avLst/>
          </a:prstGeom>
          <a:solidFill>
            <a:schemeClr val="accent5"/>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1800" dirty="0" smtClean="0">
                <a:solidFill>
                  <a:schemeClr val="bg1"/>
                </a:solidFill>
              </a:rPr>
              <a:t>thriller</a:t>
            </a:r>
            <a:endParaRPr lang="en-US" sz="1800" dirty="0">
              <a:solidFill>
                <a:schemeClr val="bg1"/>
              </a:solidFill>
            </a:endParaRPr>
          </a:p>
        </p:txBody>
      </p:sp>
      <p:sp>
        <p:nvSpPr>
          <p:cNvPr id="9" name="TextBox 8"/>
          <p:cNvSpPr txBox="1"/>
          <p:nvPr/>
        </p:nvSpPr>
        <p:spPr>
          <a:xfrm>
            <a:off x="4193252" y="5093260"/>
            <a:ext cx="184666" cy="369332"/>
          </a:xfrm>
          <a:prstGeom prst="rect">
            <a:avLst/>
          </a:prstGeom>
          <a:noFill/>
        </p:spPr>
        <p:txBody>
          <a:bodyPr wrap="none" rtlCol="0">
            <a:spAutoFit/>
          </a:bodyPr>
          <a:lstStyle/>
          <a:p>
            <a:endParaRPr lang="en-US" dirty="0"/>
          </a:p>
        </p:txBody>
      </p:sp>
      <p:sp>
        <p:nvSpPr>
          <p:cNvPr id="10" name="Content Placeholder 2"/>
          <p:cNvSpPr txBox="1">
            <a:spLocks/>
          </p:cNvSpPr>
          <p:nvPr/>
        </p:nvSpPr>
        <p:spPr>
          <a:xfrm>
            <a:off x="558355" y="4684302"/>
            <a:ext cx="817029" cy="436041"/>
          </a:xfrm>
          <a:prstGeom prst="rect">
            <a:avLst/>
          </a:prstGeom>
          <a:solidFill>
            <a:srgbClr val="63891F"/>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1800" dirty="0" smtClean="0">
                <a:solidFill>
                  <a:schemeClr val="bg1"/>
                </a:solidFill>
              </a:rPr>
              <a:t>thriller</a:t>
            </a:r>
            <a:endParaRPr lang="en-US" sz="1800" dirty="0">
              <a:solidFill>
                <a:schemeClr val="bg1"/>
              </a:solidFill>
            </a:endParaRPr>
          </a:p>
        </p:txBody>
      </p:sp>
      <p:sp>
        <p:nvSpPr>
          <p:cNvPr id="11" name="Content Placeholder 2"/>
          <p:cNvSpPr txBox="1">
            <a:spLocks/>
          </p:cNvSpPr>
          <p:nvPr/>
        </p:nvSpPr>
        <p:spPr>
          <a:xfrm>
            <a:off x="457200" y="4004041"/>
            <a:ext cx="1474963" cy="427231"/>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1800" b="1" dirty="0" smtClean="0">
                <a:solidFill>
                  <a:srgbClr val="0000FF"/>
                </a:solidFill>
              </a:rPr>
              <a:t>Labeled LDA</a:t>
            </a:r>
            <a:endParaRPr lang="en-US" sz="1800" b="1" dirty="0">
              <a:solidFill>
                <a:srgbClr val="0000FF"/>
              </a:solidFill>
            </a:endParaRPr>
          </a:p>
        </p:txBody>
      </p:sp>
      <p:sp>
        <p:nvSpPr>
          <p:cNvPr id="12" name="Content Placeholder 2"/>
          <p:cNvSpPr txBox="1">
            <a:spLocks/>
          </p:cNvSpPr>
          <p:nvPr/>
        </p:nvSpPr>
        <p:spPr>
          <a:xfrm>
            <a:off x="3918627" y="1718673"/>
            <a:ext cx="1596569" cy="20130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ts val="100"/>
              </a:spcBef>
              <a:buFont typeface="Arial" pitchFamily="34" charset="0"/>
              <a:buNone/>
            </a:pPr>
            <a:r>
              <a:rPr lang="en-US" sz="1400" dirty="0" err="1" smtClean="0">
                <a:solidFill>
                  <a:srgbClr val="000000"/>
                </a:solidFill>
              </a:rPr>
              <a:t>fbi</a:t>
            </a:r>
            <a:r>
              <a:rPr lang="en-US" sz="1400" dirty="0" smtClean="0">
                <a:solidFill>
                  <a:srgbClr val="000000"/>
                </a:solidFill>
              </a:rPr>
              <a:t> agent </a:t>
            </a:r>
            <a:r>
              <a:rPr lang="en-US" sz="1400" dirty="0" err="1" smtClean="0">
                <a:solidFill>
                  <a:srgbClr val="000000"/>
                </a:solidFill>
              </a:rPr>
              <a:t>alex</a:t>
            </a:r>
            <a:r>
              <a:rPr lang="en-US" sz="1400" dirty="0" smtClean="0">
                <a:solidFill>
                  <a:srgbClr val="000000"/>
                </a:solidFill>
              </a:rPr>
              <a:t> cross</a:t>
            </a:r>
          </a:p>
          <a:p>
            <a:pPr marL="0" indent="0">
              <a:spcBef>
                <a:spcPts val="100"/>
              </a:spcBef>
              <a:buFont typeface="Arial" pitchFamily="34" charset="0"/>
              <a:buNone/>
            </a:pPr>
            <a:r>
              <a:rPr lang="en-US" sz="1400" dirty="0" smtClean="0">
                <a:solidFill>
                  <a:srgbClr val="000000"/>
                </a:solidFill>
              </a:rPr>
              <a:t>vacation</a:t>
            </a:r>
          </a:p>
          <a:p>
            <a:pPr marL="0" indent="0">
              <a:spcBef>
                <a:spcPts val="100"/>
              </a:spcBef>
              <a:buFont typeface="Arial" pitchFamily="34" charset="0"/>
              <a:buNone/>
            </a:pPr>
            <a:r>
              <a:rPr lang="en-US" sz="1400" dirty="0" smtClean="0">
                <a:solidFill>
                  <a:srgbClr val="000000"/>
                </a:solidFill>
              </a:rPr>
              <a:t>family </a:t>
            </a:r>
          </a:p>
          <a:p>
            <a:pPr marL="0" indent="0">
              <a:spcBef>
                <a:spcPts val="100"/>
              </a:spcBef>
              <a:buFont typeface="Arial" pitchFamily="34" charset="0"/>
              <a:buNone/>
            </a:pPr>
            <a:r>
              <a:rPr lang="en-US" sz="1400" dirty="0" err="1" smtClean="0">
                <a:solidFill>
                  <a:srgbClr val="000000"/>
                </a:solidFill>
              </a:rPr>
              <a:t>disneyland</a:t>
            </a:r>
            <a:r>
              <a:rPr lang="en-US" sz="1400" dirty="0" smtClean="0">
                <a:solidFill>
                  <a:srgbClr val="000000"/>
                </a:solidFill>
              </a:rPr>
              <a:t> </a:t>
            </a:r>
          </a:p>
          <a:p>
            <a:pPr marL="0" indent="0">
              <a:spcBef>
                <a:spcPts val="100"/>
              </a:spcBef>
              <a:buFont typeface="Arial" pitchFamily="34" charset="0"/>
              <a:buNone/>
            </a:pPr>
            <a:r>
              <a:rPr lang="en-US" sz="1400" dirty="0" smtClean="0">
                <a:solidFill>
                  <a:srgbClr val="000000"/>
                </a:solidFill>
              </a:rPr>
              <a:t>call </a:t>
            </a:r>
          </a:p>
          <a:p>
            <a:pPr marL="0" indent="0">
              <a:spcBef>
                <a:spcPts val="100"/>
              </a:spcBef>
              <a:buFont typeface="Arial" pitchFamily="34" charset="0"/>
              <a:buNone/>
            </a:pPr>
            <a:r>
              <a:rPr lang="en-US" sz="1400" dirty="0" smtClean="0">
                <a:solidFill>
                  <a:srgbClr val="000000"/>
                </a:solidFill>
              </a:rPr>
              <a:t>director </a:t>
            </a:r>
          </a:p>
          <a:p>
            <a:pPr marL="0" indent="0">
              <a:spcBef>
                <a:spcPts val="100"/>
              </a:spcBef>
              <a:buFont typeface="Arial" pitchFamily="34" charset="0"/>
              <a:buNone/>
            </a:pPr>
            <a:r>
              <a:rPr lang="en-US" sz="1400" dirty="0" smtClean="0">
                <a:solidFill>
                  <a:srgbClr val="000000"/>
                </a:solidFill>
              </a:rPr>
              <a:t>well know actress </a:t>
            </a:r>
          </a:p>
          <a:p>
            <a:pPr marL="0" indent="0">
              <a:spcBef>
                <a:spcPts val="100"/>
              </a:spcBef>
              <a:buFont typeface="Arial" pitchFamily="34" charset="0"/>
              <a:buNone/>
            </a:pPr>
            <a:r>
              <a:rPr lang="en-US" sz="1400" dirty="0" smtClean="0">
                <a:solidFill>
                  <a:srgbClr val="000000"/>
                </a:solidFill>
              </a:rPr>
              <a:t>:</a:t>
            </a:r>
            <a:endParaRPr lang="en-US" sz="1400" dirty="0">
              <a:solidFill>
                <a:srgbClr val="000000"/>
              </a:solidFill>
            </a:endParaRPr>
          </a:p>
        </p:txBody>
      </p:sp>
      <p:sp>
        <p:nvSpPr>
          <p:cNvPr id="14" name="Content Placeholder 2"/>
          <p:cNvSpPr txBox="1">
            <a:spLocks/>
          </p:cNvSpPr>
          <p:nvPr/>
        </p:nvSpPr>
        <p:spPr>
          <a:xfrm>
            <a:off x="3918627" y="4039328"/>
            <a:ext cx="1596569" cy="24317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ts val="100"/>
              </a:spcBef>
              <a:buFont typeface="Arial" pitchFamily="34" charset="0"/>
              <a:buNone/>
            </a:pPr>
            <a:r>
              <a:rPr lang="en-US" sz="1400" dirty="0" err="1" smtClean="0">
                <a:solidFill>
                  <a:srgbClr val="000000"/>
                </a:solidFill>
              </a:rPr>
              <a:t>fbi</a:t>
            </a:r>
            <a:r>
              <a:rPr lang="en-US" sz="1400" dirty="0" smtClean="0">
                <a:solidFill>
                  <a:srgbClr val="000000"/>
                </a:solidFill>
              </a:rPr>
              <a:t> 1</a:t>
            </a:r>
          </a:p>
          <a:p>
            <a:pPr marL="0" indent="0">
              <a:spcBef>
                <a:spcPts val="100"/>
              </a:spcBef>
              <a:buFont typeface="Arial" pitchFamily="34" charset="0"/>
              <a:buNone/>
            </a:pPr>
            <a:r>
              <a:rPr lang="en-US" sz="1400" dirty="0" smtClean="0">
                <a:solidFill>
                  <a:srgbClr val="000000"/>
                </a:solidFill>
              </a:rPr>
              <a:t>agent 1</a:t>
            </a:r>
          </a:p>
          <a:p>
            <a:pPr marL="0" indent="0">
              <a:spcBef>
                <a:spcPts val="100"/>
              </a:spcBef>
              <a:buFont typeface="Arial" pitchFamily="34" charset="0"/>
              <a:buNone/>
            </a:pPr>
            <a:r>
              <a:rPr lang="en-US" sz="1400" dirty="0" err="1" smtClean="0">
                <a:solidFill>
                  <a:srgbClr val="000000"/>
                </a:solidFill>
              </a:rPr>
              <a:t>alex</a:t>
            </a:r>
            <a:r>
              <a:rPr lang="en-US" sz="1400" dirty="0" smtClean="0">
                <a:solidFill>
                  <a:srgbClr val="000000"/>
                </a:solidFill>
              </a:rPr>
              <a:t> 2</a:t>
            </a:r>
          </a:p>
          <a:p>
            <a:pPr marL="0" indent="0">
              <a:spcBef>
                <a:spcPts val="100"/>
              </a:spcBef>
              <a:buFont typeface="Arial" pitchFamily="34" charset="0"/>
              <a:buNone/>
            </a:pPr>
            <a:r>
              <a:rPr lang="en-US" sz="1400" dirty="0" smtClean="0">
                <a:solidFill>
                  <a:srgbClr val="000000"/>
                </a:solidFill>
              </a:rPr>
              <a:t>cross 2</a:t>
            </a:r>
          </a:p>
          <a:p>
            <a:pPr marL="0" indent="0">
              <a:spcBef>
                <a:spcPts val="100"/>
              </a:spcBef>
              <a:buFont typeface="Arial" pitchFamily="34" charset="0"/>
              <a:buNone/>
            </a:pPr>
            <a:r>
              <a:rPr lang="en-US" sz="1400" dirty="0" smtClean="0">
                <a:solidFill>
                  <a:srgbClr val="000000"/>
                </a:solidFill>
              </a:rPr>
              <a:t>vacation 0</a:t>
            </a:r>
          </a:p>
          <a:p>
            <a:pPr marL="0" indent="0">
              <a:spcBef>
                <a:spcPts val="100"/>
              </a:spcBef>
              <a:buFont typeface="Arial" pitchFamily="34" charset="0"/>
              <a:buNone/>
            </a:pPr>
            <a:r>
              <a:rPr lang="en-US" sz="1400" dirty="0" smtClean="0">
                <a:solidFill>
                  <a:srgbClr val="000000"/>
                </a:solidFill>
              </a:rPr>
              <a:t>family 3</a:t>
            </a:r>
          </a:p>
          <a:p>
            <a:pPr marL="0" indent="0">
              <a:spcBef>
                <a:spcPts val="100"/>
              </a:spcBef>
              <a:buFont typeface="Arial" pitchFamily="34" charset="0"/>
              <a:buNone/>
            </a:pPr>
            <a:r>
              <a:rPr lang="en-US" sz="1400" dirty="0" err="1" smtClean="0">
                <a:solidFill>
                  <a:srgbClr val="000000"/>
                </a:solidFill>
              </a:rPr>
              <a:t>disneyland</a:t>
            </a:r>
            <a:r>
              <a:rPr lang="en-US" sz="1400" dirty="0" smtClean="0">
                <a:solidFill>
                  <a:srgbClr val="000000"/>
                </a:solidFill>
              </a:rPr>
              <a:t> 1</a:t>
            </a:r>
          </a:p>
          <a:p>
            <a:pPr marL="0" indent="0">
              <a:spcBef>
                <a:spcPts val="100"/>
              </a:spcBef>
              <a:buFont typeface="Arial" pitchFamily="34" charset="0"/>
              <a:buNone/>
            </a:pPr>
            <a:r>
              <a:rPr lang="en-US" sz="1400" dirty="0" smtClean="0">
                <a:solidFill>
                  <a:srgbClr val="000000"/>
                </a:solidFill>
              </a:rPr>
              <a:t>call 0</a:t>
            </a:r>
          </a:p>
          <a:p>
            <a:pPr marL="0" indent="0">
              <a:spcBef>
                <a:spcPts val="100"/>
              </a:spcBef>
              <a:buFont typeface="Arial" pitchFamily="34" charset="0"/>
              <a:buNone/>
            </a:pPr>
            <a:r>
              <a:rPr lang="en-US" sz="1400" dirty="0" smtClean="0">
                <a:solidFill>
                  <a:srgbClr val="000000"/>
                </a:solidFill>
              </a:rPr>
              <a:t>directory 2</a:t>
            </a:r>
          </a:p>
          <a:p>
            <a:pPr marL="0" indent="0">
              <a:spcBef>
                <a:spcPts val="100"/>
              </a:spcBef>
              <a:buFont typeface="Arial" pitchFamily="34" charset="0"/>
              <a:buNone/>
            </a:pPr>
            <a:r>
              <a:rPr lang="en-US" sz="1400" dirty="0">
                <a:solidFill>
                  <a:srgbClr val="000000"/>
                </a:solidFill>
              </a:rPr>
              <a:t>:</a:t>
            </a:r>
            <a:endParaRPr lang="en-US" sz="1400" dirty="0" smtClean="0">
              <a:solidFill>
                <a:srgbClr val="000000"/>
              </a:solidFill>
            </a:endParaRPr>
          </a:p>
        </p:txBody>
      </p:sp>
      <p:sp>
        <p:nvSpPr>
          <p:cNvPr id="16" name="Content Placeholder 2"/>
          <p:cNvSpPr txBox="1">
            <a:spLocks/>
          </p:cNvSpPr>
          <p:nvPr/>
        </p:nvSpPr>
        <p:spPr>
          <a:xfrm>
            <a:off x="3918628" y="1291442"/>
            <a:ext cx="2004114" cy="854462"/>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1800" b="1" dirty="0" smtClean="0">
                <a:solidFill>
                  <a:srgbClr val="FF0000"/>
                </a:solidFill>
              </a:rPr>
              <a:t>Mining &amp; Ranking</a:t>
            </a:r>
            <a:endParaRPr lang="en-US" sz="1800" b="1" dirty="0">
              <a:solidFill>
                <a:srgbClr val="FF0000"/>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4192512198"/>
              </p:ext>
            </p:extLst>
          </p:nvPr>
        </p:nvGraphicFramePr>
        <p:xfrm>
          <a:off x="7180496" y="2890593"/>
          <a:ext cx="1614397" cy="1603247"/>
        </p:xfrm>
        <a:graphic>
          <a:graphicData uri="http://schemas.openxmlformats.org/drawingml/2006/table">
            <a:tbl>
              <a:tblPr>
                <a:tableStyleId>{5C22544A-7EE6-4342-B048-85BDC9FD1C3A}</a:tableStyleId>
              </a:tblPr>
              <a:tblGrid>
                <a:gridCol w="1614397"/>
              </a:tblGrid>
              <a:tr h="74474">
                <a:tc>
                  <a:txBody>
                    <a:bodyPr/>
                    <a:lstStyle/>
                    <a:p>
                      <a:pPr algn="ctr"/>
                      <a:r>
                        <a:rPr lang="en-US" sz="1400" b="0" i="0" dirty="0" err="1" smtClean="0">
                          <a:solidFill>
                            <a:schemeClr val="bg1"/>
                          </a:solidFill>
                          <a:latin typeface="Gill Sans Light"/>
                          <a:cs typeface="Gill Sans Light"/>
                        </a:rPr>
                        <a:t>alex</a:t>
                      </a:r>
                      <a:r>
                        <a:rPr lang="en-US" sz="1400" b="0" i="0" dirty="0" smtClean="0">
                          <a:solidFill>
                            <a:schemeClr val="bg1"/>
                          </a:solidFill>
                          <a:latin typeface="Gill Sans Light"/>
                          <a:cs typeface="Gill Sans Light"/>
                        </a:rPr>
                        <a:t> cross</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r>
              <a:tr h="74474">
                <a:tc>
                  <a:txBody>
                    <a:bodyPr/>
                    <a:lstStyle/>
                    <a:p>
                      <a:pPr algn="ctr"/>
                      <a:r>
                        <a:rPr lang="en-US" sz="1400" b="0" i="0" dirty="0" smtClean="0">
                          <a:solidFill>
                            <a:schemeClr val="bg1"/>
                          </a:solidFill>
                          <a:latin typeface="Gill Sans Light"/>
                          <a:cs typeface="Gill Sans Light"/>
                        </a:rPr>
                        <a:t>serial killer</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tr>
              <a:tr h="74474">
                <a:tc>
                  <a:txBody>
                    <a:bodyPr/>
                    <a:lstStyle/>
                    <a:p>
                      <a:pPr algn="ctr"/>
                      <a:r>
                        <a:rPr lang="en-US" sz="1400" b="0" i="0" dirty="0" smtClean="0">
                          <a:solidFill>
                            <a:schemeClr val="bg1"/>
                          </a:solidFill>
                          <a:latin typeface="Gill Sans Light"/>
                          <a:cs typeface="Gill Sans Light"/>
                        </a:rPr>
                        <a:t>jack </a:t>
                      </a:r>
                      <a:r>
                        <a:rPr lang="en-US" sz="1400" b="0" i="0" dirty="0" err="1" smtClean="0">
                          <a:solidFill>
                            <a:schemeClr val="bg1"/>
                          </a:solidFill>
                          <a:latin typeface="Gill Sans Light"/>
                          <a:cs typeface="Gill Sans Light"/>
                        </a:rPr>
                        <a:t>reacher</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tr>
              <a:tr h="74474">
                <a:tc>
                  <a:txBody>
                    <a:bodyPr/>
                    <a:lstStyle/>
                    <a:p>
                      <a:pPr algn="ctr"/>
                      <a:r>
                        <a:rPr lang="en-US" sz="1400" b="0" i="0" dirty="0" smtClean="0">
                          <a:solidFill>
                            <a:schemeClr val="bg1"/>
                          </a:solidFill>
                          <a:latin typeface="Gill Sans Light"/>
                          <a:cs typeface="Gill Sans Light"/>
                        </a:rPr>
                        <a:t>dean </a:t>
                      </a:r>
                      <a:r>
                        <a:rPr lang="en-US" sz="1400" b="0" i="0" dirty="0" err="1" smtClean="0">
                          <a:solidFill>
                            <a:schemeClr val="bg1"/>
                          </a:solidFill>
                          <a:latin typeface="Gill Sans Light"/>
                          <a:cs typeface="Gill Sans Light"/>
                        </a:rPr>
                        <a:t>koontz</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tr>
              <a:tr h="74474">
                <a:tc>
                  <a:txBody>
                    <a:bodyPr/>
                    <a:lstStyle/>
                    <a:p>
                      <a:pPr algn="ctr"/>
                      <a:r>
                        <a:rPr lang="en-US" sz="1400" b="0" i="0" dirty="0" smtClean="0">
                          <a:solidFill>
                            <a:schemeClr val="bg1"/>
                          </a:solidFill>
                          <a:latin typeface="Gill Sans Light"/>
                          <a:cs typeface="Gill Sans Light"/>
                        </a:rPr>
                        <a:t>medical examiner</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5"/>
                    </a:solidFill>
                  </a:tcPr>
                </a:tc>
              </a:tr>
              <a:tr h="74474">
                <a:tc>
                  <a:txBody>
                    <a:bodyPr/>
                    <a:lstStyle/>
                    <a:p>
                      <a:pPr algn="ctr"/>
                      <a:r>
                        <a:rPr lang="en-US" sz="1400" b="0" i="0" dirty="0" err="1" smtClean="0">
                          <a:solidFill>
                            <a:schemeClr val="bg1"/>
                          </a:solidFill>
                          <a:latin typeface="Gill Sans Light"/>
                          <a:cs typeface="Gill Sans Light"/>
                        </a:rPr>
                        <a:t>mitch</a:t>
                      </a:r>
                      <a:r>
                        <a:rPr lang="en-US" sz="1400" b="0" i="0" dirty="0" smtClean="0">
                          <a:solidFill>
                            <a:schemeClr val="bg1"/>
                          </a:solidFill>
                          <a:latin typeface="Gill Sans Light"/>
                          <a:cs typeface="Gill Sans Light"/>
                        </a:rPr>
                        <a:t> </a:t>
                      </a:r>
                      <a:r>
                        <a:rPr lang="en-US" sz="1400" b="0" i="0" dirty="0" err="1" smtClean="0">
                          <a:solidFill>
                            <a:schemeClr val="bg1"/>
                          </a:solidFill>
                          <a:latin typeface="Gill Sans Light"/>
                          <a:cs typeface="Gill Sans Light"/>
                        </a:rPr>
                        <a:t>rapp</a:t>
                      </a:r>
                      <a:endParaRPr lang="en-US" sz="1400" b="0" i="0" dirty="0" smtClean="0">
                        <a:solidFill>
                          <a:schemeClr val="bg1"/>
                        </a:solidFill>
                        <a:latin typeface="Gill Sans Light"/>
                        <a:cs typeface="Gill Sans Light"/>
                      </a:endParaRPr>
                    </a:p>
                    <a:p>
                      <a:pPr algn="ctr"/>
                      <a:r>
                        <a:rPr lang="en-US" sz="1400" b="0" i="0" dirty="0" smtClean="0">
                          <a:solidFill>
                            <a:schemeClr val="bg1"/>
                          </a:solidFill>
                          <a:latin typeface="Gill Sans Light"/>
                          <a:cs typeface="Gill Sans Light"/>
                        </a:rPr>
                        <a:t>:</a:t>
                      </a:r>
                      <a:endParaRPr lang="en-US" sz="1400" b="0" i="0" dirty="0">
                        <a:solidFill>
                          <a:schemeClr val="bg1"/>
                        </a:solidFill>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tr>
            </a:tbl>
          </a:graphicData>
        </a:graphic>
      </p:graphicFrame>
      <p:cxnSp>
        <p:nvCxnSpPr>
          <p:cNvPr id="19" name="Straight Arrow Connector 18"/>
          <p:cNvCxnSpPr/>
          <p:nvPr/>
        </p:nvCxnSpPr>
        <p:spPr>
          <a:xfrm>
            <a:off x="2862272" y="2316821"/>
            <a:ext cx="1056355"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107954" y="3228885"/>
            <a:ext cx="0" cy="769913"/>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721577" y="3536509"/>
            <a:ext cx="1317986"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0442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911412"/>
          </a:xfrm>
        </p:spPr>
        <p:txBody>
          <a:bodyPr/>
          <a:lstStyle/>
          <a:p>
            <a:r>
              <a:rPr lang="en-US" sz="3600" dirty="0" smtClean="0"/>
              <a:t>Evaluating topical phrases for book genres</a:t>
            </a:r>
            <a:endParaRPr lang="en-US" sz="3600" dirty="0"/>
          </a:p>
        </p:txBody>
      </p:sp>
      <p:sp>
        <p:nvSpPr>
          <p:cNvPr id="3" name="Content Placeholder 2"/>
          <p:cNvSpPr>
            <a:spLocks noGrp="1"/>
          </p:cNvSpPr>
          <p:nvPr>
            <p:ph idx="1"/>
          </p:nvPr>
        </p:nvSpPr>
        <p:spPr/>
        <p:txBody>
          <a:bodyPr>
            <a:normAutofit/>
          </a:bodyPr>
          <a:lstStyle/>
          <a:p>
            <a:r>
              <a:rPr lang="en-US" dirty="0" smtClean="0"/>
              <a:t>Study 1: Genre Characterization</a:t>
            </a:r>
          </a:p>
          <a:p>
            <a:pPr lvl="1"/>
            <a:r>
              <a:rPr lang="en-US" dirty="0"/>
              <a:t>I</a:t>
            </a:r>
            <a:r>
              <a:rPr lang="en-US" dirty="0" smtClean="0"/>
              <a:t>s the generated set of topical phrases a good description of this genre? </a:t>
            </a:r>
          </a:p>
          <a:p>
            <a:pPr lvl="1"/>
            <a:r>
              <a:rPr lang="en-US" dirty="0" smtClean="0"/>
              <a:t>This somewhat mimics the previous study, though now the group of topical phrases as a whole is judged</a:t>
            </a:r>
          </a:p>
          <a:p>
            <a:r>
              <a:rPr lang="en-US" dirty="0" smtClean="0"/>
              <a:t>Study 2: Book Characterization</a:t>
            </a:r>
          </a:p>
          <a:p>
            <a:pPr lvl="1"/>
            <a:r>
              <a:rPr lang="en-US" dirty="0"/>
              <a:t>C</a:t>
            </a:r>
            <a:r>
              <a:rPr lang="en-US" dirty="0" smtClean="0"/>
              <a:t>an the generated set of topical phrases be used to correctly identify the genre of a book from the book description? </a:t>
            </a:r>
          </a:p>
          <a:p>
            <a:pPr lvl="1"/>
            <a:r>
              <a:rPr lang="en-US" dirty="0" smtClean="0"/>
              <a:t>This is a new metric, centered around a classification task</a:t>
            </a:r>
          </a:p>
        </p:txBody>
      </p:sp>
      <p:sp>
        <p:nvSpPr>
          <p:cNvPr id="4" name="Slide Number Placeholder 3"/>
          <p:cNvSpPr>
            <a:spLocks noGrp="1"/>
          </p:cNvSpPr>
          <p:nvPr>
            <p:ph type="sldNum" sz="quarter" idx="12"/>
          </p:nvPr>
        </p:nvSpPr>
        <p:spPr/>
        <p:txBody>
          <a:bodyPr/>
          <a:lstStyle/>
          <a:p>
            <a:fld id="{A61D9B67-6600-B34F-9345-242C6B7CD63C}" type="slidenum">
              <a:rPr lang="en-US" smtClean="0"/>
              <a:t>32</a:t>
            </a:fld>
            <a:endParaRPr lang="en-US"/>
          </a:p>
        </p:txBody>
      </p:sp>
    </p:spTree>
    <p:extLst>
      <p:ext uri="{BB962C8B-B14F-4D97-AF65-F5344CB8AC3E}">
        <p14:creationId xmlns:p14="http://schemas.microsoft.com/office/powerpoint/2010/main" val="2864034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32163"/>
          </a:xfrm>
        </p:spPr>
        <p:txBody>
          <a:bodyPr/>
          <a:lstStyle/>
          <a:p>
            <a:r>
              <a:rPr lang="en-US" dirty="0" err="1" smtClean="0"/>
              <a:t>Goodreads</a:t>
            </a:r>
            <a:r>
              <a:rPr lang="en-US" dirty="0" smtClean="0"/>
              <a:t> dataset</a:t>
            </a:r>
            <a:endParaRPr lang="en-US" dirty="0"/>
          </a:p>
        </p:txBody>
      </p:sp>
      <p:sp>
        <p:nvSpPr>
          <p:cNvPr id="5" name="Content Placeholder 4"/>
          <p:cNvSpPr>
            <a:spLocks noGrp="1"/>
          </p:cNvSpPr>
          <p:nvPr>
            <p:ph idx="1"/>
          </p:nvPr>
        </p:nvSpPr>
        <p:spPr>
          <a:xfrm>
            <a:off x="457200" y="1484050"/>
            <a:ext cx="8229600" cy="5060185"/>
          </a:xfrm>
        </p:spPr>
        <p:txBody>
          <a:bodyPr>
            <a:normAutofit/>
          </a:bodyPr>
          <a:lstStyle/>
          <a:p>
            <a:r>
              <a:rPr lang="en-US" dirty="0" smtClean="0"/>
              <a:t>Take books that got labeled by at least 100 members as belonging to a genre</a:t>
            </a:r>
          </a:p>
          <a:p>
            <a:r>
              <a:rPr lang="en-US" dirty="0" smtClean="0"/>
              <a:t>For each book, pull the title, author, description, and all the genres it’s been labeled with (at least 100 members picked each genre)</a:t>
            </a:r>
          </a:p>
          <a:p>
            <a:r>
              <a:rPr lang="en-US" dirty="0" smtClean="0"/>
              <a:t>Keep only book descriptions in </a:t>
            </a:r>
            <a:r>
              <a:rPr lang="en-US" dirty="0" err="1" smtClean="0"/>
              <a:t>english</a:t>
            </a:r>
            <a:endParaRPr lang="en-US" dirty="0" smtClean="0"/>
          </a:p>
          <a:p>
            <a:r>
              <a:rPr lang="en-US" dirty="0" smtClean="0"/>
              <a:t>Dataset: 24,060 book descriptions</a:t>
            </a:r>
          </a:p>
          <a:p>
            <a:r>
              <a:rPr lang="en-US" dirty="0" smtClean="0"/>
              <a:t>Remove function words, stem and lemmatize using python </a:t>
            </a:r>
            <a:r>
              <a:rPr lang="en-US" dirty="0" err="1" smtClean="0"/>
              <a:t>nltk</a:t>
            </a:r>
            <a:r>
              <a:rPr lang="en-US" dirty="0" smtClean="0"/>
              <a:t> library</a:t>
            </a:r>
          </a:p>
          <a:p>
            <a:r>
              <a:rPr lang="en-US" dirty="0" smtClean="0"/>
              <a:t>End up with average of 67 unigrams per description</a:t>
            </a:r>
          </a:p>
          <a:p>
            <a:pPr lvl="1"/>
            <a:r>
              <a:rPr lang="en-US" sz="2400" dirty="0" smtClean="0"/>
              <a:t>order of magnitude bigger than collection of DBLP titles</a:t>
            </a:r>
          </a:p>
          <a:p>
            <a:endParaRPr lang="en-US" dirty="0" smtClean="0"/>
          </a:p>
        </p:txBody>
      </p:sp>
    </p:spTree>
    <p:extLst>
      <p:ext uri="{BB962C8B-B14F-4D97-AF65-F5344CB8AC3E}">
        <p14:creationId xmlns:p14="http://schemas.microsoft.com/office/powerpoint/2010/main" val="392904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1D9B67-6600-B34F-9345-242C6B7CD63C}" type="slidenum">
              <a:rPr lang="en-US" smtClean="0"/>
              <a:t>34</a:t>
            </a:fld>
            <a:endParaRPr lang="en-US"/>
          </a:p>
        </p:txBody>
      </p:sp>
      <p:sp>
        <p:nvSpPr>
          <p:cNvPr id="6" name="Oval 5"/>
          <p:cNvSpPr/>
          <p:nvPr/>
        </p:nvSpPr>
        <p:spPr>
          <a:xfrm>
            <a:off x="5584547" y="805045"/>
            <a:ext cx="1236347" cy="1236347"/>
          </a:xfrm>
          <a:prstGeom prst="ellipse">
            <a:avLst/>
          </a:prstGeom>
          <a:solidFill>
            <a:srgbClr val="0000FF">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342099" y="805045"/>
            <a:ext cx="1236347" cy="1236347"/>
          </a:xfrm>
          <a:prstGeom prst="ellipse">
            <a:avLst/>
          </a:prstGeom>
          <a:solidFill>
            <a:srgbClr val="800000">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001552" y="1423365"/>
            <a:ext cx="1298119" cy="1298119"/>
          </a:xfrm>
          <a:prstGeom prst="ellipse">
            <a:avLst/>
          </a:prstGeom>
          <a:solidFill>
            <a:schemeClr val="accent5">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755330" y="1125341"/>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458</a:t>
            </a:r>
            <a:endParaRPr lang="en-US" sz="1600" dirty="0">
              <a:solidFill>
                <a:schemeClr val="bg1"/>
              </a:solidFill>
              <a:latin typeface="Gill Sans Light"/>
              <a:cs typeface="Gill Sans Light"/>
            </a:endParaRPr>
          </a:p>
        </p:txBody>
      </p:sp>
      <p:sp>
        <p:nvSpPr>
          <p:cNvPr id="20" name="TextBox 19"/>
          <p:cNvSpPr txBox="1"/>
          <p:nvPr/>
        </p:nvSpPr>
        <p:spPr>
          <a:xfrm>
            <a:off x="6999401" y="1125341"/>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314</a:t>
            </a:r>
            <a:endParaRPr lang="en-US" sz="1600" dirty="0">
              <a:solidFill>
                <a:schemeClr val="bg1"/>
              </a:solidFill>
              <a:latin typeface="Gill Sans Light"/>
              <a:cs typeface="Gill Sans Light"/>
            </a:endParaRPr>
          </a:p>
        </p:txBody>
      </p:sp>
      <p:sp>
        <p:nvSpPr>
          <p:cNvPr id="21" name="TextBox 20"/>
          <p:cNvSpPr txBox="1"/>
          <p:nvPr/>
        </p:nvSpPr>
        <p:spPr>
          <a:xfrm>
            <a:off x="6400173" y="2182909"/>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458</a:t>
            </a:r>
            <a:endParaRPr lang="en-US" sz="1600" dirty="0">
              <a:solidFill>
                <a:schemeClr val="bg1"/>
              </a:solidFill>
              <a:latin typeface="Gill Sans Light"/>
              <a:cs typeface="Gill Sans Light"/>
            </a:endParaRPr>
          </a:p>
        </p:txBody>
      </p:sp>
      <p:sp>
        <p:nvSpPr>
          <p:cNvPr id="22" name="TextBox 21"/>
          <p:cNvSpPr txBox="1"/>
          <p:nvPr/>
        </p:nvSpPr>
        <p:spPr>
          <a:xfrm>
            <a:off x="6139939" y="1643980"/>
            <a:ext cx="287258" cy="338554"/>
          </a:xfrm>
          <a:prstGeom prst="rect">
            <a:avLst/>
          </a:prstGeom>
          <a:noFill/>
        </p:spPr>
        <p:txBody>
          <a:bodyPr wrap="none" rtlCol="0">
            <a:spAutoFit/>
          </a:bodyPr>
          <a:lstStyle/>
          <a:p>
            <a:r>
              <a:rPr lang="en-US" sz="1600" dirty="0" smtClean="0">
                <a:solidFill>
                  <a:schemeClr val="bg1"/>
                </a:solidFill>
                <a:latin typeface="Gill Sans Light"/>
                <a:cs typeface="Gill Sans Light"/>
              </a:rPr>
              <a:t>1</a:t>
            </a:r>
            <a:endParaRPr lang="en-US" sz="1600" dirty="0">
              <a:solidFill>
                <a:schemeClr val="bg1"/>
              </a:solidFill>
              <a:latin typeface="Gill Sans Light"/>
              <a:cs typeface="Gill Sans Light"/>
            </a:endParaRPr>
          </a:p>
        </p:txBody>
      </p:sp>
      <p:sp>
        <p:nvSpPr>
          <p:cNvPr id="23" name="TextBox 22"/>
          <p:cNvSpPr txBox="1"/>
          <p:nvPr/>
        </p:nvSpPr>
        <p:spPr>
          <a:xfrm>
            <a:off x="6435968" y="1084811"/>
            <a:ext cx="287258" cy="338554"/>
          </a:xfrm>
          <a:prstGeom prst="rect">
            <a:avLst/>
          </a:prstGeom>
          <a:noFill/>
        </p:spPr>
        <p:txBody>
          <a:bodyPr wrap="none" rtlCol="0">
            <a:spAutoFit/>
          </a:bodyPr>
          <a:lstStyle/>
          <a:p>
            <a:r>
              <a:rPr lang="en-US" sz="1600" dirty="0" smtClean="0">
                <a:solidFill>
                  <a:schemeClr val="bg1"/>
                </a:solidFill>
                <a:latin typeface="Gill Sans Light"/>
                <a:cs typeface="Gill Sans Light"/>
              </a:rPr>
              <a:t>1</a:t>
            </a:r>
            <a:endParaRPr lang="en-US" sz="1600" dirty="0">
              <a:solidFill>
                <a:schemeClr val="bg1"/>
              </a:solidFill>
              <a:latin typeface="Gill Sans Light"/>
              <a:cs typeface="Gill Sans Light"/>
            </a:endParaRPr>
          </a:p>
        </p:txBody>
      </p:sp>
      <p:sp>
        <p:nvSpPr>
          <p:cNvPr id="24" name="TextBox 23"/>
          <p:cNvSpPr txBox="1"/>
          <p:nvPr/>
        </p:nvSpPr>
        <p:spPr>
          <a:xfrm>
            <a:off x="6820894" y="1619095"/>
            <a:ext cx="287258" cy="338554"/>
          </a:xfrm>
          <a:prstGeom prst="rect">
            <a:avLst/>
          </a:prstGeom>
          <a:noFill/>
        </p:spPr>
        <p:txBody>
          <a:bodyPr wrap="none" rtlCol="0">
            <a:spAutoFit/>
          </a:bodyPr>
          <a:lstStyle/>
          <a:p>
            <a:r>
              <a:rPr lang="en-US" sz="1600" dirty="0" smtClean="0">
                <a:solidFill>
                  <a:schemeClr val="bg1"/>
                </a:solidFill>
                <a:latin typeface="Gill Sans Light"/>
                <a:cs typeface="Gill Sans Light"/>
              </a:rPr>
              <a:t>1</a:t>
            </a:r>
            <a:endParaRPr lang="en-US" sz="1600" dirty="0">
              <a:solidFill>
                <a:schemeClr val="bg1"/>
              </a:solidFill>
              <a:latin typeface="Gill Sans Light"/>
              <a:cs typeface="Gill Sans Light"/>
            </a:endParaRPr>
          </a:p>
        </p:txBody>
      </p:sp>
      <p:sp>
        <p:nvSpPr>
          <p:cNvPr id="25" name="TextBox 24"/>
          <p:cNvSpPr txBox="1"/>
          <p:nvPr/>
        </p:nvSpPr>
        <p:spPr>
          <a:xfrm>
            <a:off x="6449480" y="1474703"/>
            <a:ext cx="287258" cy="338554"/>
          </a:xfrm>
          <a:prstGeom prst="rect">
            <a:avLst/>
          </a:prstGeom>
          <a:noFill/>
        </p:spPr>
        <p:txBody>
          <a:bodyPr wrap="none" rtlCol="0">
            <a:spAutoFit/>
          </a:bodyPr>
          <a:lstStyle/>
          <a:p>
            <a:r>
              <a:rPr lang="en-US" sz="1600" dirty="0">
                <a:solidFill>
                  <a:schemeClr val="bg1"/>
                </a:solidFill>
                <a:latin typeface="Gill Sans Light"/>
                <a:cs typeface="Gill Sans Light"/>
              </a:rPr>
              <a:t>0</a:t>
            </a:r>
          </a:p>
        </p:txBody>
      </p:sp>
      <p:sp>
        <p:nvSpPr>
          <p:cNvPr id="26" name="Oval 25"/>
          <p:cNvSpPr/>
          <p:nvPr/>
        </p:nvSpPr>
        <p:spPr>
          <a:xfrm>
            <a:off x="1235692" y="4165634"/>
            <a:ext cx="1236347" cy="1236347"/>
          </a:xfrm>
          <a:prstGeom prst="ellipse">
            <a:avLst/>
          </a:prstGeom>
          <a:solidFill>
            <a:srgbClr val="0000FF">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993244" y="4165634"/>
            <a:ext cx="1236347" cy="1236347"/>
          </a:xfrm>
          <a:prstGeom prst="ellipse">
            <a:avLst/>
          </a:prstGeom>
          <a:solidFill>
            <a:srgbClr val="800000">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52697" y="4783954"/>
            <a:ext cx="1298119" cy="1298119"/>
          </a:xfrm>
          <a:prstGeom prst="ellipse">
            <a:avLst/>
          </a:prstGeom>
          <a:solidFill>
            <a:schemeClr val="accent5">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406475" y="4485930"/>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324</a:t>
            </a:r>
            <a:endParaRPr lang="en-US" sz="1600" dirty="0">
              <a:solidFill>
                <a:schemeClr val="bg1"/>
              </a:solidFill>
              <a:latin typeface="Gill Sans Light"/>
              <a:cs typeface="Gill Sans Light"/>
            </a:endParaRPr>
          </a:p>
        </p:txBody>
      </p:sp>
      <p:sp>
        <p:nvSpPr>
          <p:cNvPr id="30" name="TextBox 29"/>
          <p:cNvSpPr txBox="1"/>
          <p:nvPr/>
        </p:nvSpPr>
        <p:spPr>
          <a:xfrm>
            <a:off x="2582986" y="4485930"/>
            <a:ext cx="595035" cy="338554"/>
          </a:xfrm>
          <a:prstGeom prst="rect">
            <a:avLst/>
          </a:prstGeom>
          <a:noFill/>
        </p:spPr>
        <p:txBody>
          <a:bodyPr wrap="none" rtlCol="0">
            <a:spAutoFit/>
          </a:bodyPr>
          <a:lstStyle/>
          <a:p>
            <a:r>
              <a:rPr lang="en-US" sz="1600" dirty="0" smtClean="0">
                <a:solidFill>
                  <a:schemeClr val="bg1"/>
                </a:solidFill>
                <a:latin typeface="Gill Sans Light"/>
                <a:cs typeface="Gill Sans Light"/>
              </a:rPr>
              <a:t>2520</a:t>
            </a:r>
            <a:endParaRPr lang="en-US" sz="1600" dirty="0">
              <a:solidFill>
                <a:schemeClr val="bg1"/>
              </a:solidFill>
              <a:latin typeface="Gill Sans Light"/>
              <a:cs typeface="Gill Sans Light"/>
            </a:endParaRPr>
          </a:p>
        </p:txBody>
      </p:sp>
      <p:sp>
        <p:nvSpPr>
          <p:cNvPr id="31" name="TextBox 30"/>
          <p:cNvSpPr txBox="1"/>
          <p:nvPr/>
        </p:nvSpPr>
        <p:spPr>
          <a:xfrm>
            <a:off x="2051318" y="5543498"/>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213</a:t>
            </a:r>
            <a:endParaRPr lang="en-US" sz="1600" dirty="0">
              <a:solidFill>
                <a:schemeClr val="bg1"/>
              </a:solidFill>
              <a:latin typeface="Gill Sans Light"/>
              <a:cs typeface="Gill Sans Light"/>
            </a:endParaRPr>
          </a:p>
        </p:txBody>
      </p:sp>
      <p:sp>
        <p:nvSpPr>
          <p:cNvPr id="32" name="TextBox 31"/>
          <p:cNvSpPr txBox="1"/>
          <p:nvPr/>
        </p:nvSpPr>
        <p:spPr>
          <a:xfrm>
            <a:off x="1791084" y="5004569"/>
            <a:ext cx="287258" cy="338554"/>
          </a:xfrm>
          <a:prstGeom prst="rect">
            <a:avLst/>
          </a:prstGeom>
          <a:noFill/>
        </p:spPr>
        <p:txBody>
          <a:bodyPr wrap="none" rtlCol="0">
            <a:spAutoFit/>
          </a:bodyPr>
          <a:lstStyle/>
          <a:p>
            <a:r>
              <a:rPr lang="en-US" sz="1600" dirty="0">
                <a:solidFill>
                  <a:schemeClr val="bg1"/>
                </a:solidFill>
                <a:latin typeface="Gill Sans Light"/>
                <a:cs typeface="Gill Sans Light"/>
              </a:rPr>
              <a:t>0</a:t>
            </a:r>
          </a:p>
        </p:txBody>
      </p:sp>
      <p:sp>
        <p:nvSpPr>
          <p:cNvPr id="33" name="TextBox 32"/>
          <p:cNvSpPr txBox="1"/>
          <p:nvPr/>
        </p:nvSpPr>
        <p:spPr>
          <a:xfrm>
            <a:off x="2006041" y="4445400"/>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272</a:t>
            </a:r>
            <a:endParaRPr lang="en-US" sz="1600" dirty="0">
              <a:solidFill>
                <a:schemeClr val="bg1"/>
              </a:solidFill>
              <a:latin typeface="Gill Sans Light"/>
              <a:cs typeface="Gill Sans Light"/>
            </a:endParaRPr>
          </a:p>
        </p:txBody>
      </p:sp>
      <p:sp>
        <p:nvSpPr>
          <p:cNvPr id="34" name="TextBox 33"/>
          <p:cNvSpPr txBox="1"/>
          <p:nvPr/>
        </p:nvSpPr>
        <p:spPr>
          <a:xfrm>
            <a:off x="2445015" y="4979684"/>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55</a:t>
            </a:r>
            <a:endParaRPr lang="en-US" sz="1600" dirty="0">
              <a:solidFill>
                <a:schemeClr val="bg1"/>
              </a:solidFill>
              <a:latin typeface="Gill Sans Light"/>
              <a:cs typeface="Gill Sans Light"/>
            </a:endParaRPr>
          </a:p>
        </p:txBody>
      </p:sp>
      <p:sp>
        <p:nvSpPr>
          <p:cNvPr id="35" name="TextBox 34"/>
          <p:cNvSpPr txBox="1"/>
          <p:nvPr/>
        </p:nvSpPr>
        <p:spPr>
          <a:xfrm>
            <a:off x="2100625" y="4835292"/>
            <a:ext cx="287258" cy="338554"/>
          </a:xfrm>
          <a:prstGeom prst="rect">
            <a:avLst/>
          </a:prstGeom>
          <a:noFill/>
        </p:spPr>
        <p:txBody>
          <a:bodyPr wrap="none" rtlCol="0">
            <a:spAutoFit/>
          </a:bodyPr>
          <a:lstStyle/>
          <a:p>
            <a:r>
              <a:rPr lang="en-US" sz="1600" dirty="0">
                <a:solidFill>
                  <a:schemeClr val="bg1"/>
                </a:solidFill>
                <a:latin typeface="Gill Sans Light"/>
                <a:cs typeface="Gill Sans Light"/>
              </a:rPr>
              <a:t>0</a:t>
            </a:r>
          </a:p>
        </p:txBody>
      </p:sp>
      <p:sp>
        <p:nvSpPr>
          <p:cNvPr id="36" name="Oval 35"/>
          <p:cNvSpPr/>
          <p:nvPr/>
        </p:nvSpPr>
        <p:spPr>
          <a:xfrm>
            <a:off x="5906117" y="4178791"/>
            <a:ext cx="1236347" cy="1236347"/>
          </a:xfrm>
          <a:prstGeom prst="ellipse">
            <a:avLst/>
          </a:prstGeom>
          <a:solidFill>
            <a:srgbClr val="0000FF">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663669" y="4178791"/>
            <a:ext cx="1236347" cy="1236347"/>
          </a:xfrm>
          <a:prstGeom prst="ellipse">
            <a:avLst/>
          </a:prstGeom>
          <a:solidFill>
            <a:srgbClr val="800000">
              <a:alpha val="3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6323122" y="4797111"/>
            <a:ext cx="1298119" cy="1298119"/>
          </a:xfrm>
          <a:prstGeom prst="ellipse">
            <a:avLst/>
          </a:prstGeom>
          <a:solidFill>
            <a:schemeClr val="accent5">
              <a:alpha val="3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6076900" y="4499087"/>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785</a:t>
            </a:r>
            <a:endParaRPr lang="en-US" sz="1600" dirty="0">
              <a:solidFill>
                <a:schemeClr val="bg1"/>
              </a:solidFill>
              <a:latin typeface="Gill Sans Light"/>
              <a:cs typeface="Gill Sans Light"/>
            </a:endParaRPr>
          </a:p>
        </p:txBody>
      </p:sp>
      <p:sp>
        <p:nvSpPr>
          <p:cNvPr id="40" name="TextBox 39"/>
          <p:cNvSpPr txBox="1"/>
          <p:nvPr/>
        </p:nvSpPr>
        <p:spPr>
          <a:xfrm>
            <a:off x="7320971" y="4499087"/>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102</a:t>
            </a:r>
            <a:endParaRPr lang="en-US" sz="1600" dirty="0">
              <a:solidFill>
                <a:schemeClr val="bg1"/>
              </a:solidFill>
              <a:latin typeface="Gill Sans Light"/>
              <a:cs typeface="Gill Sans Light"/>
            </a:endParaRPr>
          </a:p>
        </p:txBody>
      </p:sp>
      <p:sp>
        <p:nvSpPr>
          <p:cNvPr id="41" name="TextBox 40"/>
          <p:cNvSpPr txBox="1"/>
          <p:nvPr/>
        </p:nvSpPr>
        <p:spPr>
          <a:xfrm>
            <a:off x="6721743" y="5556655"/>
            <a:ext cx="492443" cy="338554"/>
          </a:xfrm>
          <a:prstGeom prst="rect">
            <a:avLst/>
          </a:prstGeom>
          <a:noFill/>
        </p:spPr>
        <p:txBody>
          <a:bodyPr wrap="none" rtlCol="0">
            <a:spAutoFit/>
          </a:bodyPr>
          <a:lstStyle/>
          <a:p>
            <a:r>
              <a:rPr lang="en-US" sz="1600" dirty="0" smtClean="0">
                <a:solidFill>
                  <a:schemeClr val="bg1"/>
                </a:solidFill>
                <a:latin typeface="Gill Sans Light"/>
                <a:cs typeface="Gill Sans Light"/>
              </a:rPr>
              <a:t>272</a:t>
            </a:r>
            <a:endParaRPr lang="en-US" sz="1600" dirty="0">
              <a:solidFill>
                <a:schemeClr val="bg1"/>
              </a:solidFill>
              <a:latin typeface="Gill Sans Light"/>
              <a:cs typeface="Gill Sans Light"/>
            </a:endParaRPr>
          </a:p>
        </p:txBody>
      </p:sp>
      <p:sp>
        <p:nvSpPr>
          <p:cNvPr id="42" name="TextBox 41"/>
          <p:cNvSpPr txBox="1"/>
          <p:nvPr/>
        </p:nvSpPr>
        <p:spPr>
          <a:xfrm>
            <a:off x="6434485" y="5017726"/>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25</a:t>
            </a:r>
            <a:endParaRPr lang="en-US" sz="1600" dirty="0">
              <a:solidFill>
                <a:schemeClr val="bg1"/>
              </a:solidFill>
              <a:latin typeface="Gill Sans Light"/>
              <a:cs typeface="Gill Sans Light"/>
            </a:endParaRPr>
          </a:p>
        </p:txBody>
      </p:sp>
      <p:sp>
        <p:nvSpPr>
          <p:cNvPr id="43" name="TextBox 42"/>
          <p:cNvSpPr txBox="1"/>
          <p:nvPr/>
        </p:nvSpPr>
        <p:spPr>
          <a:xfrm>
            <a:off x="6717002" y="4458557"/>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12</a:t>
            </a:r>
            <a:endParaRPr lang="en-US" sz="1600" dirty="0">
              <a:solidFill>
                <a:schemeClr val="bg1"/>
              </a:solidFill>
              <a:latin typeface="Gill Sans Light"/>
              <a:cs typeface="Gill Sans Light"/>
            </a:endParaRPr>
          </a:p>
        </p:txBody>
      </p:sp>
      <p:sp>
        <p:nvSpPr>
          <p:cNvPr id="44" name="TextBox 43"/>
          <p:cNvSpPr txBox="1"/>
          <p:nvPr/>
        </p:nvSpPr>
        <p:spPr>
          <a:xfrm>
            <a:off x="7088416" y="4992841"/>
            <a:ext cx="389850" cy="338554"/>
          </a:xfrm>
          <a:prstGeom prst="rect">
            <a:avLst/>
          </a:prstGeom>
          <a:noFill/>
        </p:spPr>
        <p:txBody>
          <a:bodyPr wrap="none" rtlCol="0">
            <a:spAutoFit/>
          </a:bodyPr>
          <a:lstStyle/>
          <a:p>
            <a:r>
              <a:rPr lang="en-US" sz="1600" dirty="0" smtClean="0">
                <a:solidFill>
                  <a:schemeClr val="bg1"/>
                </a:solidFill>
                <a:latin typeface="Gill Sans Light"/>
                <a:cs typeface="Gill Sans Light"/>
              </a:rPr>
              <a:t>29</a:t>
            </a:r>
            <a:endParaRPr lang="en-US" sz="1600" dirty="0">
              <a:solidFill>
                <a:schemeClr val="bg1"/>
              </a:solidFill>
              <a:latin typeface="Gill Sans Light"/>
              <a:cs typeface="Gill Sans Light"/>
            </a:endParaRPr>
          </a:p>
        </p:txBody>
      </p:sp>
      <p:sp>
        <p:nvSpPr>
          <p:cNvPr id="45" name="TextBox 44"/>
          <p:cNvSpPr txBox="1"/>
          <p:nvPr/>
        </p:nvSpPr>
        <p:spPr>
          <a:xfrm>
            <a:off x="6771050" y="4848449"/>
            <a:ext cx="287258" cy="338554"/>
          </a:xfrm>
          <a:prstGeom prst="rect">
            <a:avLst/>
          </a:prstGeom>
          <a:noFill/>
        </p:spPr>
        <p:txBody>
          <a:bodyPr wrap="none" rtlCol="0">
            <a:spAutoFit/>
          </a:bodyPr>
          <a:lstStyle/>
          <a:p>
            <a:r>
              <a:rPr lang="en-US" sz="1600" dirty="0" smtClean="0">
                <a:solidFill>
                  <a:schemeClr val="bg1"/>
                </a:solidFill>
                <a:latin typeface="Gill Sans Light"/>
                <a:cs typeface="Gill Sans Light"/>
              </a:rPr>
              <a:t>6</a:t>
            </a:r>
            <a:endParaRPr lang="en-US" sz="1600" dirty="0">
              <a:solidFill>
                <a:schemeClr val="bg1"/>
              </a:solidFill>
              <a:latin typeface="Gill Sans Light"/>
              <a:cs typeface="Gill Sans Light"/>
            </a:endParaRPr>
          </a:p>
        </p:txBody>
      </p:sp>
      <p:sp>
        <p:nvSpPr>
          <p:cNvPr id="47" name="TextBox 46"/>
          <p:cNvSpPr txBox="1"/>
          <p:nvPr/>
        </p:nvSpPr>
        <p:spPr>
          <a:xfrm>
            <a:off x="7999950" y="2182909"/>
            <a:ext cx="862211" cy="646331"/>
          </a:xfrm>
          <a:prstGeom prst="rect">
            <a:avLst/>
          </a:prstGeom>
          <a:noFill/>
        </p:spPr>
        <p:txBody>
          <a:bodyPr wrap="square" rtlCol="0">
            <a:spAutoFit/>
          </a:bodyPr>
          <a:lstStyle/>
          <a:p>
            <a:r>
              <a:rPr lang="en-US" dirty="0" smtClean="0">
                <a:latin typeface="Gill Sans Light"/>
                <a:cs typeface="Gill Sans Light"/>
              </a:rPr>
              <a:t>1,235 books</a:t>
            </a:r>
            <a:endParaRPr lang="en-US" dirty="0">
              <a:latin typeface="Gill Sans Light"/>
              <a:cs typeface="Gill Sans Light"/>
            </a:endParaRPr>
          </a:p>
        </p:txBody>
      </p:sp>
      <p:sp>
        <p:nvSpPr>
          <p:cNvPr id="48" name="TextBox 47"/>
          <p:cNvSpPr txBox="1"/>
          <p:nvPr/>
        </p:nvSpPr>
        <p:spPr>
          <a:xfrm>
            <a:off x="4722336" y="900145"/>
            <a:ext cx="862211" cy="369332"/>
          </a:xfrm>
          <a:prstGeom prst="rect">
            <a:avLst/>
          </a:prstGeom>
          <a:noFill/>
        </p:spPr>
        <p:txBody>
          <a:bodyPr wrap="square" rtlCol="0">
            <a:spAutoFit/>
          </a:bodyPr>
          <a:lstStyle/>
          <a:p>
            <a:r>
              <a:rPr lang="en-US" dirty="0" smtClean="0">
                <a:solidFill>
                  <a:schemeClr val="tx2"/>
                </a:solidFill>
                <a:latin typeface="Gill Sans Light"/>
                <a:cs typeface="Gill Sans Light"/>
              </a:rPr>
              <a:t>Humor</a:t>
            </a:r>
            <a:endParaRPr lang="en-US" dirty="0">
              <a:solidFill>
                <a:schemeClr val="tx2"/>
              </a:solidFill>
              <a:latin typeface="Gill Sans Light"/>
              <a:cs typeface="Gill Sans Light"/>
            </a:endParaRPr>
          </a:p>
        </p:txBody>
      </p:sp>
      <p:sp>
        <p:nvSpPr>
          <p:cNvPr id="49" name="TextBox 48"/>
          <p:cNvSpPr txBox="1"/>
          <p:nvPr/>
        </p:nvSpPr>
        <p:spPr>
          <a:xfrm>
            <a:off x="7614692" y="900145"/>
            <a:ext cx="1209590" cy="369332"/>
          </a:xfrm>
          <a:prstGeom prst="rect">
            <a:avLst/>
          </a:prstGeom>
          <a:noFill/>
        </p:spPr>
        <p:txBody>
          <a:bodyPr wrap="square" rtlCol="0">
            <a:spAutoFit/>
          </a:bodyPr>
          <a:lstStyle/>
          <a:p>
            <a:r>
              <a:rPr lang="en-US" dirty="0" smtClean="0">
                <a:solidFill>
                  <a:schemeClr val="accent2"/>
                </a:solidFill>
                <a:latin typeface="Gill Sans Light"/>
                <a:cs typeface="Gill Sans Light"/>
              </a:rPr>
              <a:t>Philosophy</a:t>
            </a:r>
            <a:endParaRPr lang="en-US" dirty="0">
              <a:solidFill>
                <a:schemeClr val="accent2"/>
              </a:solidFill>
              <a:latin typeface="Gill Sans Light"/>
              <a:cs typeface="Gill Sans Light"/>
            </a:endParaRPr>
          </a:p>
        </p:txBody>
      </p:sp>
      <p:sp>
        <p:nvSpPr>
          <p:cNvPr id="50" name="TextBox 49"/>
          <p:cNvSpPr txBox="1"/>
          <p:nvPr/>
        </p:nvSpPr>
        <p:spPr>
          <a:xfrm>
            <a:off x="6334238" y="2721484"/>
            <a:ext cx="1209590" cy="369332"/>
          </a:xfrm>
          <a:prstGeom prst="rect">
            <a:avLst/>
          </a:prstGeom>
          <a:noFill/>
        </p:spPr>
        <p:txBody>
          <a:bodyPr wrap="square" rtlCol="0">
            <a:spAutoFit/>
          </a:bodyPr>
          <a:lstStyle/>
          <a:p>
            <a:r>
              <a:rPr lang="en-US" dirty="0" smtClean="0">
                <a:solidFill>
                  <a:schemeClr val="accent5"/>
                </a:solidFill>
                <a:latin typeface="Gill Sans Light"/>
                <a:cs typeface="Gill Sans Light"/>
              </a:rPr>
              <a:t>Thriller</a:t>
            </a:r>
            <a:endParaRPr lang="en-US" dirty="0">
              <a:solidFill>
                <a:schemeClr val="accent5"/>
              </a:solidFill>
              <a:latin typeface="Gill Sans Light"/>
              <a:cs typeface="Gill Sans Light"/>
            </a:endParaRPr>
          </a:p>
        </p:txBody>
      </p:sp>
      <p:sp>
        <p:nvSpPr>
          <p:cNvPr id="51" name="TextBox 50"/>
          <p:cNvSpPr txBox="1"/>
          <p:nvPr/>
        </p:nvSpPr>
        <p:spPr>
          <a:xfrm>
            <a:off x="196885" y="4165634"/>
            <a:ext cx="1209590" cy="369332"/>
          </a:xfrm>
          <a:prstGeom prst="rect">
            <a:avLst/>
          </a:prstGeom>
          <a:noFill/>
        </p:spPr>
        <p:txBody>
          <a:bodyPr wrap="square" rtlCol="0">
            <a:spAutoFit/>
          </a:bodyPr>
          <a:lstStyle/>
          <a:p>
            <a:r>
              <a:rPr lang="en-US" dirty="0" smtClean="0">
                <a:solidFill>
                  <a:schemeClr val="tx2"/>
                </a:solidFill>
                <a:latin typeface="Gill Sans Light"/>
                <a:cs typeface="Gill Sans Light"/>
              </a:rPr>
              <a:t>Children’s</a:t>
            </a:r>
            <a:endParaRPr lang="en-US" dirty="0">
              <a:solidFill>
                <a:schemeClr val="tx2"/>
              </a:solidFill>
              <a:latin typeface="Gill Sans Light"/>
              <a:cs typeface="Gill Sans Light"/>
            </a:endParaRPr>
          </a:p>
        </p:txBody>
      </p:sp>
      <p:sp>
        <p:nvSpPr>
          <p:cNvPr id="52" name="TextBox 51"/>
          <p:cNvSpPr txBox="1"/>
          <p:nvPr/>
        </p:nvSpPr>
        <p:spPr>
          <a:xfrm>
            <a:off x="3164051" y="4165634"/>
            <a:ext cx="1424186" cy="369332"/>
          </a:xfrm>
          <a:prstGeom prst="rect">
            <a:avLst/>
          </a:prstGeom>
          <a:noFill/>
        </p:spPr>
        <p:txBody>
          <a:bodyPr wrap="square" rtlCol="0">
            <a:spAutoFit/>
          </a:bodyPr>
          <a:lstStyle/>
          <a:p>
            <a:r>
              <a:rPr lang="en-US" dirty="0" smtClean="0">
                <a:solidFill>
                  <a:schemeClr val="accent2"/>
                </a:solidFill>
                <a:latin typeface="Gill Sans Light"/>
                <a:cs typeface="Gill Sans Light"/>
              </a:rPr>
              <a:t>Young Adult</a:t>
            </a:r>
            <a:endParaRPr lang="en-US" dirty="0">
              <a:solidFill>
                <a:schemeClr val="accent2"/>
              </a:solidFill>
              <a:latin typeface="Gill Sans Light"/>
              <a:cs typeface="Gill Sans Light"/>
            </a:endParaRPr>
          </a:p>
        </p:txBody>
      </p:sp>
      <p:sp>
        <p:nvSpPr>
          <p:cNvPr id="53" name="TextBox 52"/>
          <p:cNvSpPr txBox="1"/>
          <p:nvPr/>
        </p:nvSpPr>
        <p:spPr>
          <a:xfrm>
            <a:off x="1749299" y="6121913"/>
            <a:ext cx="1209590" cy="369332"/>
          </a:xfrm>
          <a:prstGeom prst="rect">
            <a:avLst/>
          </a:prstGeom>
          <a:noFill/>
        </p:spPr>
        <p:txBody>
          <a:bodyPr wrap="square" rtlCol="0">
            <a:spAutoFit/>
          </a:bodyPr>
          <a:lstStyle/>
          <a:p>
            <a:r>
              <a:rPr lang="en-US" dirty="0" smtClean="0">
                <a:solidFill>
                  <a:schemeClr val="accent5"/>
                </a:solidFill>
                <a:latin typeface="Gill Sans Light"/>
                <a:cs typeface="Gill Sans Light"/>
              </a:rPr>
              <a:t>New Adult</a:t>
            </a:r>
            <a:endParaRPr lang="en-US" dirty="0">
              <a:solidFill>
                <a:schemeClr val="accent5"/>
              </a:solidFill>
              <a:latin typeface="Gill Sans Light"/>
              <a:cs typeface="Gill Sans Light"/>
            </a:endParaRPr>
          </a:p>
        </p:txBody>
      </p:sp>
      <p:sp>
        <p:nvSpPr>
          <p:cNvPr id="54" name="TextBox 53"/>
          <p:cNvSpPr txBox="1"/>
          <p:nvPr/>
        </p:nvSpPr>
        <p:spPr>
          <a:xfrm>
            <a:off x="5194604" y="4178791"/>
            <a:ext cx="1209590" cy="369332"/>
          </a:xfrm>
          <a:prstGeom prst="rect">
            <a:avLst/>
          </a:prstGeom>
          <a:noFill/>
        </p:spPr>
        <p:txBody>
          <a:bodyPr wrap="square" rtlCol="0">
            <a:spAutoFit/>
          </a:bodyPr>
          <a:lstStyle/>
          <a:p>
            <a:r>
              <a:rPr lang="en-US" dirty="0" smtClean="0">
                <a:solidFill>
                  <a:schemeClr val="tx2"/>
                </a:solidFill>
                <a:latin typeface="Gill Sans Light"/>
                <a:cs typeface="Gill Sans Light"/>
              </a:rPr>
              <a:t>History</a:t>
            </a:r>
            <a:endParaRPr lang="en-US" dirty="0">
              <a:solidFill>
                <a:schemeClr val="tx2"/>
              </a:solidFill>
              <a:latin typeface="Gill Sans Light"/>
              <a:cs typeface="Gill Sans Light"/>
            </a:endParaRPr>
          </a:p>
        </p:txBody>
      </p:sp>
      <p:sp>
        <p:nvSpPr>
          <p:cNvPr id="55" name="TextBox 54"/>
          <p:cNvSpPr txBox="1"/>
          <p:nvPr/>
        </p:nvSpPr>
        <p:spPr>
          <a:xfrm>
            <a:off x="7818944" y="4180852"/>
            <a:ext cx="1209590" cy="369332"/>
          </a:xfrm>
          <a:prstGeom prst="rect">
            <a:avLst/>
          </a:prstGeom>
          <a:noFill/>
        </p:spPr>
        <p:txBody>
          <a:bodyPr wrap="square" rtlCol="0">
            <a:spAutoFit/>
          </a:bodyPr>
          <a:lstStyle/>
          <a:p>
            <a:r>
              <a:rPr lang="en-US" dirty="0" smtClean="0">
                <a:solidFill>
                  <a:schemeClr val="accent2"/>
                </a:solidFill>
                <a:latin typeface="Gill Sans Light"/>
                <a:cs typeface="Gill Sans Light"/>
              </a:rPr>
              <a:t>Religion</a:t>
            </a:r>
            <a:endParaRPr lang="en-US" dirty="0">
              <a:solidFill>
                <a:schemeClr val="accent2"/>
              </a:solidFill>
              <a:latin typeface="Gill Sans Light"/>
              <a:cs typeface="Gill Sans Light"/>
            </a:endParaRPr>
          </a:p>
        </p:txBody>
      </p:sp>
      <p:sp>
        <p:nvSpPr>
          <p:cNvPr id="56" name="TextBox 55"/>
          <p:cNvSpPr txBox="1"/>
          <p:nvPr/>
        </p:nvSpPr>
        <p:spPr>
          <a:xfrm>
            <a:off x="6454055" y="6171684"/>
            <a:ext cx="1209590" cy="369332"/>
          </a:xfrm>
          <a:prstGeom prst="rect">
            <a:avLst/>
          </a:prstGeom>
          <a:noFill/>
        </p:spPr>
        <p:txBody>
          <a:bodyPr wrap="square" rtlCol="0">
            <a:spAutoFit/>
          </a:bodyPr>
          <a:lstStyle/>
          <a:p>
            <a:r>
              <a:rPr lang="en-US" dirty="0" smtClean="0">
                <a:solidFill>
                  <a:schemeClr val="accent5"/>
                </a:solidFill>
                <a:latin typeface="Gill Sans Light"/>
                <a:cs typeface="Gill Sans Light"/>
              </a:rPr>
              <a:t>Philosophy</a:t>
            </a:r>
            <a:endParaRPr lang="en-US" dirty="0">
              <a:solidFill>
                <a:schemeClr val="accent5"/>
              </a:solidFill>
              <a:latin typeface="Gill Sans Light"/>
              <a:cs typeface="Gill Sans Light"/>
            </a:endParaRPr>
          </a:p>
        </p:txBody>
      </p:sp>
      <p:sp>
        <p:nvSpPr>
          <p:cNvPr id="57" name="TextBox 56"/>
          <p:cNvSpPr txBox="1"/>
          <p:nvPr/>
        </p:nvSpPr>
        <p:spPr>
          <a:xfrm>
            <a:off x="373481" y="5574987"/>
            <a:ext cx="862211" cy="646331"/>
          </a:xfrm>
          <a:prstGeom prst="rect">
            <a:avLst/>
          </a:prstGeom>
          <a:noFill/>
        </p:spPr>
        <p:txBody>
          <a:bodyPr wrap="square" rtlCol="0">
            <a:spAutoFit/>
          </a:bodyPr>
          <a:lstStyle/>
          <a:p>
            <a:r>
              <a:rPr lang="en-US" dirty="0" smtClean="0">
                <a:latin typeface="Gill Sans Light"/>
                <a:cs typeface="Gill Sans Light"/>
              </a:rPr>
              <a:t>3,384 books</a:t>
            </a:r>
            <a:endParaRPr lang="en-US" dirty="0">
              <a:latin typeface="Gill Sans Light"/>
              <a:cs typeface="Gill Sans Light"/>
            </a:endParaRPr>
          </a:p>
        </p:txBody>
      </p:sp>
      <p:sp>
        <p:nvSpPr>
          <p:cNvPr id="58" name="TextBox 57"/>
          <p:cNvSpPr txBox="1"/>
          <p:nvPr/>
        </p:nvSpPr>
        <p:spPr>
          <a:xfrm>
            <a:off x="7999950" y="5574987"/>
            <a:ext cx="862211" cy="646331"/>
          </a:xfrm>
          <a:prstGeom prst="rect">
            <a:avLst/>
          </a:prstGeom>
          <a:noFill/>
        </p:spPr>
        <p:txBody>
          <a:bodyPr wrap="square" rtlCol="0">
            <a:spAutoFit/>
          </a:bodyPr>
          <a:lstStyle/>
          <a:p>
            <a:r>
              <a:rPr lang="en-US" dirty="0" smtClean="0">
                <a:latin typeface="Gill Sans Light"/>
                <a:cs typeface="Gill Sans Light"/>
              </a:rPr>
              <a:t>1,231 books</a:t>
            </a:r>
          </a:p>
        </p:txBody>
      </p:sp>
      <p:sp>
        <p:nvSpPr>
          <p:cNvPr id="60" name="Title 1"/>
          <p:cNvSpPr>
            <a:spLocks noGrp="1"/>
          </p:cNvSpPr>
          <p:nvPr>
            <p:ph type="title"/>
          </p:nvPr>
        </p:nvSpPr>
        <p:spPr>
          <a:xfrm>
            <a:off x="457199" y="418809"/>
            <a:ext cx="3758431" cy="918218"/>
          </a:xfrm>
        </p:spPr>
        <p:txBody>
          <a:bodyPr/>
          <a:lstStyle/>
          <a:p>
            <a:r>
              <a:rPr lang="en-US" sz="3600" dirty="0" smtClean="0"/>
              <a:t>Three Experiments</a:t>
            </a:r>
            <a:endParaRPr lang="en-US" sz="3600" dirty="0"/>
          </a:p>
        </p:txBody>
      </p:sp>
      <p:sp>
        <p:nvSpPr>
          <p:cNvPr id="61" name="Content Placeholder 2"/>
          <p:cNvSpPr>
            <a:spLocks noGrp="1"/>
          </p:cNvSpPr>
          <p:nvPr>
            <p:ph idx="1"/>
          </p:nvPr>
        </p:nvSpPr>
        <p:spPr>
          <a:xfrm>
            <a:off x="621534" y="1423365"/>
            <a:ext cx="3769747" cy="1298119"/>
          </a:xfrm>
        </p:spPr>
        <p:txBody>
          <a:bodyPr>
            <a:normAutofit/>
          </a:bodyPr>
          <a:lstStyle/>
          <a:p>
            <a:pPr marL="0" indent="0">
              <a:buNone/>
            </a:pPr>
            <a:r>
              <a:rPr lang="en-US" sz="2100" dirty="0" smtClean="0"/>
              <a:t>Each experiment models subset of books labeled with one or more of three selected genres</a:t>
            </a:r>
          </a:p>
          <a:p>
            <a:pPr marL="0" indent="0">
              <a:buNone/>
            </a:pPr>
            <a:endParaRPr lang="en-US" sz="2100" dirty="0"/>
          </a:p>
        </p:txBody>
      </p:sp>
    </p:spTree>
    <p:extLst>
      <p:ext uri="{BB962C8B-B14F-4D97-AF65-F5344CB8AC3E}">
        <p14:creationId xmlns:p14="http://schemas.microsoft.com/office/powerpoint/2010/main" val="389537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2725"/>
          </a:xfrm>
        </p:spPr>
        <p:txBody>
          <a:bodyPr/>
          <a:lstStyle/>
          <a:p>
            <a:r>
              <a:rPr lang="en-US" sz="3600" dirty="0" smtClean="0"/>
              <a:t>Scalability</a:t>
            </a:r>
            <a:endParaRPr lang="en-US" sz="3600" dirty="0"/>
          </a:p>
        </p:txBody>
      </p:sp>
      <p:sp>
        <p:nvSpPr>
          <p:cNvPr id="4" name="Slide Number Placeholder 3"/>
          <p:cNvSpPr>
            <a:spLocks noGrp="1"/>
          </p:cNvSpPr>
          <p:nvPr>
            <p:ph type="sldNum" sz="quarter" idx="12"/>
          </p:nvPr>
        </p:nvSpPr>
        <p:spPr/>
        <p:txBody>
          <a:bodyPr/>
          <a:lstStyle/>
          <a:p>
            <a:fld id="{A61D9B67-6600-B34F-9345-242C6B7CD63C}" type="slidenum">
              <a:rPr lang="en-US" smtClean="0"/>
              <a:t>35</a:t>
            </a:fld>
            <a:endParaRPr lang="en-US"/>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2810475434"/>
              </p:ext>
            </p:extLst>
          </p:nvPr>
        </p:nvGraphicFramePr>
        <p:xfrm>
          <a:off x="671414" y="1447329"/>
          <a:ext cx="7852456" cy="3876039"/>
        </p:xfrm>
        <a:graphic>
          <a:graphicData uri="http://schemas.openxmlformats.org/drawingml/2006/table">
            <a:tbl>
              <a:tblPr firstRow="1" firstCol="1">
                <a:tableStyleId>{5C22544A-7EE6-4342-B048-85BDC9FD1C3A}</a:tableStyleId>
              </a:tblPr>
              <a:tblGrid>
                <a:gridCol w="2069476"/>
                <a:gridCol w="1517051"/>
                <a:gridCol w="2207844"/>
                <a:gridCol w="2058085"/>
              </a:tblGrid>
              <a:tr h="370840">
                <a:tc>
                  <a:txBody>
                    <a:bodyPr/>
                    <a:lstStyle/>
                    <a:p>
                      <a:pPr algn="ctr"/>
                      <a:endParaRPr lang="en-US" b="0" i="0" dirty="0" smtClean="0">
                        <a:latin typeface="Gill Sans Light"/>
                        <a:cs typeface="Gill Sans Light"/>
                      </a:endParaRPr>
                    </a:p>
                  </a:txBody>
                  <a:tcPr/>
                </a:tc>
                <a:tc>
                  <a:txBody>
                    <a:bodyPr/>
                    <a:lstStyle/>
                    <a:p>
                      <a:pPr algn="ctr"/>
                      <a:r>
                        <a:rPr lang="en-US" b="0" i="0" dirty="0" smtClean="0">
                          <a:latin typeface="Gill Sans Light"/>
                          <a:cs typeface="Gill Sans Light"/>
                        </a:rPr>
                        <a:t>Humor</a:t>
                      </a:r>
                      <a:endParaRPr lang="en-US" b="0" i="0" baseline="0" dirty="0" smtClean="0">
                        <a:latin typeface="Gill Sans Light"/>
                        <a:cs typeface="Gill Sans Light"/>
                      </a:endParaRPr>
                    </a:p>
                    <a:p>
                      <a:pPr algn="ctr"/>
                      <a:r>
                        <a:rPr lang="en-US" b="0" i="0" baseline="0" dirty="0" smtClean="0">
                          <a:latin typeface="Gill Sans Light"/>
                          <a:cs typeface="Gill Sans Light"/>
                        </a:rPr>
                        <a:t>Philosophy</a:t>
                      </a:r>
                    </a:p>
                    <a:p>
                      <a:pPr algn="ctr"/>
                      <a:r>
                        <a:rPr lang="en-US" b="0" i="0" baseline="0" dirty="0" smtClean="0">
                          <a:latin typeface="Gill Sans Light"/>
                          <a:cs typeface="Gill Sans Light"/>
                        </a:rPr>
                        <a:t>Thriller</a:t>
                      </a:r>
                      <a:endParaRPr lang="en-US" b="0" i="0" dirty="0">
                        <a:latin typeface="Gill Sans Light"/>
                        <a:cs typeface="Gill Sans Light"/>
                      </a:endParaRPr>
                    </a:p>
                  </a:txBody>
                  <a:tcPr/>
                </a:tc>
                <a:tc>
                  <a:txBody>
                    <a:bodyPr/>
                    <a:lstStyle/>
                    <a:p>
                      <a:pPr algn="ctr"/>
                      <a:r>
                        <a:rPr lang="en-US" b="0" i="0" dirty="0" smtClean="0">
                          <a:latin typeface="Gill Sans Light"/>
                          <a:cs typeface="Gill Sans Light"/>
                        </a:rPr>
                        <a:t>Children’s</a:t>
                      </a:r>
                    </a:p>
                    <a:p>
                      <a:pPr algn="ctr"/>
                      <a:r>
                        <a:rPr lang="en-US" b="0" i="0" dirty="0" smtClean="0">
                          <a:latin typeface="Gill Sans Light"/>
                          <a:cs typeface="Gill Sans Light"/>
                        </a:rPr>
                        <a:t>Young</a:t>
                      </a:r>
                      <a:r>
                        <a:rPr lang="en-US" b="0" i="0" baseline="0" dirty="0" smtClean="0">
                          <a:latin typeface="Gill Sans Light"/>
                          <a:cs typeface="Gill Sans Light"/>
                        </a:rPr>
                        <a:t> Adult</a:t>
                      </a:r>
                    </a:p>
                    <a:p>
                      <a:pPr algn="ctr"/>
                      <a:r>
                        <a:rPr lang="en-US" b="0" i="0" baseline="0" dirty="0" smtClean="0">
                          <a:latin typeface="Gill Sans Light"/>
                          <a:cs typeface="Gill Sans Light"/>
                        </a:rPr>
                        <a:t>New Adult</a:t>
                      </a:r>
                      <a:endParaRPr lang="en-US" b="0" i="0" dirty="0">
                        <a:latin typeface="Gill Sans Light"/>
                        <a:cs typeface="Gill Sans Light"/>
                      </a:endParaRPr>
                    </a:p>
                  </a:txBody>
                  <a:tcPr/>
                </a:tc>
                <a:tc>
                  <a:txBody>
                    <a:bodyPr/>
                    <a:lstStyle/>
                    <a:p>
                      <a:pPr algn="ctr"/>
                      <a:r>
                        <a:rPr lang="en-US" b="0" i="0" dirty="0" smtClean="0">
                          <a:latin typeface="Gill Sans Light"/>
                          <a:cs typeface="Gill Sans Light"/>
                        </a:rPr>
                        <a:t>History</a:t>
                      </a:r>
                    </a:p>
                    <a:p>
                      <a:pPr algn="ctr"/>
                      <a:r>
                        <a:rPr lang="en-US" b="0" i="0" dirty="0" smtClean="0">
                          <a:latin typeface="Gill Sans Light"/>
                          <a:cs typeface="Gill Sans Light"/>
                        </a:rPr>
                        <a:t>Philosophy</a:t>
                      </a:r>
                    </a:p>
                    <a:p>
                      <a:pPr algn="ctr"/>
                      <a:r>
                        <a:rPr lang="en-US" b="0" i="0" dirty="0" smtClean="0">
                          <a:latin typeface="Gill Sans Light"/>
                          <a:cs typeface="Gill Sans Light"/>
                        </a:rPr>
                        <a:t>Religion</a:t>
                      </a:r>
                      <a:endParaRPr lang="en-US" b="0" i="0" dirty="0">
                        <a:latin typeface="Gill Sans Light"/>
                        <a:cs typeface="Gill Sans Light"/>
                      </a:endParaRPr>
                    </a:p>
                  </a:txBody>
                  <a:tcPr/>
                </a:tc>
              </a:tr>
              <a:tr h="370840">
                <a:tc>
                  <a:txBody>
                    <a:bodyPr/>
                    <a:lstStyle/>
                    <a:p>
                      <a:r>
                        <a:rPr lang="en-US" b="0" i="0" baseline="0" dirty="0" smtClean="0">
                          <a:latin typeface="Gill Sans Light"/>
                          <a:cs typeface="Gill Sans Light"/>
                        </a:rPr>
                        <a:t># books</a:t>
                      </a:r>
                      <a:endParaRPr lang="en-US" b="0" i="0" baseline="0" dirty="0">
                        <a:latin typeface="Gill Sans Light"/>
                        <a:cs typeface="Gill Sans Light"/>
                      </a:endParaRPr>
                    </a:p>
                  </a:txBody>
                  <a:tcPr>
                    <a:solidFill>
                      <a:schemeClr val="accent2"/>
                    </a:solidFill>
                  </a:tcPr>
                </a:tc>
                <a:tc>
                  <a:txBody>
                    <a:bodyPr/>
                    <a:lstStyle/>
                    <a:p>
                      <a:pPr algn="ctr"/>
                      <a:r>
                        <a:rPr lang="en-US" b="0" i="0" baseline="0" dirty="0" smtClean="0">
                          <a:solidFill>
                            <a:schemeClr val="bg1"/>
                          </a:solidFill>
                          <a:latin typeface="Gill Sans Light"/>
                          <a:cs typeface="Gill Sans Light"/>
                        </a:rPr>
                        <a:t>1,235</a:t>
                      </a:r>
                      <a:endParaRPr lang="en-US" b="0" i="0" baseline="0" dirty="0">
                        <a:solidFill>
                          <a:schemeClr val="bg1"/>
                        </a:solidFill>
                        <a:latin typeface="Gill Sans Light"/>
                        <a:cs typeface="Gill Sans Light"/>
                      </a:endParaRPr>
                    </a:p>
                  </a:txBody>
                  <a:tcPr>
                    <a:solidFill>
                      <a:schemeClr val="accent2"/>
                    </a:solidFill>
                  </a:tcPr>
                </a:tc>
                <a:tc>
                  <a:txBody>
                    <a:bodyPr/>
                    <a:lstStyle/>
                    <a:p>
                      <a:pPr algn="ctr"/>
                      <a:r>
                        <a:rPr lang="en-US" b="0" i="0" dirty="0" smtClean="0">
                          <a:solidFill>
                            <a:schemeClr val="bg1"/>
                          </a:solidFill>
                          <a:latin typeface="Gill Sans Light"/>
                          <a:cs typeface="Gill Sans Light"/>
                        </a:rPr>
                        <a:t>3,384</a:t>
                      </a:r>
                      <a:endParaRPr lang="en-US" b="0" i="0" dirty="0">
                        <a:solidFill>
                          <a:schemeClr val="bg1"/>
                        </a:solidFill>
                        <a:latin typeface="Gill Sans Light"/>
                        <a:cs typeface="Gill Sans Light"/>
                      </a:endParaRPr>
                    </a:p>
                  </a:txBody>
                  <a:tcPr>
                    <a:solidFill>
                      <a:schemeClr val="accent2"/>
                    </a:solidFill>
                  </a:tcPr>
                </a:tc>
                <a:tc>
                  <a:txBody>
                    <a:bodyPr/>
                    <a:lstStyle/>
                    <a:p>
                      <a:pPr algn="ctr"/>
                      <a:r>
                        <a:rPr lang="en-US" b="0" i="0" dirty="0" smtClean="0">
                          <a:solidFill>
                            <a:schemeClr val="bg1"/>
                          </a:solidFill>
                          <a:latin typeface="Gill Sans Light"/>
                          <a:cs typeface="Gill Sans Light"/>
                        </a:rPr>
                        <a:t>1,231</a:t>
                      </a:r>
                      <a:endParaRPr lang="en-US" b="0" i="0" dirty="0">
                        <a:solidFill>
                          <a:schemeClr val="bg1"/>
                        </a:solidFill>
                        <a:latin typeface="Gill Sans Light"/>
                        <a:cs typeface="Gill Sans Light"/>
                      </a:endParaRPr>
                    </a:p>
                  </a:txBody>
                  <a:tcPr>
                    <a:solidFill>
                      <a:schemeClr val="accent2"/>
                    </a:solidFill>
                  </a:tcPr>
                </a:tc>
              </a:tr>
              <a:tr h="370840">
                <a:tc>
                  <a:txBody>
                    <a:bodyPr/>
                    <a:lstStyle/>
                    <a:p>
                      <a:r>
                        <a:rPr lang="en-US" b="0" i="0" dirty="0" err="1" smtClean="0">
                          <a:latin typeface="Gill Sans Light"/>
                          <a:cs typeface="Gill Sans Light"/>
                        </a:rPr>
                        <a:t>kert</a:t>
                      </a:r>
                      <a:endParaRPr lang="en-US" b="0" i="0" dirty="0">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10m 16.693s</a:t>
                      </a:r>
                      <a:endParaRPr lang="en-US" b="0" i="0" dirty="0">
                        <a:solidFill>
                          <a:schemeClr val="tx1"/>
                        </a:solidFill>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22m 28.95s</a:t>
                      </a:r>
                      <a:endParaRPr lang="en-US" b="0" i="0" dirty="0">
                        <a:solidFill>
                          <a:schemeClr val="tx1"/>
                        </a:solidFill>
                        <a:latin typeface="Gill Sans Light"/>
                        <a:cs typeface="Gill Sans Light"/>
                      </a:endParaRP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chemeClr val="tx1"/>
                          </a:solidFill>
                          <a:latin typeface="Gill Sans Light"/>
                          <a:cs typeface="Gill Sans Light"/>
                        </a:rPr>
                        <a:t>10m 35.399s</a:t>
                      </a:r>
                      <a:endParaRPr lang="en-US" b="0" i="0" dirty="0">
                        <a:solidFill>
                          <a:schemeClr val="tx1"/>
                        </a:solidFill>
                        <a:latin typeface="Gill Sans Light"/>
                        <a:cs typeface="Gill Sans Light"/>
                      </a:endParaRPr>
                    </a:p>
                  </a:txBody>
                  <a:tcPr/>
                </a:tc>
              </a:tr>
              <a:tr h="274084">
                <a:tc>
                  <a:txBody>
                    <a:bodyPr/>
                    <a:lstStyle/>
                    <a:p>
                      <a:r>
                        <a:rPr lang="en-US" b="0" i="0" dirty="0" smtClean="0">
                          <a:latin typeface="Gill Sans Light"/>
                          <a:cs typeface="Gill Sans Light"/>
                        </a:rPr>
                        <a:t>   </a:t>
                      </a:r>
                      <a:r>
                        <a:rPr lang="en-US" b="0" i="0" dirty="0" err="1" smtClean="0">
                          <a:latin typeface="Gill Sans Light"/>
                          <a:cs typeface="Gill Sans Light"/>
                        </a:rPr>
                        <a:t>kert</a:t>
                      </a:r>
                      <a:r>
                        <a:rPr lang="en-US" b="0" i="0" dirty="0" smtClean="0">
                          <a:latin typeface="Gill Sans Light"/>
                          <a:cs typeface="Gill Sans Light"/>
                        </a:rPr>
                        <a:t> </a:t>
                      </a:r>
                      <a:r>
                        <a:rPr lang="en-US" b="0" i="0" dirty="0" err="1" smtClean="0">
                          <a:latin typeface="Gill Sans Light"/>
                          <a:cs typeface="Gill Sans Light"/>
                        </a:rPr>
                        <a:t>llda</a:t>
                      </a:r>
                      <a:endParaRPr lang="en-US" b="0" i="0" dirty="0">
                        <a:latin typeface="Gill Sans Light"/>
                        <a:cs typeface="Gill Sans Light"/>
                      </a:endParaRPr>
                    </a:p>
                  </a:txBody>
                  <a:tcPr>
                    <a:solidFill>
                      <a:schemeClr val="accent1">
                        <a:lumMod val="60000"/>
                        <a:lumOff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chemeClr val="bg1"/>
                          </a:solidFill>
                          <a:latin typeface="Gill Sans Light"/>
                          <a:cs typeface="Gill Sans Light"/>
                        </a:rPr>
                        <a:t>9m15.415s</a:t>
                      </a: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chemeClr val="bg1"/>
                          </a:solidFill>
                          <a:latin typeface="Gill Sans Light"/>
                          <a:cs typeface="Gill Sans Light"/>
                        </a:rPr>
                        <a:t>22m 26.659s</a:t>
                      </a: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baseline="0" dirty="0" smtClean="0">
                          <a:solidFill>
                            <a:schemeClr val="bg1"/>
                          </a:solidFill>
                          <a:latin typeface="Gill Sans Light"/>
                          <a:cs typeface="Gill Sans Light"/>
                        </a:rPr>
                        <a:t>10m 35.347s</a:t>
                      </a:r>
                    </a:p>
                  </a:txBody>
                  <a:tcPr>
                    <a:solidFill>
                      <a:srgbClr val="A0ADD2"/>
                    </a:solidFill>
                  </a:tcPr>
                </a:tc>
              </a:tr>
              <a:tr h="370840">
                <a:tc>
                  <a:txBody>
                    <a:bodyPr/>
                    <a:lstStyle/>
                    <a:p>
                      <a:r>
                        <a:rPr lang="en-US" b="0" i="0" dirty="0" smtClean="0">
                          <a:latin typeface="Gill Sans Light"/>
                          <a:cs typeface="Gill Sans Light"/>
                        </a:rPr>
                        <a:t>   </a:t>
                      </a:r>
                      <a:r>
                        <a:rPr lang="en-US" b="0" i="0" dirty="0" err="1" smtClean="0">
                          <a:latin typeface="Gill Sans Light"/>
                          <a:cs typeface="Gill Sans Light"/>
                        </a:rPr>
                        <a:t>kert</a:t>
                      </a:r>
                      <a:r>
                        <a:rPr lang="en-US" b="0" i="0" baseline="0" dirty="0" smtClean="0">
                          <a:latin typeface="Gill Sans Light"/>
                          <a:cs typeface="Gill Sans Light"/>
                        </a:rPr>
                        <a:t> mine &amp; rank</a:t>
                      </a:r>
                      <a:endParaRPr lang="en-US" b="0" i="0" dirty="0">
                        <a:latin typeface="Gill Sans Light"/>
                        <a:cs typeface="Gill Sans Light"/>
                      </a:endParaRPr>
                    </a:p>
                  </a:txBody>
                  <a:tcPr>
                    <a:solidFill>
                      <a:srgbClr val="A0ADD2"/>
                    </a:solidFill>
                  </a:tcPr>
                </a:tc>
                <a:tc>
                  <a:txBody>
                    <a:bodyPr/>
                    <a:lstStyle/>
                    <a:p>
                      <a:pPr algn="r"/>
                      <a:r>
                        <a:rPr lang="en-US" b="0" i="0" dirty="0" smtClean="0">
                          <a:solidFill>
                            <a:schemeClr val="bg1"/>
                          </a:solidFill>
                          <a:latin typeface="Gill Sans Light"/>
                          <a:cs typeface="Gill Sans Light"/>
                        </a:rPr>
                        <a:t>1.278s</a:t>
                      </a:r>
                      <a:endParaRPr lang="en-US" b="0" i="0" dirty="0">
                        <a:solidFill>
                          <a:schemeClr val="bg1"/>
                        </a:solidFill>
                        <a:latin typeface="Gill Sans Light"/>
                        <a:cs typeface="Gill Sans Light"/>
                      </a:endParaRPr>
                    </a:p>
                  </a:txBody>
                  <a:tcPr>
                    <a:solidFill>
                      <a:srgbClr val="A0ADD2"/>
                    </a:solidFill>
                  </a:tcPr>
                </a:tc>
                <a:tc>
                  <a:txBody>
                    <a:bodyPr/>
                    <a:lstStyle/>
                    <a:p>
                      <a:pPr algn="r"/>
                      <a:r>
                        <a:rPr lang="en-US" b="0" i="0" dirty="0" smtClean="0">
                          <a:solidFill>
                            <a:schemeClr val="bg1"/>
                          </a:solidFill>
                          <a:latin typeface="Gill Sans Light"/>
                          <a:cs typeface="Gill Sans Light"/>
                        </a:rPr>
                        <a:t>2.291s</a:t>
                      </a:r>
                      <a:endParaRPr lang="en-US" b="0" i="0" dirty="0">
                        <a:solidFill>
                          <a:schemeClr val="bg1"/>
                        </a:solidFill>
                        <a:latin typeface="Gill Sans Light"/>
                        <a:cs typeface="Gill Sans Light"/>
                      </a:endParaRPr>
                    </a:p>
                  </a:txBody>
                  <a:tcPr>
                    <a:solidFill>
                      <a:srgbClr val="A0ADD2"/>
                    </a:solidFill>
                  </a:tcPr>
                </a:tc>
                <a:tc>
                  <a:txBody>
                    <a:bodyPr/>
                    <a:lstStyle/>
                    <a:p>
                      <a:pPr algn="r"/>
                      <a:r>
                        <a:rPr lang="en-US" b="0" i="0" dirty="0" smtClean="0">
                          <a:solidFill>
                            <a:schemeClr val="bg1"/>
                          </a:solidFill>
                          <a:latin typeface="Gill Sans Light"/>
                          <a:cs typeface="Gill Sans Light"/>
                        </a:rPr>
                        <a:t>1.052s</a:t>
                      </a:r>
                      <a:endParaRPr lang="en-US" b="0" i="0" dirty="0">
                        <a:solidFill>
                          <a:schemeClr val="bg1"/>
                        </a:solidFill>
                        <a:latin typeface="Gill Sans Light"/>
                        <a:cs typeface="Gill Sans Light"/>
                      </a:endParaRPr>
                    </a:p>
                  </a:txBody>
                  <a:tcPr>
                    <a:solidFill>
                      <a:srgbClr val="A0ADD2"/>
                    </a:solidFill>
                  </a:tcPr>
                </a:tc>
              </a:tr>
              <a:tr h="370840">
                <a:tc>
                  <a:txBody>
                    <a:bodyPr/>
                    <a:lstStyle/>
                    <a:p>
                      <a:r>
                        <a:rPr lang="en-US" b="0" i="0" dirty="0" err="1" smtClean="0">
                          <a:latin typeface="Gill Sans Light"/>
                          <a:cs typeface="Gill Sans Light"/>
                        </a:rPr>
                        <a:t>pdlda</a:t>
                      </a:r>
                      <a:endParaRPr lang="en-US" b="0" i="0" dirty="0">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2m 36.014s</a:t>
                      </a:r>
                      <a:endParaRPr lang="en-US" b="0" i="0" dirty="0">
                        <a:solidFill>
                          <a:schemeClr val="tx1"/>
                        </a:solidFill>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4m 50.493</a:t>
                      </a:r>
                      <a:endParaRPr lang="en-US" b="0" i="0" dirty="0">
                        <a:solidFill>
                          <a:schemeClr val="tx1"/>
                        </a:solidFill>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3m 15.802s</a:t>
                      </a:r>
                      <a:endParaRPr lang="en-US" b="0" i="0" dirty="0">
                        <a:solidFill>
                          <a:schemeClr val="tx1"/>
                        </a:solidFill>
                        <a:latin typeface="Gill Sans Light"/>
                        <a:cs typeface="Gill Sans Light"/>
                      </a:endParaRPr>
                    </a:p>
                  </a:txBody>
                  <a:tcPr/>
                </a:tc>
              </a:tr>
              <a:tr h="370840">
                <a:tc>
                  <a:txBody>
                    <a:bodyPr/>
                    <a:lstStyle/>
                    <a:p>
                      <a:r>
                        <a:rPr lang="en-US" b="0" i="0" dirty="0" smtClean="0">
                          <a:latin typeface="Gill Sans Light"/>
                          <a:cs typeface="Gill Sans Light"/>
                        </a:rPr>
                        <a:t>turbo topics</a:t>
                      </a:r>
                      <a:endParaRPr lang="en-US" b="0" i="0" dirty="0">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20m 9.87s</a:t>
                      </a:r>
                      <a:endParaRPr lang="en-US" b="0" i="0" dirty="0">
                        <a:solidFill>
                          <a:schemeClr val="tx1"/>
                        </a:solidFill>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5hr 54m 49.803s</a:t>
                      </a:r>
                      <a:endParaRPr lang="en-US" b="0" i="0" dirty="0">
                        <a:solidFill>
                          <a:schemeClr val="tx1"/>
                        </a:solidFill>
                        <a:latin typeface="Gill Sans Light"/>
                        <a:cs typeface="Gill Sans Light"/>
                      </a:endParaRPr>
                    </a:p>
                  </a:txBody>
                  <a:tcPr/>
                </a:tc>
                <a:tc>
                  <a:txBody>
                    <a:bodyPr/>
                    <a:lstStyle/>
                    <a:p>
                      <a:pPr algn="r"/>
                      <a:r>
                        <a:rPr lang="en-US" b="0" i="0" dirty="0" smtClean="0">
                          <a:solidFill>
                            <a:schemeClr val="tx1"/>
                          </a:solidFill>
                          <a:latin typeface="Gill Sans Light"/>
                          <a:cs typeface="Gill Sans Light"/>
                        </a:rPr>
                        <a:t>52m 2.598s</a:t>
                      </a:r>
                      <a:endParaRPr lang="en-US" b="0" i="0" dirty="0">
                        <a:solidFill>
                          <a:schemeClr val="tx1"/>
                        </a:solidFill>
                        <a:latin typeface="Gill Sans Light"/>
                        <a:cs typeface="Gill Sans Light"/>
                      </a:endParaRPr>
                    </a:p>
                  </a:txBody>
                  <a:tcPr/>
                </a:tc>
              </a:tr>
              <a:tr h="370840">
                <a:tc>
                  <a:txBody>
                    <a:bodyPr/>
                    <a:lstStyle/>
                    <a:p>
                      <a:r>
                        <a:rPr lang="en-US" b="0" i="0" dirty="0" smtClean="0">
                          <a:latin typeface="Gill Sans Light"/>
                          <a:cs typeface="Gill Sans Light"/>
                        </a:rPr>
                        <a:t>   </a:t>
                      </a:r>
                      <a:r>
                        <a:rPr lang="en-US" b="0" i="0" dirty="0" err="1" smtClean="0">
                          <a:latin typeface="Gill Sans Light"/>
                          <a:cs typeface="Gill Sans Light"/>
                        </a:rPr>
                        <a:t>tt</a:t>
                      </a:r>
                      <a:r>
                        <a:rPr lang="en-US" b="0" i="0" dirty="0" smtClean="0">
                          <a:latin typeface="Gill Sans Light"/>
                          <a:cs typeface="Gill Sans Light"/>
                        </a:rPr>
                        <a:t> </a:t>
                      </a:r>
                      <a:r>
                        <a:rPr lang="en-US" b="0" i="0" dirty="0" err="1" smtClean="0">
                          <a:latin typeface="Gill Sans Light"/>
                          <a:cs typeface="Gill Sans Light"/>
                        </a:rPr>
                        <a:t>lda</a:t>
                      </a:r>
                      <a:endParaRPr lang="en-US" b="0" i="0" dirty="0">
                        <a:latin typeface="Gill Sans Light"/>
                        <a:cs typeface="Gill Sans Light"/>
                      </a:endParaRP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rgbClr val="FFFFFF"/>
                          </a:solidFill>
                          <a:latin typeface="Gill Sans Light"/>
                          <a:cs typeface="Gill Sans Light"/>
                        </a:rPr>
                        <a:t>4m 14.727s</a:t>
                      </a:r>
                      <a:endParaRPr lang="en-US" b="0" i="0" dirty="0">
                        <a:solidFill>
                          <a:srgbClr val="FFFFFF"/>
                        </a:solidFill>
                        <a:latin typeface="Gill Sans Light"/>
                        <a:cs typeface="Gill Sans Light"/>
                      </a:endParaRP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rgbClr val="FFFFFF"/>
                          </a:solidFill>
                          <a:latin typeface="Gill Sans Light"/>
                          <a:cs typeface="Gill Sans Light"/>
                        </a:rPr>
                        <a:t>9m18.844s</a:t>
                      </a:r>
                      <a:endParaRPr lang="en-US" b="0" i="0" dirty="0">
                        <a:solidFill>
                          <a:srgbClr val="FFFFFF"/>
                        </a:solidFill>
                        <a:latin typeface="Gill Sans Light"/>
                        <a:cs typeface="Gill Sans Light"/>
                      </a:endParaRP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rgbClr val="FFFFFF"/>
                          </a:solidFill>
                          <a:latin typeface="Gill Sans Light"/>
                          <a:cs typeface="Gill Sans Light"/>
                        </a:rPr>
                        <a:t>4m 37.015s</a:t>
                      </a:r>
                      <a:endParaRPr lang="en-US" b="0" i="0" dirty="0">
                        <a:solidFill>
                          <a:srgbClr val="FFFFFF"/>
                        </a:solidFill>
                        <a:latin typeface="Gill Sans Light"/>
                        <a:cs typeface="Gill Sans Light"/>
                      </a:endParaRPr>
                    </a:p>
                  </a:txBody>
                  <a:tcPr>
                    <a:solidFill>
                      <a:srgbClr val="A0ADD2"/>
                    </a:solidFill>
                  </a:tcPr>
                </a:tc>
              </a:tr>
              <a:tr h="370840">
                <a:tc>
                  <a:txBody>
                    <a:bodyPr/>
                    <a:lstStyle/>
                    <a:p>
                      <a:r>
                        <a:rPr lang="en-US" b="0" i="0" dirty="0" smtClean="0">
                          <a:latin typeface="Gill Sans Light"/>
                          <a:cs typeface="Gill Sans Light"/>
                        </a:rPr>
                        <a:t>   </a:t>
                      </a:r>
                      <a:r>
                        <a:rPr lang="en-US" b="0" i="0" dirty="0" err="1" smtClean="0">
                          <a:latin typeface="Gill Sans Light"/>
                          <a:cs typeface="Gill Sans Light"/>
                        </a:rPr>
                        <a:t>tt</a:t>
                      </a:r>
                      <a:r>
                        <a:rPr lang="en-US" b="0" i="0" dirty="0" smtClean="0">
                          <a:latin typeface="Gill Sans Light"/>
                          <a:cs typeface="Gill Sans Light"/>
                        </a:rPr>
                        <a:t> topics</a:t>
                      </a:r>
                      <a:endParaRPr lang="en-US" b="0" i="0" dirty="0">
                        <a:latin typeface="Gill Sans Light"/>
                        <a:cs typeface="Gill Sans Light"/>
                      </a:endParaRPr>
                    </a:p>
                  </a:txBody>
                  <a:tcPr>
                    <a:solidFill>
                      <a:srgbClr val="A0ADD2"/>
                    </a:solidFill>
                  </a:tcPr>
                </a:tc>
                <a:tc>
                  <a:txBody>
                    <a:bodyPr/>
                    <a:lstStyle/>
                    <a:p>
                      <a:pPr algn="r"/>
                      <a:r>
                        <a:rPr lang="en-US" b="0" i="0" dirty="0" smtClean="0">
                          <a:solidFill>
                            <a:srgbClr val="FFFFFF"/>
                          </a:solidFill>
                          <a:latin typeface="Gill Sans Light"/>
                          <a:cs typeface="Gill Sans Light"/>
                        </a:rPr>
                        <a:t>15m 55.143s</a:t>
                      </a:r>
                      <a:endParaRPr lang="en-US" b="0" i="0" dirty="0">
                        <a:solidFill>
                          <a:srgbClr val="FFFFFF"/>
                        </a:solidFill>
                        <a:latin typeface="Gill Sans Light"/>
                        <a:cs typeface="Gill Sans Light"/>
                      </a:endParaRPr>
                    </a:p>
                  </a:txBody>
                  <a:tcPr>
                    <a:solidFill>
                      <a:srgbClr val="A0ADD2"/>
                    </a:solidFill>
                  </a:tcPr>
                </a:tc>
                <a:tc>
                  <a:txBody>
                    <a:bodyPr/>
                    <a:lstStyle/>
                    <a:p>
                      <a:pPr algn="r"/>
                      <a:r>
                        <a:rPr lang="en-US" b="0" i="0" dirty="0" smtClean="0">
                          <a:solidFill>
                            <a:srgbClr val="FFFFFF"/>
                          </a:solidFill>
                          <a:latin typeface="Gill Sans Light"/>
                          <a:cs typeface="Gill Sans Light"/>
                        </a:rPr>
                        <a:t>5 </a:t>
                      </a:r>
                      <a:r>
                        <a:rPr lang="en-US" b="0" i="0" dirty="0" err="1" smtClean="0">
                          <a:solidFill>
                            <a:srgbClr val="FFFFFF"/>
                          </a:solidFill>
                          <a:latin typeface="Gill Sans Light"/>
                          <a:cs typeface="Gill Sans Light"/>
                        </a:rPr>
                        <a:t>hr</a:t>
                      </a:r>
                      <a:r>
                        <a:rPr lang="en-US" b="0" i="0" dirty="0" smtClean="0">
                          <a:solidFill>
                            <a:srgbClr val="FFFFFF"/>
                          </a:solidFill>
                          <a:latin typeface="Gill Sans Light"/>
                          <a:cs typeface="Gill Sans Light"/>
                        </a:rPr>
                        <a:t> 45m</a:t>
                      </a:r>
                      <a:r>
                        <a:rPr lang="en-US" b="0" i="0" baseline="0" dirty="0" smtClean="0">
                          <a:solidFill>
                            <a:srgbClr val="FFFFFF"/>
                          </a:solidFill>
                          <a:latin typeface="Gill Sans Light"/>
                          <a:cs typeface="Gill Sans Light"/>
                        </a:rPr>
                        <a:t> </a:t>
                      </a:r>
                      <a:r>
                        <a:rPr lang="en-US" b="0" i="0" dirty="0" smtClean="0">
                          <a:solidFill>
                            <a:srgbClr val="FFFFFF"/>
                          </a:solidFill>
                          <a:latin typeface="Gill Sans Light"/>
                          <a:cs typeface="Gill Sans Light"/>
                        </a:rPr>
                        <a:t>30.959</a:t>
                      </a:r>
                      <a:r>
                        <a:rPr lang="en-US" b="0" i="0" baseline="0" dirty="0" smtClean="0">
                          <a:solidFill>
                            <a:srgbClr val="FFFFFF"/>
                          </a:solidFill>
                          <a:latin typeface="Gill Sans Light"/>
                          <a:cs typeface="Gill Sans Light"/>
                        </a:rPr>
                        <a:t>s</a:t>
                      </a:r>
                      <a:endParaRPr lang="en-US" b="0" i="0" dirty="0">
                        <a:solidFill>
                          <a:srgbClr val="FFFFFF"/>
                        </a:solidFill>
                        <a:latin typeface="Gill Sans Light"/>
                        <a:cs typeface="Gill Sans Light"/>
                      </a:endParaRPr>
                    </a:p>
                  </a:txBody>
                  <a:tcPr>
                    <a:solidFill>
                      <a:srgbClr val="A0ADD2"/>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0" i="0" dirty="0" smtClean="0">
                          <a:solidFill>
                            <a:srgbClr val="FFFFFF"/>
                          </a:solidFill>
                          <a:latin typeface="Gill Sans Light"/>
                          <a:cs typeface="Gill Sans Light"/>
                        </a:rPr>
                        <a:t>47m</a:t>
                      </a:r>
                      <a:r>
                        <a:rPr lang="en-US" b="0" i="0" baseline="0" dirty="0" smtClean="0">
                          <a:solidFill>
                            <a:srgbClr val="FFFFFF"/>
                          </a:solidFill>
                          <a:latin typeface="Gill Sans Light"/>
                          <a:cs typeface="Gill Sans Light"/>
                        </a:rPr>
                        <a:t> </a:t>
                      </a:r>
                      <a:r>
                        <a:rPr lang="en-US" b="0" i="0" dirty="0" smtClean="0">
                          <a:solidFill>
                            <a:srgbClr val="FFFFFF"/>
                          </a:solidFill>
                          <a:latin typeface="Gill Sans Light"/>
                          <a:cs typeface="Gill Sans Light"/>
                        </a:rPr>
                        <a:t>25.583s</a:t>
                      </a:r>
                      <a:endParaRPr lang="en-US" b="0" i="0" dirty="0">
                        <a:solidFill>
                          <a:srgbClr val="FFFFFF"/>
                        </a:solidFill>
                        <a:latin typeface="Gill Sans Light"/>
                        <a:cs typeface="Gill Sans Light"/>
                      </a:endParaRPr>
                    </a:p>
                  </a:txBody>
                  <a:tcPr>
                    <a:solidFill>
                      <a:srgbClr val="A0ADD2"/>
                    </a:solidFill>
                  </a:tcPr>
                </a:tc>
              </a:tr>
            </a:tbl>
          </a:graphicData>
        </a:graphic>
      </p:graphicFrame>
    </p:spTree>
    <p:extLst>
      <p:ext uri="{BB962C8B-B14F-4D97-AF65-F5344CB8AC3E}">
        <p14:creationId xmlns:p14="http://schemas.microsoft.com/office/powerpoint/2010/main" val="401964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772776" y="4899213"/>
            <a:ext cx="7482842" cy="1602780"/>
          </a:xfrm>
          <a:prstGeom prst="rect">
            <a:avLst/>
          </a:prstGeom>
          <a:solidFill>
            <a:srgbClr val="660066">
              <a:alpha val="3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72776" y="3296433"/>
            <a:ext cx="7482842" cy="1602780"/>
          </a:xfrm>
          <a:prstGeom prst="rect">
            <a:avLst/>
          </a:prstGeom>
          <a:solidFill>
            <a:srgbClr val="008000">
              <a:alpha val="3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72776" y="1693653"/>
            <a:ext cx="7482842" cy="1602780"/>
          </a:xfrm>
          <a:prstGeom prst="rect">
            <a:avLst/>
          </a:prstGeom>
          <a:solidFill>
            <a:srgbClr val="0000FF">
              <a:alpha val="3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813544" y="1254430"/>
            <a:ext cx="2272565" cy="5405986"/>
          </a:xfrm>
          <a:prstGeom prst="rect">
            <a:avLst/>
          </a:prstGeom>
          <a:solidFill>
            <a:srgbClr val="FF6600">
              <a:alpha val="3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891357" y="1254430"/>
            <a:ext cx="1922187" cy="5405986"/>
          </a:xfrm>
          <a:prstGeom prst="rect">
            <a:avLst/>
          </a:prstGeom>
          <a:solidFill>
            <a:srgbClr val="FFFF00">
              <a:alpha val="2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40070" y="1254430"/>
            <a:ext cx="2651287" cy="5405986"/>
          </a:xfrm>
          <a:prstGeom prst="rect">
            <a:avLst/>
          </a:prstGeom>
          <a:solidFill>
            <a:srgbClr val="FF0000">
              <a:alpha val="3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186" y="-56277"/>
            <a:ext cx="8701494" cy="896471"/>
          </a:xfrm>
        </p:spPr>
        <p:txBody>
          <a:bodyPr/>
          <a:lstStyle/>
          <a:p>
            <a:r>
              <a:rPr lang="en-US" sz="3400" dirty="0" smtClean="0"/>
              <a:t>Example Experiment: Humor, Thriller, Philosophy</a:t>
            </a:r>
            <a:endParaRPr lang="en-US" sz="3400" dirty="0"/>
          </a:p>
        </p:txBody>
      </p:sp>
      <p:sp>
        <p:nvSpPr>
          <p:cNvPr id="4" name="Slide Number Placeholder 3"/>
          <p:cNvSpPr>
            <a:spLocks noGrp="1"/>
          </p:cNvSpPr>
          <p:nvPr>
            <p:ph type="sldNum" sz="quarter" idx="12"/>
          </p:nvPr>
        </p:nvSpPr>
        <p:spPr>
          <a:xfrm>
            <a:off x="8543278" y="6275290"/>
            <a:ext cx="561975" cy="365125"/>
          </a:xfrm>
          <a:ln>
            <a:noFill/>
          </a:ln>
        </p:spPr>
        <p:txBody>
          <a:bodyPr/>
          <a:lstStyle/>
          <a:p>
            <a:fld id="{A61D9B67-6600-B34F-9345-242C6B7CD63C}" type="slidenum">
              <a:rPr lang="en-US" smtClean="0"/>
              <a:t>36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679325252"/>
              </p:ext>
            </p:extLst>
          </p:nvPr>
        </p:nvGraphicFramePr>
        <p:xfrm>
          <a:off x="1395564" y="4997236"/>
          <a:ext cx="2326348" cy="1389887"/>
        </p:xfrm>
        <a:graphic>
          <a:graphicData uri="http://schemas.openxmlformats.org/drawingml/2006/table">
            <a:tbl>
              <a:tblPr>
                <a:tableStyleId>{5C22544A-7EE6-4342-B048-85BDC9FD1C3A}</a:tableStyleId>
              </a:tblPr>
              <a:tblGrid>
                <a:gridCol w="2326348"/>
              </a:tblGrid>
              <a:tr h="74474">
                <a:tc>
                  <a:txBody>
                    <a:bodyPr/>
                    <a:lstStyle/>
                    <a:p>
                      <a:pPr algn="ctr"/>
                      <a:r>
                        <a:rPr lang="en-US" sz="1400" b="0" i="0" dirty="0" smtClean="0">
                          <a:latin typeface="Gill Sans Light"/>
                          <a:cs typeface="Gill Sans Light"/>
                        </a:rPr>
                        <a:t>world</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man</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life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time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make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love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04762650"/>
              </p:ext>
            </p:extLst>
          </p:nvPr>
        </p:nvGraphicFramePr>
        <p:xfrm>
          <a:off x="1395564" y="1796777"/>
          <a:ext cx="2326348" cy="1389887"/>
        </p:xfrm>
        <a:graphic>
          <a:graphicData uri="http://schemas.openxmlformats.org/drawingml/2006/table">
            <a:tbl>
              <a:tblPr>
                <a:tableStyleId>{5C22544A-7EE6-4342-B048-85BDC9FD1C3A}</a:tableStyleId>
              </a:tblPr>
              <a:tblGrid>
                <a:gridCol w="2326348"/>
              </a:tblGrid>
              <a:tr h="74474">
                <a:tc>
                  <a:txBody>
                    <a:bodyPr/>
                    <a:lstStyle/>
                    <a:p>
                      <a:pPr algn="ctr"/>
                      <a:r>
                        <a:rPr lang="en-US" sz="1400" b="0" i="0" dirty="0" err="1" smtClean="0">
                          <a:latin typeface="Gill Sans Light"/>
                          <a:cs typeface="Gill Sans Light"/>
                        </a:rPr>
                        <a:t>stephanie</a:t>
                      </a:r>
                      <a:r>
                        <a:rPr lang="en-US" sz="1400" b="0" i="0" baseline="0" dirty="0" smtClean="0">
                          <a:latin typeface="Gill Sans Light"/>
                          <a:cs typeface="Gill Sans Light"/>
                        </a:rPr>
                        <a:t> plum bounty hunter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joe</a:t>
                      </a:r>
                      <a:r>
                        <a:rPr lang="en-US" sz="1400" b="0" i="0" dirty="0" smtClean="0">
                          <a:latin typeface="Gill Sans Light"/>
                          <a:cs typeface="Gill Sans Light"/>
                        </a:rPr>
                        <a:t> </a:t>
                      </a:r>
                      <a:r>
                        <a:rPr lang="en-US" sz="1400" b="0" i="0" dirty="0" err="1" smtClean="0">
                          <a:latin typeface="Gill Sans Light"/>
                          <a:cs typeface="Gill Sans Light"/>
                        </a:rPr>
                        <a:t>morelli</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ankh</a:t>
                      </a:r>
                      <a:r>
                        <a:rPr lang="en-US" sz="1400" b="0" i="0" baseline="0" dirty="0" smtClean="0">
                          <a:latin typeface="Gill Sans Light"/>
                          <a:cs typeface="Gill Sans Light"/>
                        </a:rPr>
                        <a:t> </a:t>
                      </a:r>
                      <a:r>
                        <a:rPr lang="en-US" sz="1400" b="0" i="0" baseline="0" dirty="0" err="1" smtClean="0">
                          <a:latin typeface="Gill Sans Light"/>
                          <a:cs typeface="Gill Sans Light"/>
                        </a:rPr>
                        <a:t>morpork</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dave</a:t>
                      </a:r>
                      <a:r>
                        <a:rPr lang="en-US" sz="1400" b="0" i="0" dirty="0" smtClean="0">
                          <a:latin typeface="Gill Sans Light"/>
                          <a:cs typeface="Gill Sans Light"/>
                        </a:rPr>
                        <a:t> </a:t>
                      </a:r>
                      <a:r>
                        <a:rPr lang="en-US" sz="1400" b="0" i="0" dirty="0" err="1" smtClean="0">
                          <a:latin typeface="Gill Sans Light"/>
                          <a:cs typeface="Gill Sans Light"/>
                        </a:rPr>
                        <a:t>barry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comic strip</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bertie</a:t>
                      </a:r>
                      <a:r>
                        <a:rPr lang="en-US" sz="1400" b="0" i="0" dirty="0" smtClean="0">
                          <a:latin typeface="Gill Sans Light"/>
                          <a:cs typeface="Gill Sans Light"/>
                        </a:rPr>
                        <a:t> </a:t>
                      </a:r>
                      <a:r>
                        <a:rPr lang="en-US" sz="1400" b="0" i="0" dirty="0" err="1" smtClean="0">
                          <a:latin typeface="Gill Sans Light"/>
                          <a:cs typeface="Gill Sans Light"/>
                        </a:rPr>
                        <a:t>wooster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127000896"/>
              </p:ext>
            </p:extLst>
          </p:nvPr>
        </p:nvGraphicFramePr>
        <p:xfrm>
          <a:off x="4069126" y="3397006"/>
          <a:ext cx="1614397" cy="1389887"/>
        </p:xfrm>
        <a:graphic>
          <a:graphicData uri="http://schemas.openxmlformats.org/drawingml/2006/table">
            <a:tbl>
              <a:tblPr>
                <a:tableStyleId>{5C22544A-7EE6-4342-B048-85BDC9FD1C3A}</a:tableStyleId>
              </a:tblPr>
              <a:tblGrid>
                <a:gridCol w="1614397"/>
              </a:tblGrid>
              <a:tr h="188519">
                <a:tc>
                  <a:txBody>
                    <a:bodyPr/>
                    <a:lstStyle/>
                    <a:p>
                      <a:pPr algn="ctr"/>
                      <a:r>
                        <a:rPr lang="en-US" sz="1400" b="0" i="0" dirty="0" smtClean="0">
                          <a:latin typeface="Gill Sans Light"/>
                          <a:cs typeface="Gill Sans Light"/>
                        </a:rPr>
                        <a:t>life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united states</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john </a:t>
                      </a:r>
                      <a:r>
                        <a:rPr lang="en-US" sz="1400" b="0" i="0" dirty="0" err="1" smtClean="0">
                          <a:latin typeface="Gill Sans Light"/>
                          <a:cs typeface="Gill Sans Light"/>
                        </a:rPr>
                        <a:t>stuart</a:t>
                      </a:r>
                      <a:r>
                        <a:rPr lang="en-US" sz="1400" b="0" i="0" dirty="0" smtClean="0">
                          <a:latin typeface="Gill Sans Light"/>
                          <a:cs typeface="Gill Sans Light"/>
                        </a:rPr>
                        <a:t> mill</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find</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san </a:t>
                      </a:r>
                      <a:r>
                        <a:rPr lang="en-US" sz="1400" b="0" i="0" dirty="0" err="1" smtClean="0">
                          <a:latin typeface="Gill Sans Light"/>
                          <a:cs typeface="Gill Sans Light"/>
                        </a:rPr>
                        <a:t>francisco</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secret service agent</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07051745"/>
              </p:ext>
            </p:extLst>
          </p:nvPr>
        </p:nvGraphicFramePr>
        <p:xfrm>
          <a:off x="4069125" y="4997236"/>
          <a:ext cx="1614398" cy="1389887"/>
        </p:xfrm>
        <a:graphic>
          <a:graphicData uri="http://schemas.openxmlformats.org/drawingml/2006/table">
            <a:tbl>
              <a:tblPr>
                <a:tableStyleId>{5C22544A-7EE6-4342-B048-85BDC9FD1C3A}</a:tableStyleId>
              </a:tblPr>
              <a:tblGrid>
                <a:gridCol w="1614398"/>
              </a:tblGrid>
              <a:tr h="74474">
                <a:tc>
                  <a:txBody>
                    <a:bodyPr/>
                    <a:lstStyle/>
                    <a:p>
                      <a:pPr algn="ctr"/>
                      <a:r>
                        <a:rPr lang="en-US" sz="1400" b="0" i="0" dirty="0" smtClean="0">
                          <a:latin typeface="Gill Sans Light"/>
                          <a:cs typeface="Gill Sans Light"/>
                        </a:rPr>
                        <a:t>year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murder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secret</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day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death</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call</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522368374"/>
              </p:ext>
            </p:extLst>
          </p:nvPr>
        </p:nvGraphicFramePr>
        <p:xfrm>
          <a:off x="4069126" y="1796777"/>
          <a:ext cx="1614397" cy="1389887"/>
        </p:xfrm>
        <a:graphic>
          <a:graphicData uri="http://schemas.openxmlformats.org/drawingml/2006/table">
            <a:tbl>
              <a:tblPr>
                <a:tableStyleId>{5C22544A-7EE6-4342-B048-85BDC9FD1C3A}</a:tableStyleId>
              </a:tblPr>
              <a:tblGrid>
                <a:gridCol w="1614397"/>
              </a:tblGrid>
              <a:tr h="74474">
                <a:tc>
                  <a:txBody>
                    <a:bodyPr/>
                    <a:lstStyle/>
                    <a:p>
                      <a:pPr algn="ctr"/>
                      <a:r>
                        <a:rPr lang="en-US" sz="1400" b="0" i="0" dirty="0" err="1" smtClean="0">
                          <a:latin typeface="Gill Sans Light"/>
                          <a:cs typeface="Gill Sans Light"/>
                        </a:rPr>
                        <a:t>alex</a:t>
                      </a:r>
                      <a:r>
                        <a:rPr lang="en-US" sz="1400" b="0" i="0" dirty="0" smtClean="0">
                          <a:latin typeface="Gill Sans Light"/>
                          <a:cs typeface="Gill Sans Light"/>
                        </a:rPr>
                        <a:t> cross</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serial killer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jack </a:t>
                      </a:r>
                      <a:r>
                        <a:rPr lang="en-US" sz="1400" b="0" i="0" dirty="0" err="1" smtClean="0">
                          <a:latin typeface="Gill Sans Light"/>
                          <a:cs typeface="Gill Sans Light"/>
                        </a:rPr>
                        <a:t>reacher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dean </a:t>
                      </a:r>
                      <a:r>
                        <a:rPr lang="en-US" sz="1400" b="0" i="0" dirty="0" err="1" smtClean="0">
                          <a:latin typeface="Gill Sans Light"/>
                          <a:cs typeface="Gill Sans Light"/>
                        </a:rPr>
                        <a:t>koontz</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medical examiner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mitch</a:t>
                      </a:r>
                      <a:r>
                        <a:rPr lang="en-US" sz="1400" b="0" i="0" dirty="0" smtClean="0">
                          <a:latin typeface="Gill Sans Light"/>
                          <a:cs typeface="Gill Sans Light"/>
                        </a:rPr>
                        <a:t> </a:t>
                      </a:r>
                      <a:r>
                        <a:rPr lang="en-US" sz="1400" b="0" i="0" dirty="0" err="1" smtClean="0">
                          <a:latin typeface="Gill Sans Light"/>
                          <a:cs typeface="Gill Sans Light"/>
                        </a:rPr>
                        <a:t>rapp</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387534479"/>
              </p:ext>
            </p:extLst>
          </p:nvPr>
        </p:nvGraphicFramePr>
        <p:xfrm>
          <a:off x="5947552" y="4997236"/>
          <a:ext cx="2029007" cy="1389887"/>
        </p:xfrm>
        <a:graphic>
          <a:graphicData uri="http://schemas.openxmlformats.org/drawingml/2006/table">
            <a:tbl>
              <a:tblPr>
                <a:tableStyleId>{5C22544A-7EE6-4342-B048-85BDC9FD1C3A}</a:tableStyleId>
              </a:tblPr>
              <a:tblGrid>
                <a:gridCol w="2029007"/>
              </a:tblGrid>
              <a:tr h="74474">
                <a:tc>
                  <a:txBody>
                    <a:bodyPr/>
                    <a:lstStyle/>
                    <a:p>
                      <a:pPr algn="ctr"/>
                      <a:r>
                        <a:rPr lang="en-US" sz="1400" b="0" i="0" dirty="0" smtClean="0">
                          <a:latin typeface="Gill Sans Light"/>
                          <a:cs typeface="Gill Sans Light"/>
                        </a:rPr>
                        <a:t>work</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life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reader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human</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philosophy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story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980068173"/>
              </p:ext>
            </p:extLst>
          </p:nvPr>
        </p:nvGraphicFramePr>
        <p:xfrm>
          <a:off x="5947552" y="1796777"/>
          <a:ext cx="2029007" cy="1389887"/>
        </p:xfrm>
        <a:graphic>
          <a:graphicData uri="http://schemas.openxmlformats.org/drawingml/2006/table">
            <a:tbl>
              <a:tblPr>
                <a:tableStyleId>{5C22544A-7EE6-4342-B048-85BDC9FD1C3A}</a:tableStyleId>
              </a:tblPr>
              <a:tblGrid>
                <a:gridCol w="2029007"/>
              </a:tblGrid>
              <a:tr h="74474">
                <a:tc>
                  <a:txBody>
                    <a:bodyPr/>
                    <a:lstStyle/>
                    <a:p>
                      <a:pPr algn="ctr"/>
                      <a:r>
                        <a:rPr lang="en-US" sz="1400" b="0" i="0" dirty="0" smtClean="0">
                          <a:latin typeface="Gill Sans Light"/>
                          <a:cs typeface="Gill Sans Light"/>
                        </a:rPr>
                        <a:t>twentieth century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ayn</a:t>
                      </a:r>
                      <a:r>
                        <a:rPr lang="en-US" sz="1400" b="0" i="0" dirty="0" smtClean="0">
                          <a:latin typeface="Gill Sans Light"/>
                          <a:cs typeface="Gill Sans Light"/>
                        </a:rPr>
                        <a:t> rand</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human nature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philosophy</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work</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thought</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 name="TextBox 18"/>
          <p:cNvSpPr txBox="1"/>
          <p:nvPr/>
        </p:nvSpPr>
        <p:spPr>
          <a:xfrm>
            <a:off x="772775" y="2126113"/>
            <a:ext cx="507831" cy="668024"/>
          </a:xfrm>
          <a:prstGeom prst="rect">
            <a:avLst/>
          </a:prstGeom>
          <a:noFill/>
        </p:spPr>
        <p:txBody>
          <a:bodyPr vert="vert270" wrap="none" rtlCol="0">
            <a:spAutoFit/>
          </a:bodyPr>
          <a:lstStyle/>
          <a:p>
            <a:pPr algn="r"/>
            <a:r>
              <a:rPr lang="en-US" sz="2100" dirty="0" smtClean="0">
                <a:latin typeface="Gill Sans Light"/>
                <a:cs typeface="Gill Sans Light"/>
              </a:rPr>
              <a:t>KERT</a:t>
            </a:r>
            <a:endParaRPr lang="en-US" sz="2100" dirty="0">
              <a:latin typeface="Gill Sans Light"/>
              <a:cs typeface="Gill Sans Light"/>
            </a:endParaRPr>
          </a:p>
        </p:txBody>
      </p:sp>
      <p:sp>
        <p:nvSpPr>
          <p:cNvPr id="20" name="TextBox 19"/>
          <p:cNvSpPr txBox="1"/>
          <p:nvPr/>
        </p:nvSpPr>
        <p:spPr>
          <a:xfrm>
            <a:off x="772775" y="3680923"/>
            <a:ext cx="507831" cy="923521"/>
          </a:xfrm>
          <a:prstGeom prst="rect">
            <a:avLst/>
          </a:prstGeom>
          <a:noFill/>
        </p:spPr>
        <p:txBody>
          <a:bodyPr vert="vert270" wrap="none" rtlCol="0">
            <a:spAutoFit/>
          </a:bodyPr>
          <a:lstStyle/>
          <a:p>
            <a:pPr algn="r"/>
            <a:r>
              <a:rPr lang="en-US" sz="2100" dirty="0" smtClean="0">
                <a:latin typeface="Gill Sans Light"/>
                <a:cs typeface="Gill Sans Light"/>
              </a:rPr>
              <a:t>PDLDA</a:t>
            </a:r>
            <a:endParaRPr lang="en-US" sz="2100" dirty="0">
              <a:latin typeface="Gill Sans Light"/>
              <a:cs typeface="Gill Sans Light"/>
            </a:endParaRPr>
          </a:p>
        </p:txBody>
      </p:sp>
      <p:sp>
        <p:nvSpPr>
          <p:cNvPr id="21" name="TextBox 20"/>
          <p:cNvSpPr txBox="1"/>
          <p:nvPr/>
        </p:nvSpPr>
        <p:spPr>
          <a:xfrm>
            <a:off x="772775" y="5050927"/>
            <a:ext cx="507831" cy="1377447"/>
          </a:xfrm>
          <a:prstGeom prst="rect">
            <a:avLst/>
          </a:prstGeom>
          <a:noFill/>
        </p:spPr>
        <p:txBody>
          <a:bodyPr vert="vert270" wrap="none" rtlCol="0">
            <a:spAutoFit/>
          </a:bodyPr>
          <a:lstStyle/>
          <a:p>
            <a:pPr algn="r"/>
            <a:r>
              <a:rPr lang="en-US" sz="2100" dirty="0" err="1" smtClean="0">
                <a:latin typeface="Gill Sans Light"/>
                <a:cs typeface="Gill Sans Light"/>
              </a:rPr>
              <a:t>TurboTopics</a:t>
            </a:r>
            <a:endParaRPr lang="en-US" sz="2100" dirty="0">
              <a:latin typeface="Gill Sans Light"/>
              <a:cs typeface="Gill Sans Light"/>
            </a:endParaRPr>
          </a:p>
        </p:txBody>
      </p:sp>
      <p:sp>
        <p:nvSpPr>
          <p:cNvPr id="22" name="TextBox 21"/>
          <p:cNvSpPr txBox="1"/>
          <p:nvPr/>
        </p:nvSpPr>
        <p:spPr>
          <a:xfrm>
            <a:off x="2074086" y="1278155"/>
            <a:ext cx="954107" cy="415498"/>
          </a:xfrm>
          <a:prstGeom prst="rect">
            <a:avLst/>
          </a:prstGeom>
          <a:noFill/>
        </p:spPr>
        <p:txBody>
          <a:bodyPr wrap="none" rtlCol="0">
            <a:spAutoFit/>
          </a:bodyPr>
          <a:lstStyle/>
          <a:p>
            <a:r>
              <a:rPr lang="en-US" sz="2100" dirty="0" smtClean="0">
                <a:latin typeface="Gill Sans Light"/>
                <a:cs typeface="Gill Sans Light"/>
              </a:rPr>
              <a:t>Humor</a:t>
            </a:r>
            <a:endParaRPr lang="en-US" sz="2100" dirty="0">
              <a:latin typeface="Gill Sans Light"/>
              <a:cs typeface="Gill Sans Light"/>
            </a:endParaRPr>
          </a:p>
        </p:txBody>
      </p:sp>
      <p:sp>
        <p:nvSpPr>
          <p:cNvPr id="23" name="TextBox 22"/>
          <p:cNvSpPr txBox="1"/>
          <p:nvPr/>
        </p:nvSpPr>
        <p:spPr>
          <a:xfrm>
            <a:off x="4385061" y="1278155"/>
            <a:ext cx="941283" cy="415498"/>
          </a:xfrm>
          <a:prstGeom prst="rect">
            <a:avLst/>
          </a:prstGeom>
          <a:noFill/>
        </p:spPr>
        <p:txBody>
          <a:bodyPr wrap="none" rtlCol="0">
            <a:spAutoFit/>
          </a:bodyPr>
          <a:lstStyle/>
          <a:p>
            <a:r>
              <a:rPr lang="en-US" sz="2100" dirty="0" smtClean="0">
                <a:latin typeface="Gill Sans Light"/>
                <a:cs typeface="Gill Sans Light"/>
              </a:rPr>
              <a:t>Thriller</a:t>
            </a:r>
            <a:endParaRPr lang="en-US" sz="2100" dirty="0">
              <a:latin typeface="Gill Sans Light"/>
              <a:cs typeface="Gill Sans Light"/>
            </a:endParaRPr>
          </a:p>
        </p:txBody>
      </p:sp>
      <p:sp>
        <p:nvSpPr>
          <p:cNvPr id="24" name="TextBox 23"/>
          <p:cNvSpPr txBox="1"/>
          <p:nvPr/>
        </p:nvSpPr>
        <p:spPr>
          <a:xfrm>
            <a:off x="6150743" y="1278155"/>
            <a:ext cx="1326004" cy="415498"/>
          </a:xfrm>
          <a:prstGeom prst="rect">
            <a:avLst/>
          </a:prstGeom>
          <a:noFill/>
        </p:spPr>
        <p:txBody>
          <a:bodyPr wrap="none" rtlCol="0">
            <a:spAutoFit/>
          </a:bodyPr>
          <a:lstStyle/>
          <a:p>
            <a:r>
              <a:rPr lang="en-US" sz="2100" dirty="0" smtClean="0">
                <a:latin typeface="Gill Sans Light"/>
                <a:cs typeface="Gill Sans Light"/>
              </a:rPr>
              <a:t>Philosophy</a:t>
            </a:r>
            <a:endParaRPr lang="en-US" sz="2100" dirty="0">
              <a:latin typeface="Gill Sans Light"/>
              <a:cs typeface="Gill Sans Light"/>
            </a:endParaRPr>
          </a:p>
        </p:txBody>
      </p:sp>
      <p:graphicFrame>
        <p:nvGraphicFramePr>
          <p:cNvPr id="25" name="Table 24"/>
          <p:cNvGraphicFramePr>
            <a:graphicFrameLocks noGrp="1"/>
          </p:cNvGraphicFramePr>
          <p:nvPr>
            <p:extLst>
              <p:ext uri="{D42A27DB-BD31-4B8C-83A1-F6EECF244321}">
                <p14:modId xmlns:p14="http://schemas.microsoft.com/office/powerpoint/2010/main" val="3814246035"/>
              </p:ext>
            </p:extLst>
          </p:nvPr>
        </p:nvGraphicFramePr>
        <p:xfrm>
          <a:off x="1410506" y="3397006"/>
          <a:ext cx="2311406" cy="1389887"/>
        </p:xfrm>
        <a:graphic>
          <a:graphicData uri="http://schemas.openxmlformats.org/drawingml/2006/table">
            <a:tbl>
              <a:tblPr>
                <a:tableStyleId>{5C22544A-7EE6-4342-B048-85BDC9FD1C3A}</a:tableStyleId>
              </a:tblPr>
              <a:tblGrid>
                <a:gridCol w="2311406"/>
              </a:tblGrid>
              <a:tr h="74474">
                <a:tc>
                  <a:txBody>
                    <a:bodyPr/>
                    <a:lstStyle/>
                    <a:p>
                      <a:pPr algn="ctr"/>
                      <a:r>
                        <a:rPr lang="en-US" sz="1400" b="0" i="0" dirty="0" smtClean="0">
                          <a:latin typeface="Gill Sans Light"/>
                          <a:cs typeface="Gill Sans Light"/>
                        </a:rPr>
                        <a:t>life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serial killer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popular comic strip</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work</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human nature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oliver</a:t>
                      </a:r>
                      <a:r>
                        <a:rPr lang="en-US" sz="1400" b="0" i="0" dirty="0" smtClean="0">
                          <a:latin typeface="Gill Sans Light"/>
                          <a:cs typeface="Gill Sans Light"/>
                        </a:rPr>
                        <a:t> </a:t>
                      </a:r>
                      <a:r>
                        <a:rPr lang="en-US" sz="1400" b="0" i="0" dirty="0" err="1" smtClean="0">
                          <a:latin typeface="Gill Sans Light"/>
                          <a:cs typeface="Gill Sans Light"/>
                        </a:rPr>
                        <a:t>wendell</a:t>
                      </a:r>
                      <a:r>
                        <a:rPr lang="en-US" sz="1400" b="0" i="0" dirty="0" smtClean="0">
                          <a:latin typeface="Gill Sans Light"/>
                          <a:cs typeface="Gill Sans Light"/>
                        </a:rPr>
                        <a:t> </a:t>
                      </a:r>
                      <a:r>
                        <a:rPr lang="en-US" sz="1400" b="0" i="0" dirty="0" err="1" smtClean="0">
                          <a:latin typeface="Gill Sans Light"/>
                          <a:cs typeface="Gill Sans Light"/>
                        </a:rPr>
                        <a:t>holmes</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168043055"/>
              </p:ext>
            </p:extLst>
          </p:nvPr>
        </p:nvGraphicFramePr>
        <p:xfrm>
          <a:off x="5947552" y="3397006"/>
          <a:ext cx="2029007" cy="1389887"/>
        </p:xfrm>
        <a:graphic>
          <a:graphicData uri="http://schemas.openxmlformats.org/drawingml/2006/table">
            <a:tbl>
              <a:tblPr>
                <a:tableStyleId>{5C22544A-7EE6-4342-B048-85BDC9FD1C3A}</a:tableStyleId>
              </a:tblPr>
              <a:tblGrid>
                <a:gridCol w="2029007"/>
              </a:tblGrid>
              <a:tr h="74474">
                <a:tc>
                  <a:txBody>
                    <a:bodyPr/>
                    <a:lstStyle/>
                    <a:p>
                      <a:pPr algn="ctr"/>
                      <a:r>
                        <a:rPr lang="en-US" sz="1400" b="0" i="0" dirty="0" smtClean="0">
                          <a:latin typeface="Gill Sans Light"/>
                          <a:cs typeface="Gill Sans Light"/>
                        </a:rPr>
                        <a:t>life</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young woman</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world war ii</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find</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smtClean="0">
                          <a:latin typeface="Gill Sans Light"/>
                          <a:cs typeface="Gill Sans Light"/>
                        </a:rPr>
                        <a:t>jack </a:t>
                      </a:r>
                      <a:r>
                        <a:rPr lang="en-US" sz="1400" b="0" i="0" dirty="0" err="1" smtClean="0">
                          <a:latin typeface="Gill Sans Light"/>
                          <a:cs typeface="Gill Sans Light"/>
                        </a:rPr>
                        <a:t>reacher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400" b="0" i="0" dirty="0" err="1" smtClean="0">
                          <a:latin typeface="Gill Sans Light"/>
                          <a:cs typeface="Gill Sans Light"/>
                        </a:rPr>
                        <a:t>boston</a:t>
                      </a:r>
                      <a:r>
                        <a:rPr lang="en-US" sz="1400" b="0" i="0" dirty="0" smtClean="0">
                          <a:latin typeface="Gill Sans Light"/>
                          <a:cs typeface="Gill Sans Light"/>
                        </a:rPr>
                        <a:t> medical examiner</a:t>
                      </a:r>
                      <a:endParaRPr lang="en-US" sz="14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9591337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0598"/>
          </a:xfrm>
        </p:spPr>
        <p:txBody>
          <a:bodyPr/>
          <a:lstStyle/>
          <a:p>
            <a:r>
              <a:rPr lang="en-US" sz="3600" dirty="0" smtClean="0"/>
              <a:t>Study 1: Genre Characterization</a:t>
            </a:r>
            <a:endParaRPr lang="en-US" sz="3600" dirty="0"/>
          </a:p>
        </p:txBody>
      </p:sp>
      <p:sp>
        <p:nvSpPr>
          <p:cNvPr id="3" name="Content Placeholder 2"/>
          <p:cNvSpPr>
            <a:spLocks noGrp="1"/>
          </p:cNvSpPr>
          <p:nvPr>
            <p:ph idx="1"/>
          </p:nvPr>
        </p:nvSpPr>
        <p:spPr>
          <a:xfrm>
            <a:off x="216185" y="3363628"/>
            <a:ext cx="2418583" cy="500223"/>
          </a:xfrm>
          <a:solidFill>
            <a:schemeClr val="accent2">
              <a:alpha val="29000"/>
            </a:schemeClr>
          </a:solidFill>
        </p:spPr>
        <p:txBody>
          <a:bodyPr>
            <a:normAutofit/>
          </a:bodyPr>
          <a:lstStyle/>
          <a:p>
            <a:pPr marL="0" indent="0" algn="ctr">
              <a:buNone/>
            </a:pPr>
            <a:r>
              <a:rPr lang="en-US" sz="2100" b="1" dirty="0" smtClean="0">
                <a:solidFill>
                  <a:srgbClr val="000000"/>
                </a:solidFill>
              </a:rPr>
              <a:t>Thriller</a:t>
            </a:r>
            <a:endParaRPr lang="en-US" sz="2100" dirty="0">
              <a:solidFill>
                <a:srgbClr val="000000"/>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37</a:t>
            </a:fld>
            <a:endParaRPr lang="en-US"/>
          </a:p>
        </p:txBody>
      </p:sp>
      <p:sp>
        <p:nvSpPr>
          <p:cNvPr id="5" name="Content Placeholder 2"/>
          <p:cNvSpPr txBox="1">
            <a:spLocks/>
          </p:cNvSpPr>
          <p:nvPr/>
        </p:nvSpPr>
        <p:spPr>
          <a:xfrm>
            <a:off x="1081581" y="824108"/>
            <a:ext cx="7969624" cy="4998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100" dirty="0" smtClean="0"/>
              <a:t>How well does each set of topical phrases describe the </a:t>
            </a:r>
            <a:r>
              <a:rPr lang="en-US" sz="2100" dirty="0" smtClean="0">
                <a:solidFill>
                  <a:schemeClr val="accent2"/>
                </a:solidFill>
              </a:rPr>
              <a:t>given genre</a:t>
            </a:r>
            <a:r>
              <a:rPr lang="en-US" sz="2100" dirty="0" smtClean="0"/>
              <a:t>?</a:t>
            </a:r>
          </a:p>
        </p:txBody>
      </p:sp>
      <p:sp>
        <p:nvSpPr>
          <p:cNvPr id="6" name="Rectangle 5"/>
          <p:cNvSpPr/>
          <p:nvPr/>
        </p:nvSpPr>
        <p:spPr>
          <a:xfrm>
            <a:off x="2823962" y="1526272"/>
            <a:ext cx="6024826" cy="4363032"/>
          </a:xfrm>
          <a:prstGeom prst="rect">
            <a:avLst/>
          </a:prstGeom>
          <a:solidFill>
            <a:schemeClr val="tx2">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aphicFrame>
        <p:nvGraphicFramePr>
          <p:cNvPr id="7" name="Table 6"/>
          <p:cNvGraphicFramePr>
            <a:graphicFrameLocks noGrp="1"/>
          </p:cNvGraphicFramePr>
          <p:nvPr>
            <p:extLst>
              <p:ext uri="{D42A27DB-BD31-4B8C-83A1-F6EECF244321}">
                <p14:modId xmlns:p14="http://schemas.microsoft.com/office/powerpoint/2010/main" val="2464678080"/>
              </p:ext>
            </p:extLst>
          </p:nvPr>
        </p:nvGraphicFramePr>
        <p:xfrm>
          <a:off x="3003471" y="4497559"/>
          <a:ext cx="2130973" cy="1207008"/>
        </p:xfrm>
        <a:graphic>
          <a:graphicData uri="http://schemas.openxmlformats.org/drawingml/2006/table">
            <a:tbl>
              <a:tblPr>
                <a:tableStyleId>{5C22544A-7EE6-4342-B048-85BDC9FD1C3A}</a:tableStyleId>
              </a:tblPr>
              <a:tblGrid>
                <a:gridCol w="2130973"/>
              </a:tblGrid>
              <a:tr h="74474">
                <a:tc>
                  <a:txBody>
                    <a:bodyPr/>
                    <a:lstStyle/>
                    <a:p>
                      <a:pPr algn="ctr"/>
                      <a:r>
                        <a:rPr lang="en-US" sz="1200" b="0" i="0" dirty="0" smtClean="0">
                          <a:latin typeface="Gill Sans Light"/>
                          <a:cs typeface="Gill Sans Light"/>
                        </a:rPr>
                        <a:t>world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time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make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love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67147199"/>
              </p:ext>
            </p:extLst>
          </p:nvPr>
        </p:nvGraphicFramePr>
        <p:xfrm>
          <a:off x="3003471" y="1701853"/>
          <a:ext cx="2130973" cy="1207008"/>
        </p:xfrm>
        <a:graphic>
          <a:graphicData uri="http://schemas.openxmlformats.org/drawingml/2006/table">
            <a:tbl>
              <a:tblPr>
                <a:tableStyleId>{5C22544A-7EE6-4342-B048-85BDC9FD1C3A}</a:tableStyleId>
              </a:tblPr>
              <a:tblGrid>
                <a:gridCol w="2130973"/>
              </a:tblGrid>
              <a:tr h="74474">
                <a:tc>
                  <a:txBody>
                    <a:bodyPr/>
                    <a:lstStyle/>
                    <a:p>
                      <a:pPr algn="ctr"/>
                      <a:r>
                        <a:rPr lang="en-US" sz="1200" b="0" i="0" dirty="0" err="1" smtClean="0">
                          <a:latin typeface="Gill Sans Light"/>
                          <a:cs typeface="Gill Sans Light"/>
                        </a:rPr>
                        <a:t>stephanie</a:t>
                      </a:r>
                      <a:r>
                        <a:rPr lang="en-US" sz="1200" b="0" i="0" baseline="0" dirty="0" smtClean="0">
                          <a:latin typeface="Gill Sans Light"/>
                          <a:cs typeface="Gill Sans Light"/>
                        </a:rPr>
                        <a:t> plum bounty hunter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joe</a:t>
                      </a:r>
                      <a:r>
                        <a:rPr lang="en-US" sz="1200" b="0" i="0" dirty="0" smtClean="0">
                          <a:latin typeface="Gill Sans Light"/>
                          <a:cs typeface="Gill Sans Light"/>
                        </a:rPr>
                        <a:t> </a:t>
                      </a:r>
                      <a:r>
                        <a:rPr lang="en-US" sz="1200" b="0" i="0" dirty="0" err="1" smtClean="0">
                          <a:latin typeface="Gill Sans Light"/>
                          <a:cs typeface="Gill Sans Light"/>
                        </a:rPr>
                        <a:t>morelli</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ankh</a:t>
                      </a:r>
                      <a:r>
                        <a:rPr lang="en-US" sz="1200" b="0" i="0" baseline="0" dirty="0" smtClean="0">
                          <a:latin typeface="Gill Sans Light"/>
                          <a:cs typeface="Gill Sans Light"/>
                        </a:rPr>
                        <a:t> </a:t>
                      </a:r>
                      <a:r>
                        <a:rPr lang="en-US" sz="1200" b="0" i="0" baseline="0" dirty="0" err="1" smtClean="0">
                          <a:latin typeface="Gill Sans Light"/>
                          <a:cs typeface="Gill Sans Light"/>
                        </a:rPr>
                        <a:t>morpork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dave</a:t>
                      </a:r>
                      <a:r>
                        <a:rPr lang="en-US" sz="1200" b="0" i="0" dirty="0" smtClean="0">
                          <a:latin typeface="Gill Sans Light"/>
                          <a:cs typeface="Gill Sans Light"/>
                        </a:rPr>
                        <a:t> </a:t>
                      </a:r>
                      <a:r>
                        <a:rPr lang="en-US" sz="1200" b="0" i="0" dirty="0" err="1" smtClean="0">
                          <a:latin typeface="Gill Sans Light"/>
                          <a:cs typeface="Gill Sans Light"/>
                        </a:rPr>
                        <a:t>barry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comic strip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bertie</a:t>
                      </a:r>
                      <a:r>
                        <a:rPr lang="en-US" sz="1200" b="0" i="0" dirty="0" smtClean="0">
                          <a:latin typeface="Gill Sans Light"/>
                          <a:cs typeface="Gill Sans Light"/>
                        </a:rPr>
                        <a:t> </a:t>
                      </a:r>
                      <a:r>
                        <a:rPr lang="en-US" sz="1200" b="0" i="0" dirty="0" err="1" smtClean="0">
                          <a:latin typeface="Gill Sans Light"/>
                          <a:cs typeface="Gill Sans Light"/>
                        </a:rPr>
                        <a:t>wooster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51941984"/>
              </p:ext>
            </p:extLst>
          </p:nvPr>
        </p:nvGraphicFramePr>
        <p:xfrm>
          <a:off x="5328166" y="3106684"/>
          <a:ext cx="1433650" cy="1207008"/>
        </p:xfrm>
        <a:graphic>
          <a:graphicData uri="http://schemas.openxmlformats.org/drawingml/2006/table">
            <a:tbl>
              <a:tblPr>
                <a:tableStyleId>{5C22544A-7EE6-4342-B048-85BDC9FD1C3A}</a:tableStyleId>
              </a:tblPr>
              <a:tblGrid>
                <a:gridCol w="1433650"/>
              </a:tblGrid>
              <a:tr h="188519">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united states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john </a:t>
                      </a:r>
                      <a:r>
                        <a:rPr lang="en-US" sz="1200" b="0" i="0" dirty="0" err="1" smtClean="0">
                          <a:latin typeface="Gill Sans Light"/>
                          <a:cs typeface="Gill Sans Light"/>
                        </a:rPr>
                        <a:t>stuart</a:t>
                      </a:r>
                      <a:r>
                        <a:rPr lang="en-US" sz="1200" b="0" i="0" dirty="0" smtClean="0">
                          <a:latin typeface="Gill Sans Light"/>
                          <a:cs typeface="Gill Sans Light"/>
                        </a:rPr>
                        <a:t> mill</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find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san </a:t>
                      </a:r>
                      <a:r>
                        <a:rPr lang="en-US" sz="1200" b="0" i="0" dirty="0" err="1" smtClean="0">
                          <a:latin typeface="Gill Sans Light"/>
                          <a:cs typeface="Gill Sans Light"/>
                        </a:rPr>
                        <a:t>francisco</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secret service agent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492029916"/>
              </p:ext>
            </p:extLst>
          </p:nvPr>
        </p:nvGraphicFramePr>
        <p:xfrm>
          <a:off x="5328164" y="4497559"/>
          <a:ext cx="1433652" cy="1207008"/>
        </p:xfrm>
        <a:graphic>
          <a:graphicData uri="http://schemas.openxmlformats.org/drawingml/2006/table">
            <a:tbl>
              <a:tblPr>
                <a:tableStyleId>{5C22544A-7EE6-4342-B048-85BDC9FD1C3A}</a:tableStyleId>
              </a:tblPr>
              <a:tblGrid>
                <a:gridCol w="1433652"/>
              </a:tblGrid>
              <a:tr h="74474">
                <a:tc>
                  <a:txBody>
                    <a:bodyPr/>
                    <a:lstStyle/>
                    <a:p>
                      <a:pPr algn="ctr"/>
                      <a:r>
                        <a:rPr lang="en-US" sz="1200" b="0" i="0" dirty="0" smtClean="0">
                          <a:latin typeface="Gill Sans Light"/>
                          <a:cs typeface="Gill Sans Light"/>
                        </a:rPr>
                        <a:t>year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murder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secret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day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death</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call</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74160156"/>
              </p:ext>
            </p:extLst>
          </p:nvPr>
        </p:nvGraphicFramePr>
        <p:xfrm>
          <a:off x="5328165" y="1701853"/>
          <a:ext cx="1433651" cy="1207008"/>
        </p:xfrm>
        <a:graphic>
          <a:graphicData uri="http://schemas.openxmlformats.org/drawingml/2006/table">
            <a:tbl>
              <a:tblPr>
                <a:tableStyleId>{5C22544A-7EE6-4342-B048-85BDC9FD1C3A}</a:tableStyleId>
              </a:tblPr>
              <a:tblGrid>
                <a:gridCol w="1433651"/>
              </a:tblGrid>
              <a:tr h="74474">
                <a:tc>
                  <a:txBody>
                    <a:bodyPr/>
                    <a:lstStyle/>
                    <a:p>
                      <a:pPr algn="ctr"/>
                      <a:r>
                        <a:rPr lang="en-US" sz="1200" b="0" i="0" dirty="0" err="1" smtClean="0">
                          <a:latin typeface="Gill Sans Light"/>
                          <a:cs typeface="Gill Sans Light"/>
                        </a:rPr>
                        <a:t>alex</a:t>
                      </a:r>
                      <a:r>
                        <a:rPr lang="en-US" sz="1200" b="0" i="0" dirty="0" smtClean="0">
                          <a:latin typeface="Gill Sans Light"/>
                          <a:cs typeface="Gill Sans Light"/>
                        </a:rPr>
                        <a:t> cross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serial killer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jack </a:t>
                      </a:r>
                      <a:r>
                        <a:rPr lang="en-US" sz="1200" b="0" i="0" dirty="0" err="1" smtClean="0">
                          <a:latin typeface="Gill Sans Light"/>
                          <a:cs typeface="Gill Sans Light"/>
                        </a:rPr>
                        <a:t>reacher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dean </a:t>
                      </a:r>
                      <a:r>
                        <a:rPr lang="en-US" sz="1200" b="0" i="0" dirty="0" err="1" smtClean="0">
                          <a:latin typeface="Gill Sans Light"/>
                          <a:cs typeface="Gill Sans Light"/>
                        </a:rPr>
                        <a:t>koontz</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medical examiner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mitch</a:t>
                      </a:r>
                      <a:r>
                        <a:rPr lang="en-US" sz="1200" b="0" i="0" dirty="0" smtClean="0">
                          <a:latin typeface="Gill Sans Light"/>
                          <a:cs typeface="Gill Sans Light"/>
                        </a:rPr>
                        <a:t> </a:t>
                      </a:r>
                      <a:r>
                        <a:rPr lang="en-US" sz="1200" b="0" i="0" dirty="0" err="1" smtClean="0">
                          <a:latin typeface="Gill Sans Light"/>
                          <a:cs typeface="Gill Sans Light"/>
                        </a:rPr>
                        <a:t>rapp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824805034"/>
              </p:ext>
            </p:extLst>
          </p:nvPr>
        </p:nvGraphicFramePr>
        <p:xfrm>
          <a:off x="7021412" y="4497559"/>
          <a:ext cx="1638893" cy="1207008"/>
        </p:xfrm>
        <a:graphic>
          <a:graphicData uri="http://schemas.openxmlformats.org/drawingml/2006/table">
            <a:tbl>
              <a:tblPr>
                <a:tableStyleId>{5C22544A-7EE6-4342-B048-85BDC9FD1C3A}</a:tableStyleId>
              </a:tblPr>
              <a:tblGrid>
                <a:gridCol w="1638893"/>
              </a:tblGrid>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reader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philosophy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story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273315536"/>
              </p:ext>
            </p:extLst>
          </p:nvPr>
        </p:nvGraphicFramePr>
        <p:xfrm>
          <a:off x="6967624" y="1701853"/>
          <a:ext cx="1692681" cy="1207008"/>
        </p:xfrm>
        <a:graphic>
          <a:graphicData uri="http://schemas.openxmlformats.org/drawingml/2006/table">
            <a:tbl>
              <a:tblPr>
                <a:tableStyleId>{5C22544A-7EE6-4342-B048-85BDC9FD1C3A}</a:tableStyleId>
              </a:tblPr>
              <a:tblGrid>
                <a:gridCol w="1692681"/>
              </a:tblGrid>
              <a:tr h="74474">
                <a:tc>
                  <a:txBody>
                    <a:bodyPr/>
                    <a:lstStyle/>
                    <a:p>
                      <a:pPr algn="ctr"/>
                      <a:r>
                        <a:rPr lang="en-US" sz="1200" b="0" i="0" dirty="0" smtClean="0">
                          <a:latin typeface="Gill Sans Light"/>
                          <a:cs typeface="Gill Sans Light"/>
                        </a:rPr>
                        <a:t>twentieth century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ayn</a:t>
                      </a:r>
                      <a:r>
                        <a:rPr lang="en-US" sz="1200" b="0" i="0" dirty="0" smtClean="0">
                          <a:latin typeface="Gill Sans Light"/>
                          <a:cs typeface="Gill Sans Light"/>
                        </a:rPr>
                        <a:t> rand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 nature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philosophy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thought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51094231"/>
              </p:ext>
            </p:extLst>
          </p:nvPr>
        </p:nvGraphicFramePr>
        <p:xfrm>
          <a:off x="3018413" y="3106684"/>
          <a:ext cx="2116031" cy="1207008"/>
        </p:xfrm>
        <a:graphic>
          <a:graphicData uri="http://schemas.openxmlformats.org/drawingml/2006/table">
            <a:tbl>
              <a:tblPr>
                <a:tableStyleId>{5C22544A-7EE6-4342-B048-85BDC9FD1C3A}</a:tableStyleId>
              </a:tblPr>
              <a:tblGrid>
                <a:gridCol w="2116031"/>
              </a:tblGrid>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serial killer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popular comic strip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 nature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oliver</a:t>
                      </a:r>
                      <a:r>
                        <a:rPr lang="en-US" sz="1200" b="0" i="0" dirty="0" smtClean="0">
                          <a:latin typeface="Gill Sans Light"/>
                          <a:cs typeface="Gill Sans Light"/>
                        </a:rPr>
                        <a:t> </a:t>
                      </a:r>
                      <a:r>
                        <a:rPr lang="en-US" sz="1200" b="0" i="0" dirty="0" err="1" smtClean="0">
                          <a:latin typeface="Gill Sans Light"/>
                          <a:cs typeface="Gill Sans Light"/>
                        </a:rPr>
                        <a:t>wendell</a:t>
                      </a:r>
                      <a:r>
                        <a:rPr lang="en-US" sz="1200" b="0" i="0" dirty="0" smtClean="0">
                          <a:latin typeface="Gill Sans Light"/>
                          <a:cs typeface="Gill Sans Light"/>
                        </a:rPr>
                        <a:t> </a:t>
                      </a:r>
                      <a:r>
                        <a:rPr lang="en-US" sz="1200" b="0" i="0" dirty="0" err="1" smtClean="0">
                          <a:latin typeface="Gill Sans Light"/>
                          <a:cs typeface="Gill Sans Light"/>
                        </a:rPr>
                        <a:t>holmes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025540108"/>
              </p:ext>
            </p:extLst>
          </p:nvPr>
        </p:nvGraphicFramePr>
        <p:xfrm>
          <a:off x="6967625" y="3106684"/>
          <a:ext cx="1692680" cy="1207008"/>
        </p:xfrm>
        <a:graphic>
          <a:graphicData uri="http://schemas.openxmlformats.org/drawingml/2006/table">
            <a:tbl>
              <a:tblPr>
                <a:tableStyleId>{5C22544A-7EE6-4342-B048-85BDC9FD1C3A}</a:tableStyleId>
              </a:tblPr>
              <a:tblGrid>
                <a:gridCol w="1692680"/>
              </a:tblGrid>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young woman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world war ii</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find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jack </a:t>
                      </a:r>
                      <a:r>
                        <a:rPr lang="en-US" sz="1200" b="0" i="0" dirty="0" err="1" smtClean="0">
                          <a:latin typeface="Gill Sans Light"/>
                          <a:cs typeface="Gill Sans Light"/>
                        </a:rPr>
                        <a:t>reacher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boston</a:t>
                      </a:r>
                      <a:r>
                        <a:rPr lang="en-US" sz="1200" b="0" i="0" dirty="0" smtClean="0">
                          <a:latin typeface="Gill Sans Light"/>
                          <a:cs typeface="Gill Sans Light"/>
                        </a:rPr>
                        <a:t> medical examiner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6" name="Content Placeholder 2"/>
          <p:cNvSpPr txBox="1">
            <a:spLocks/>
          </p:cNvSpPr>
          <p:nvPr/>
        </p:nvSpPr>
        <p:spPr>
          <a:xfrm>
            <a:off x="216185" y="6228098"/>
            <a:ext cx="8632603" cy="401789"/>
          </a:xfrm>
          <a:prstGeom prst="rect">
            <a:avLst/>
          </a:prstGeom>
          <a:solidFill>
            <a:schemeClr val="accent5">
              <a:alpha val="41000"/>
            </a:schemeClr>
          </a:solidFill>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lgn="ctr">
              <a:buNone/>
            </a:pPr>
            <a:r>
              <a:rPr lang="en-US" sz="1400" dirty="0" smtClean="0">
                <a:solidFill>
                  <a:srgbClr val="000000"/>
                </a:solidFill>
              </a:rPr>
              <a:t>3 experiments * 9 topical phrase groups * 3 genres * 20 people per genre = 1,620 </a:t>
            </a:r>
            <a:r>
              <a:rPr lang="en-US" sz="1400" dirty="0">
                <a:solidFill>
                  <a:srgbClr val="000000"/>
                </a:solidFill>
              </a:rPr>
              <a:t>data </a:t>
            </a:r>
            <a:r>
              <a:rPr lang="en-US" sz="1400" dirty="0" smtClean="0">
                <a:solidFill>
                  <a:srgbClr val="000000"/>
                </a:solidFill>
              </a:rPr>
              <a:t>points </a:t>
            </a:r>
          </a:p>
        </p:txBody>
      </p:sp>
    </p:spTree>
    <p:extLst>
      <p:ext uri="{BB962C8B-B14F-4D97-AF65-F5344CB8AC3E}">
        <p14:creationId xmlns:p14="http://schemas.microsoft.com/office/powerpoint/2010/main" val="12451433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550"/>
            <a:ext cx="8229600" cy="689009"/>
          </a:xfrm>
        </p:spPr>
        <p:txBody>
          <a:bodyPr/>
          <a:lstStyle/>
          <a:p>
            <a:r>
              <a:rPr lang="en-US" sz="3600" dirty="0" smtClean="0"/>
              <a:t>Measuring algorithm overall accuracy</a:t>
            </a:r>
            <a:endParaRPr lang="en-US" sz="3600" dirty="0"/>
          </a:p>
        </p:txBody>
      </p:sp>
      <p:sp>
        <p:nvSpPr>
          <p:cNvPr id="5" name="Content Placeholder 4"/>
          <p:cNvSpPr>
            <a:spLocks noGrp="1"/>
          </p:cNvSpPr>
          <p:nvPr>
            <p:ph sz="half" idx="2"/>
          </p:nvPr>
        </p:nvSpPr>
        <p:spPr>
          <a:xfrm>
            <a:off x="457200" y="4876746"/>
            <a:ext cx="3704384" cy="2413574"/>
          </a:xfrm>
        </p:spPr>
        <p:txBody>
          <a:bodyPr/>
          <a:lstStyle/>
          <a:p>
            <a:r>
              <a:rPr lang="en-US" dirty="0" smtClean="0"/>
              <a:t>Want scores &gt; 3 for:</a:t>
            </a:r>
          </a:p>
          <a:p>
            <a:pPr lvl="1"/>
            <a:r>
              <a:rPr lang="en-US" dirty="0" smtClean="0"/>
              <a:t>humor topical phrases describing a humor genre or book</a:t>
            </a:r>
          </a:p>
          <a:p>
            <a:pPr lvl="1"/>
            <a:r>
              <a:rPr lang="en-US" dirty="0" smtClean="0"/>
              <a:t>thriller topical </a:t>
            </a:r>
            <a:r>
              <a:rPr lang="en-US" dirty="0"/>
              <a:t>phrases describing a </a:t>
            </a:r>
            <a:r>
              <a:rPr lang="en-US" dirty="0" smtClean="0"/>
              <a:t>thriller genre or book</a:t>
            </a:r>
          </a:p>
          <a:p>
            <a:pPr lvl="1"/>
            <a:r>
              <a:rPr lang="en-US" dirty="0" smtClean="0"/>
              <a:t>etc.</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38</a:t>
            </a:fld>
            <a:endParaRPr lang="en-US"/>
          </a:p>
        </p:txBody>
      </p:sp>
      <p:sp>
        <p:nvSpPr>
          <p:cNvPr id="7" name="Rectangle 6"/>
          <p:cNvSpPr/>
          <p:nvPr/>
        </p:nvSpPr>
        <p:spPr>
          <a:xfrm>
            <a:off x="2204238" y="2313995"/>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949081" y="2313995"/>
            <a:ext cx="1061241" cy="4998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r">
              <a:buFont typeface="Arial" pitchFamily="34" charset="0"/>
              <a:buNone/>
            </a:pPr>
            <a:r>
              <a:rPr lang="en-US" sz="1600" dirty="0" smtClean="0"/>
              <a:t>Humor</a:t>
            </a:r>
          </a:p>
        </p:txBody>
      </p:sp>
      <p:sp>
        <p:nvSpPr>
          <p:cNvPr id="9" name="Content Placeholder 2"/>
          <p:cNvSpPr txBox="1">
            <a:spLocks/>
          </p:cNvSpPr>
          <p:nvPr/>
        </p:nvSpPr>
        <p:spPr>
          <a:xfrm>
            <a:off x="949081" y="2952754"/>
            <a:ext cx="1061241" cy="3782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r">
              <a:buFont typeface="Arial" pitchFamily="34" charset="0"/>
              <a:buNone/>
            </a:pPr>
            <a:r>
              <a:rPr lang="en-US" sz="1600" dirty="0" smtClean="0"/>
              <a:t>Thriller</a:t>
            </a:r>
          </a:p>
        </p:txBody>
      </p:sp>
      <p:sp>
        <p:nvSpPr>
          <p:cNvPr id="11" name="Content Placeholder 2"/>
          <p:cNvSpPr txBox="1">
            <a:spLocks/>
          </p:cNvSpPr>
          <p:nvPr/>
        </p:nvSpPr>
        <p:spPr>
          <a:xfrm>
            <a:off x="705976" y="3647448"/>
            <a:ext cx="1304346" cy="3609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r">
              <a:buFont typeface="Arial" pitchFamily="34" charset="0"/>
              <a:buNone/>
            </a:pPr>
            <a:r>
              <a:rPr lang="en-US" sz="1600" dirty="0" smtClean="0"/>
              <a:t>Philosophy</a:t>
            </a:r>
          </a:p>
        </p:txBody>
      </p:sp>
      <p:sp>
        <p:nvSpPr>
          <p:cNvPr id="12" name="Content Placeholder 2"/>
          <p:cNvSpPr txBox="1">
            <a:spLocks/>
          </p:cNvSpPr>
          <p:nvPr/>
        </p:nvSpPr>
        <p:spPr>
          <a:xfrm>
            <a:off x="1785910" y="1817917"/>
            <a:ext cx="1061241" cy="38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smtClean="0"/>
              <a:t>Humor</a:t>
            </a:r>
          </a:p>
        </p:txBody>
      </p:sp>
      <p:sp>
        <p:nvSpPr>
          <p:cNvPr id="13" name="Content Placeholder 2"/>
          <p:cNvSpPr txBox="1">
            <a:spLocks/>
          </p:cNvSpPr>
          <p:nvPr/>
        </p:nvSpPr>
        <p:spPr>
          <a:xfrm>
            <a:off x="2672072" y="1817917"/>
            <a:ext cx="803839" cy="38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smtClean="0"/>
              <a:t>Thriller</a:t>
            </a:r>
          </a:p>
        </p:txBody>
      </p:sp>
      <p:sp>
        <p:nvSpPr>
          <p:cNvPr id="14" name="Content Placeholder 2"/>
          <p:cNvSpPr txBox="1">
            <a:spLocks/>
          </p:cNvSpPr>
          <p:nvPr/>
        </p:nvSpPr>
        <p:spPr>
          <a:xfrm>
            <a:off x="3462399" y="1817917"/>
            <a:ext cx="1061241" cy="38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smtClean="0"/>
              <a:t>Philosophy</a:t>
            </a:r>
          </a:p>
        </p:txBody>
      </p:sp>
      <p:sp>
        <p:nvSpPr>
          <p:cNvPr id="15" name="Content Placeholder 2"/>
          <p:cNvSpPr txBox="1">
            <a:spLocks/>
          </p:cNvSpPr>
          <p:nvPr/>
        </p:nvSpPr>
        <p:spPr>
          <a:xfrm>
            <a:off x="244438" y="2313995"/>
            <a:ext cx="567489" cy="1364507"/>
          </a:xfrm>
          <a:prstGeom prst="rect">
            <a:avLst/>
          </a:prstGeom>
        </p:spPr>
        <p:txBody>
          <a:bodyPr vert="vert270"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smtClean="0">
                <a:solidFill>
                  <a:schemeClr val="tx1"/>
                </a:solidFill>
              </a:rPr>
              <a:t>correct genre</a:t>
            </a:r>
          </a:p>
        </p:txBody>
      </p:sp>
      <p:sp>
        <p:nvSpPr>
          <p:cNvPr id="16" name="Content Placeholder 2"/>
          <p:cNvSpPr txBox="1">
            <a:spLocks/>
          </p:cNvSpPr>
          <p:nvPr/>
        </p:nvSpPr>
        <p:spPr>
          <a:xfrm>
            <a:off x="2393926" y="1191598"/>
            <a:ext cx="1984171" cy="38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smtClean="0">
                <a:solidFill>
                  <a:srgbClr val="000000"/>
                </a:solidFill>
              </a:rPr>
              <a:t>topical phrases</a:t>
            </a:r>
          </a:p>
        </p:txBody>
      </p:sp>
      <p:sp>
        <p:nvSpPr>
          <p:cNvPr id="17" name="Rectangle 16"/>
          <p:cNvSpPr/>
          <p:nvPr/>
        </p:nvSpPr>
        <p:spPr>
          <a:xfrm>
            <a:off x="2983042" y="2313995"/>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761846" y="2313995"/>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04238" y="2973846"/>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204238" y="3647448"/>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996021" y="2979775"/>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761846" y="2956302"/>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996021" y="3647448"/>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774825" y="3647448"/>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16200" y="2313995"/>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43154" y="2313995"/>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610644" y="2313995"/>
            <a:ext cx="379376" cy="339887"/>
          </a:xfrm>
          <a:prstGeom prst="rect">
            <a:avLst/>
          </a:prstGeom>
          <a:solidFill>
            <a:srgbClr val="9C525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511378" y="3647448"/>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038332" y="3647448"/>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605822" y="3647448"/>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516200" y="3161089"/>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43154" y="3161089"/>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610644" y="3161089"/>
            <a:ext cx="379376" cy="339887"/>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ontent Placeholder 2"/>
          <p:cNvSpPr txBox="1">
            <a:spLocks/>
          </p:cNvSpPr>
          <p:nvPr/>
        </p:nvSpPr>
        <p:spPr>
          <a:xfrm>
            <a:off x="7038332" y="2702576"/>
            <a:ext cx="379376" cy="38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Font typeface="Arial" pitchFamily="34" charset="0"/>
              <a:buNone/>
            </a:pPr>
            <a:r>
              <a:rPr lang="en-US" sz="1600" dirty="0" err="1" smtClean="0">
                <a:solidFill>
                  <a:srgbClr val="000000"/>
                </a:solidFill>
              </a:rPr>
              <a:t>vs</a:t>
            </a:r>
            <a:endParaRPr lang="en-US" sz="1600" dirty="0" smtClean="0">
              <a:solidFill>
                <a:srgbClr val="000000"/>
              </a:solidFill>
            </a:endParaRPr>
          </a:p>
        </p:txBody>
      </p:sp>
      <p:sp>
        <p:nvSpPr>
          <p:cNvPr id="35" name="Right Arrow 34"/>
          <p:cNvSpPr/>
          <p:nvPr/>
        </p:nvSpPr>
        <p:spPr>
          <a:xfrm>
            <a:off x="5026323" y="2952754"/>
            <a:ext cx="878257" cy="208335"/>
          </a:xfrm>
          <a:prstGeom prst="rightArrow">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6" name="Content Placeholder 4"/>
          <p:cNvSpPr>
            <a:spLocks noGrp="1"/>
          </p:cNvSpPr>
          <p:nvPr>
            <p:ph sz="half" idx="2"/>
          </p:nvPr>
        </p:nvSpPr>
        <p:spPr>
          <a:xfrm>
            <a:off x="4726320" y="4876746"/>
            <a:ext cx="3451621" cy="2148441"/>
          </a:xfrm>
        </p:spPr>
        <p:txBody>
          <a:bodyPr/>
          <a:lstStyle/>
          <a:p>
            <a:r>
              <a:rPr lang="en-US" dirty="0" smtClean="0"/>
              <a:t>Want scores &lt;= 3 for:</a:t>
            </a:r>
          </a:p>
          <a:p>
            <a:pPr lvl="1"/>
            <a:r>
              <a:rPr lang="en-US" dirty="0" smtClean="0"/>
              <a:t>humor topical phrases describing a thriller or philosophy genre or book</a:t>
            </a:r>
          </a:p>
          <a:p>
            <a:pPr lvl="1"/>
            <a:r>
              <a:rPr lang="en-US" dirty="0" smtClean="0"/>
              <a:t>etc.</a:t>
            </a:r>
            <a:endParaRPr lang="en-US" dirty="0"/>
          </a:p>
        </p:txBody>
      </p:sp>
    </p:spTree>
    <p:extLst>
      <p:ext uri="{BB962C8B-B14F-4D97-AF65-F5344CB8AC3E}">
        <p14:creationId xmlns:p14="http://schemas.microsoft.com/office/powerpoint/2010/main" val="140667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2188"/>
          </a:xfrm>
        </p:spPr>
        <p:txBody>
          <a:bodyPr/>
          <a:lstStyle/>
          <a:p>
            <a:r>
              <a:rPr lang="en-US" sz="3600" dirty="0"/>
              <a:t>Genre </a:t>
            </a:r>
            <a:r>
              <a:rPr lang="en-US" sz="3600" dirty="0" smtClean="0"/>
              <a:t>Characterization: Overall Accuracy</a:t>
            </a:r>
            <a:endParaRPr lang="en-US" sz="36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9439665"/>
              </p:ext>
            </p:extLst>
          </p:nvPr>
        </p:nvGraphicFramePr>
        <p:xfrm>
          <a:off x="600720" y="1559854"/>
          <a:ext cx="8086079" cy="2026919"/>
        </p:xfrm>
        <a:graphic>
          <a:graphicData uri="http://schemas.openxmlformats.org/drawingml/2006/table">
            <a:tbl>
              <a:tblPr firstRow="1" firstCol="1" bandRow="1">
                <a:tableStyleId>{5C22544A-7EE6-4342-B048-85BDC9FD1C3A}</a:tableStyleId>
              </a:tblPr>
              <a:tblGrid>
                <a:gridCol w="1640456"/>
                <a:gridCol w="2148541"/>
                <a:gridCol w="2148541"/>
                <a:gridCol w="2148541"/>
              </a:tblGrid>
              <a:tr h="370840">
                <a:tc>
                  <a:txBody>
                    <a:bodyPr/>
                    <a:lstStyle/>
                    <a:p>
                      <a:pPr algn="ctr"/>
                      <a:r>
                        <a:rPr lang="en-US" b="0" i="0" dirty="0" smtClean="0">
                          <a:latin typeface="Gill Sans Light"/>
                          <a:cs typeface="Gill Sans Light"/>
                        </a:rPr>
                        <a:t>correct</a:t>
                      </a:r>
                    </a:p>
                    <a:p>
                      <a:pPr algn="ctr"/>
                      <a:r>
                        <a:rPr lang="en-US" b="0" i="0" dirty="0" err="1" smtClean="0">
                          <a:latin typeface="Gill Sans Light"/>
                          <a:cs typeface="Gill Sans Light"/>
                        </a:rPr>
                        <a:t>vs</a:t>
                      </a:r>
                      <a:endParaRPr lang="en-US" b="0" i="0" dirty="0" smtClean="0">
                        <a:latin typeface="Gill Sans Light"/>
                        <a:cs typeface="Gill Sans Light"/>
                      </a:endParaRPr>
                    </a:p>
                    <a:p>
                      <a:pPr algn="ctr"/>
                      <a:r>
                        <a:rPr lang="en-US" b="0" i="0" dirty="0" smtClean="0">
                          <a:latin typeface="Gill Sans Light"/>
                          <a:cs typeface="Gill Sans Light"/>
                        </a:rPr>
                        <a:t>incorrect</a:t>
                      </a:r>
                    </a:p>
                  </a:txBody>
                  <a:tcPr/>
                </a:tc>
                <a:tc>
                  <a:txBody>
                    <a:bodyPr/>
                    <a:lstStyle/>
                    <a:p>
                      <a:r>
                        <a:rPr lang="en-US" b="0" i="0" dirty="0" smtClean="0">
                          <a:latin typeface="Gill Sans Light"/>
                          <a:cs typeface="Gill Sans Light"/>
                        </a:rPr>
                        <a:t>Humor</a:t>
                      </a:r>
                      <a:endParaRPr lang="en-US" b="0" i="0" baseline="0" dirty="0" smtClean="0">
                        <a:latin typeface="Gill Sans Light"/>
                        <a:cs typeface="Gill Sans Light"/>
                      </a:endParaRPr>
                    </a:p>
                    <a:p>
                      <a:r>
                        <a:rPr lang="en-US" b="0" i="0" baseline="0" dirty="0" smtClean="0">
                          <a:latin typeface="Gill Sans Light"/>
                          <a:cs typeface="Gill Sans Light"/>
                        </a:rPr>
                        <a:t>Philosophy</a:t>
                      </a:r>
                    </a:p>
                    <a:p>
                      <a:r>
                        <a:rPr lang="en-US" b="0" i="0" baseline="0" dirty="0" smtClean="0">
                          <a:latin typeface="Gill Sans Light"/>
                          <a:cs typeface="Gill Sans Light"/>
                        </a:rPr>
                        <a:t>Thriller</a:t>
                      </a:r>
                      <a:endParaRPr lang="en-US" b="0" i="0" dirty="0">
                        <a:latin typeface="Gill Sans Light"/>
                        <a:cs typeface="Gill Sans Light"/>
                      </a:endParaRPr>
                    </a:p>
                  </a:txBody>
                  <a:tcPr/>
                </a:tc>
                <a:tc>
                  <a:txBody>
                    <a:bodyPr/>
                    <a:lstStyle/>
                    <a:p>
                      <a:r>
                        <a:rPr lang="en-US" b="0" i="0" dirty="0" smtClean="0">
                          <a:latin typeface="Gill Sans Light"/>
                          <a:cs typeface="Gill Sans Light"/>
                        </a:rPr>
                        <a:t>Children’s</a:t>
                      </a:r>
                    </a:p>
                    <a:p>
                      <a:r>
                        <a:rPr lang="en-US" b="0" i="0" dirty="0" smtClean="0">
                          <a:latin typeface="Gill Sans Light"/>
                          <a:cs typeface="Gill Sans Light"/>
                        </a:rPr>
                        <a:t>Young</a:t>
                      </a:r>
                      <a:r>
                        <a:rPr lang="en-US" b="0" i="0" baseline="0" dirty="0" smtClean="0">
                          <a:latin typeface="Gill Sans Light"/>
                          <a:cs typeface="Gill Sans Light"/>
                        </a:rPr>
                        <a:t> Adult</a:t>
                      </a:r>
                    </a:p>
                    <a:p>
                      <a:r>
                        <a:rPr lang="en-US" b="0" i="0" baseline="0" dirty="0" smtClean="0">
                          <a:latin typeface="Gill Sans Light"/>
                          <a:cs typeface="Gill Sans Light"/>
                        </a:rPr>
                        <a:t>New Adult</a:t>
                      </a:r>
                      <a:endParaRPr lang="en-US" b="0" i="0" dirty="0">
                        <a:latin typeface="Gill Sans Light"/>
                        <a:cs typeface="Gill Sans Light"/>
                      </a:endParaRPr>
                    </a:p>
                  </a:txBody>
                  <a:tcPr/>
                </a:tc>
                <a:tc>
                  <a:txBody>
                    <a:bodyPr/>
                    <a:lstStyle/>
                    <a:p>
                      <a:r>
                        <a:rPr lang="en-US" b="0" i="0" dirty="0" smtClean="0">
                          <a:latin typeface="Gill Sans Light"/>
                          <a:cs typeface="Gill Sans Light"/>
                        </a:rPr>
                        <a:t>History</a:t>
                      </a:r>
                    </a:p>
                    <a:p>
                      <a:r>
                        <a:rPr lang="en-US" b="0" i="0" dirty="0" smtClean="0">
                          <a:latin typeface="Gill Sans Light"/>
                          <a:cs typeface="Gill Sans Light"/>
                        </a:rPr>
                        <a:t>Philosophy</a:t>
                      </a:r>
                    </a:p>
                    <a:p>
                      <a:r>
                        <a:rPr lang="en-US" b="0" i="0" dirty="0" smtClean="0">
                          <a:latin typeface="Gill Sans Light"/>
                          <a:cs typeface="Gill Sans Light"/>
                        </a:rPr>
                        <a:t>Religion</a:t>
                      </a:r>
                      <a:endParaRPr lang="en-US" b="0" i="0" dirty="0">
                        <a:latin typeface="Gill Sans Light"/>
                        <a:cs typeface="Gill Sans Light"/>
                      </a:endParaRPr>
                    </a:p>
                  </a:txBody>
                  <a:tcPr/>
                </a:tc>
              </a:tr>
              <a:tr h="370840">
                <a:tc>
                  <a:txBody>
                    <a:bodyPr/>
                    <a:lstStyle/>
                    <a:p>
                      <a:r>
                        <a:rPr lang="en-US" b="0" i="0" dirty="0" err="1" smtClean="0">
                          <a:latin typeface="Gill Sans Light"/>
                          <a:cs typeface="Gill Sans Light"/>
                        </a:rPr>
                        <a:t>kert</a:t>
                      </a:r>
                      <a:endParaRPr lang="en-US" b="0" i="0" dirty="0">
                        <a:latin typeface="Gill Sans Light"/>
                        <a:cs typeface="Gill Sans Light"/>
                      </a:endParaRPr>
                    </a:p>
                  </a:txBody>
                  <a:tcPr/>
                </a:tc>
                <a:tc>
                  <a:txBody>
                    <a:bodyPr/>
                    <a:lstStyle/>
                    <a:p>
                      <a:r>
                        <a:rPr lang="en-US" b="1" i="0" dirty="0" smtClean="0">
                          <a:latin typeface="Gill Sans Light"/>
                          <a:cs typeface="Gill Sans Light"/>
                        </a:rPr>
                        <a:t>4.33 &gt; 2.10  </a:t>
                      </a:r>
                      <a:r>
                        <a:rPr lang="en-US" sz="1800" b="1" i="0" baseline="30000" dirty="0" smtClean="0">
                          <a:latin typeface="Gill Sans Light"/>
                          <a:cs typeface="Gill Sans Light"/>
                        </a:rPr>
                        <a:t>§§ </a:t>
                      </a:r>
                      <a:endParaRPr lang="en-US" b="1" i="0" baseline="30000" dirty="0">
                        <a:latin typeface="Gill Sans Light"/>
                        <a:cs typeface="Gill Sans Light"/>
                      </a:endParaRPr>
                    </a:p>
                  </a:txBody>
                  <a:tcPr/>
                </a:tc>
                <a:tc>
                  <a:txBody>
                    <a:bodyPr/>
                    <a:lstStyle/>
                    <a:p>
                      <a:r>
                        <a:rPr lang="en-US" b="1" i="0" dirty="0" smtClean="0">
                          <a:latin typeface="Gill Sans Light"/>
                          <a:cs typeface="Gill Sans Light"/>
                        </a:rPr>
                        <a:t>3.85 &gt; 2.84 </a:t>
                      </a:r>
                      <a:r>
                        <a:rPr lang="en-US" sz="1800" b="1" i="0" baseline="30000" dirty="0" smtClean="0">
                          <a:latin typeface="Gill Sans Light"/>
                          <a:cs typeface="Gill Sans Light"/>
                        </a:rPr>
                        <a:t>§§ </a:t>
                      </a:r>
                      <a:endParaRPr lang="en-US" b="1" i="0" dirty="0">
                        <a:latin typeface="Gill Sans Light"/>
                        <a:cs typeface="Gill Sans Light"/>
                      </a:endParaRPr>
                    </a:p>
                  </a:txBody>
                  <a:tcPr/>
                </a:tc>
                <a:tc>
                  <a:txBody>
                    <a:bodyPr/>
                    <a:lstStyle/>
                    <a:p>
                      <a:r>
                        <a:rPr lang="en-US" b="1" i="0" dirty="0" smtClean="0">
                          <a:latin typeface="Gill Sans Light"/>
                          <a:cs typeface="Gill Sans Light"/>
                        </a:rPr>
                        <a:t>4.28 &gt; 2.43  </a:t>
                      </a:r>
                      <a:r>
                        <a:rPr lang="en-US" sz="1800" b="1" i="0" baseline="30000" dirty="0" smtClean="0">
                          <a:latin typeface="Gill Sans Light"/>
                          <a:cs typeface="Gill Sans Light"/>
                        </a:rPr>
                        <a:t>§§ </a:t>
                      </a:r>
                      <a:endParaRPr lang="en-US" b="1" i="0" dirty="0">
                        <a:latin typeface="Gill Sans Light"/>
                        <a:cs typeface="Gill Sans Light"/>
                      </a:endParaRPr>
                    </a:p>
                  </a:txBody>
                  <a:tcPr/>
                </a:tc>
              </a:tr>
              <a:tr h="370840">
                <a:tc>
                  <a:txBody>
                    <a:bodyPr/>
                    <a:lstStyle/>
                    <a:p>
                      <a:r>
                        <a:rPr lang="en-US" b="0" i="0" dirty="0" err="1" smtClean="0">
                          <a:latin typeface="Gill Sans Light"/>
                          <a:cs typeface="Gill Sans Light"/>
                        </a:rPr>
                        <a:t>pdlda</a:t>
                      </a:r>
                      <a:endParaRPr lang="en-US" b="0" i="0" dirty="0">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2.65 ≈</a:t>
                      </a:r>
                      <a:r>
                        <a:rPr lang="en-US" b="0" i="0" baseline="0" dirty="0" smtClean="0">
                          <a:solidFill>
                            <a:schemeClr val="tx1">
                              <a:lumMod val="50000"/>
                              <a:lumOff val="50000"/>
                            </a:schemeClr>
                          </a:solidFill>
                          <a:latin typeface="Gill Sans Light"/>
                          <a:cs typeface="Gill Sans Light"/>
                        </a:rPr>
                        <a:t> 2.49</a:t>
                      </a:r>
                      <a:endParaRPr lang="en-US" b="0" i="0" dirty="0">
                        <a:solidFill>
                          <a:schemeClr val="tx1">
                            <a:lumMod val="50000"/>
                            <a:lumOff val="50000"/>
                          </a:schemeClr>
                        </a:solidFill>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3.68 &gt; 3.22 **</a:t>
                      </a:r>
                      <a:endParaRPr lang="en-US" b="0" i="0" dirty="0">
                        <a:solidFill>
                          <a:schemeClr val="tx1">
                            <a:lumMod val="50000"/>
                            <a:lumOff val="50000"/>
                          </a:schemeClr>
                        </a:solidFill>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2.82 ≈ 2.62</a:t>
                      </a:r>
                      <a:endParaRPr lang="en-US" b="0" i="0" dirty="0">
                        <a:solidFill>
                          <a:schemeClr val="tx1">
                            <a:lumMod val="50000"/>
                            <a:lumOff val="50000"/>
                          </a:schemeClr>
                        </a:solidFill>
                        <a:latin typeface="Gill Sans Light"/>
                        <a:cs typeface="Gill Sans Light"/>
                      </a:endParaRPr>
                    </a:p>
                  </a:txBody>
                  <a:tcPr/>
                </a:tc>
              </a:tr>
              <a:tr h="370840">
                <a:tc>
                  <a:txBody>
                    <a:bodyPr/>
                    <a:lstStyle/>
                    <a:p>
                      <a:r>
                        <a:rPr lang="en-US" b="0" i="0" dirty="0" err="1" smtClean="0">
                          <a:latin typeface="Gill Sans Light"/>
                          <a:cs typeface="Gill Sans Light"/>
                        </a:rPr>
                        <a:t>turbotopics</a:t>
                      </a:r>
                      <a:endParaRPr lang="en-US" b="0" i="0" dirty="0">
                        <a:latin typeface="Gill Sans Light"/>
                        <a:cs typeface="Gill Sans Light"/>
                      </a:endParaRPr>
                    </a:p>
                  </a:txBody>
                  <a:tcPr/>
                </a:tc>
                <a:tc>
                  <a:txBody>
                    <a:bodyPr/>
                    <a:lstStyle/>
                    <a:p>
                      <a:r>
                        <a:rPr lang="en-US" b="0" i="0" dirty="0" smtClean="0">
                          <a:latin typeface="Gill Sans Light"/>
                          <a:cs typeface="Gill Sans Light"/>
                        </a:rPr>
                        <a:t>3.77 &gt; 2.27  </a:t>
                      </a:r>
                      <a:r>
                        <a:rPr lang="en-US" sz="1800" b="0" i="0" baseline="30000" dirty="0" smtClean="0">
                          <a:latin typeface="Gill Sans Light"/>
                          <a:cs typeface="Gill Sans Light"/>
                        </a:rPr>
                        <a:t>§§ </a:t>
                      </a:r>
                      <a:endParaRPr lang="en-US" b="0" i="0" dirty="0">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3.55 &gt; 3.20 **</a:t>
                      </a:r>
                      <a:endParaRPr lang="en-US" b="0" i="0" dirty="0">
                        <a:solidFill>
                          <a:schemeClr val="tx1">
                            <a:lumMod val="50000"/>
                            <a:lumOff val="50000"/>
                          </a:schemeClr>
                        </a:solidFill>
                        <a:latin typeface="Gill Sans Light"/>
                        <a:cs typeface="Gill Sans Light"/>
                      </a:endParaRPr>
                    </a:p>
                  </a:txBody>
                  <a:tcPr/>
                </a:tc>
                <a:tc>
                  <a:txBody>
                    <a:bodyPr/>
                    <a:lstStyle/>
                    <a:p>
                      <a:r>
                        <a:rPr lang="en-US" b="0" i="0" dirty="0" smtClean="0">
                          <a:latin typeface="Gill Sans Light"/>
                          <a:cs typeface="Gill Sans Light"/>
                        </a:rPr>
                        <a:t>3.37 &gt; 2.84 ***</a:t>
                      </a:r>
                      <a:endParaRPr lang="en-US" b="0" i="0" dirty="0">
                        <a:latin typeface="Gill Sans Light"/>
                        <a:cs typeface="Gill Sans Light"/>
                      </a:endParaRPr>
                    </a:p>
                  </a:txBody>
                  <a:tcPr/>
                </a:tc>
              </a:tr>
            </a:tbl>
          </a:graphicData>
        </a:graphic>
      </p:graphicFrame>
      <p:sp>
        <p:nvSpPr>
          <p:cNvPr id="4" name="Slide Number Placeholder 3"/>
          <p:cNvSpPr>
            <a:spLocks noGrp="1"/>
          </p:cNvSpPr>
          <p:nvPr>
            <p:ph type="sldNum" sz="quarter" idx="12"/>
          </p:nvPr>
        </p:nvSpPr>
        <p:spPr/>
        <p:txBody>
          <a:bodyPr/>
          <a:lstStyle/>
          <a:p>
            <a:fld id="{A61D9B67-6600-B34F-9345-242C6B7CD63C}" type="slidenum">
              <a:rPr lang="en-US" smtClean="0"/>
              <a:t>39</a:t>
            </a:fld>
            <a:endParaRPr lang="en-US"/>
          </a:p>
        </p:txBody>
      </p:sp>
      <p:sp>
        <p:nvSpPr>
          <p:cNvPr id="6" name="Content Placeholder 2"/>
          <p:cNvSpPr txBox="1">
            <a:spLocks/>
          </p:cNvSpPr>
          <p:nvPr/>
        </p:nvSpPr>
        <p:spPr>
          <a:xfrm>
            <a:off x="600720" y="3747686"/>
            <a:ext cx="8086079" cy="463178"/>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800" dirty="0" smtClean="0">
                <a:solidFill>
                  <a:srgbClr val="000000"/>
                </a:solidFill>
              </a:rPr>
              <a:t>Wilcoxon rank sum     * p&lt; 0.1     ** p &lt; 0.05     *** </a:t>
            </a:r>
            <a:r>
              <a:rPr lang="en-US" sz="1800" dirty="0">
                <a:solidFill>
                  <a:srgbClr val="000000"/>
                </a:solidFill>
              </a:rPr>
              <a:t>p &lt; </a:t>
            </a:r>
            <a:r>
              <a:rPr lang="en-US" sz="1800" dirty="0" smtClean="0">
                <a:solidFill>
                  <a:srgbClr val="000000"/>
                </a:solidFill>
              </a:rPr>
              <a:t>0.01      § p </a:t>
            </a:r>
            <a:r>
              <a:rPr lang="en-US" sz="1800" dirty="0">
                <a:solidFill>
                  <a:srgbClr val="000000"/>
                </a:solidFill>
              </a:rPr>
              <a:t>&lt; </a:t>
            </a:r>
            <a:r>
              <a:rPr lang="en-US" sz="1800" dirty="0" smtClean="0">
                <a:solidFill>
                  <a:srgbClr val="000000"/>
                </a:solidFill>
              </a:rPr>
              <a:t>0.001      §§ p </a:t>
            </a:r>
            <a:r>
              <a:rPr lang="en-US" sz="1800" dirty="0">
                <a:solidFill>
                  <a:srgbClr val="000000"/>
                </a:solidFill>
              </a:rPr>
              <a:t>&lt; </a:t>
            </a:r>
            <a:r>
              <a:rPr lang="en-US" sz="1800" dirty="0" smtClean="0">
                <a:solidFill>
                  <a:srgbClr val="000000"/>
                </a:solidFill>
              </a:rPr>
              <a:t>0.0001</a:t>
            </a:r>
            <a:endParaRPr lang="en-US" sz="1800" dirty="0">
              <a:solidFill>
                <a:srgbClr val="000000"/>
              </a:solidFill>
            </a:endParaRPr>
          </a:p>
        </p:txBody>
      </p:sp>
      <p:sp>
        <p:nvSpPr>
          <p:cNvPr id="7" name="Content Placeholder 2"/>
          <p:cNvSpPr txBox="1">
            <a:spLocks/>
          </p:cNvSpPr>
          <p:nvPr/>
        </p:nvSpPr>
        <p:spPr>
          <a:xfrm>
            <a:off x="132895" y="4520993"/>
            <a:ext cx="8686800" cy="2213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100" dirty="0" smtClean="0"/>
              <a:t>Mean of scores for “correct” match of topical phrase group and genre</a:t>
            </a:r>
          </a:p>
          <a:p>
            <a:pPr lvl="1"/>
            <a:r>
              <a:rPr lang="en-US" sz="1800" dirty="0" smtClean="0"/>
              <a:t>e.g., humor </a:t>
            </a:r>
            <a:r>
              <a:rPr lang="en-US" sz="1800" dirty="0"/>
              <a:t>topical phrases describing a humor </a:t>
            </a:r>
            <a:r>
              <a:rPr lang="en-US" sz="1800" dirty="0" smtClean="0"/>
              <a:t>genre</a:t>
            </a:r>
          </a:p>
          <a:p>
            <a:pPr lvl="1"/>
            <a:r>
              <a:rPr lang="en-US" sz="1800" dirty="0" smtClean="0"/>
              <a:t>mean should be &gt; 3 on 5 </a:t>
            </a:r>
            <a:r>
              <a:rPr lang="en-US" sz="1800" dirty="0" err="1" smtClean="0"/>
              <a:t>pt</a:t>
            </a:r>
            <a:r>
              <a:rPr lang="en-US" sz="1800" dirty="0" smtClean="0"/>
              <a:t> </a:t>
            </a:r>
            <a:r>
              <a:rPr lang="en-US" sz="1800" dirty="0" err="1" smtClean="0"/>
              <a:t>Likert</a:t>
            </a:r>
            <a:r>
              <a:rPr lang="en-US" sz="1800" dirty="0" smtClean="0"/>
              <a:t> scale (good, or really good characterization)</a:t>
            </a:r>
          </a:p>
          <a:p>
            <a:r>
              <a:rPr lang="en-US" sz="2100" dirty="0" smtClean="0"/>
              <a:t>Mean of scores for “incorrect” match of topical phrase group and genre</a:t>
            </a:r>
          </a:p>
          <a:p>
            <a:pPr lvl="1"/>
            <a:r>
              <a:rPr lang="en-US" sz="1800" dirty="0" smtClean="0"/>
              <a:t>e.g., </a:t>
            </a:r>
            <a:r>
              <a:rPr lang="en-US" sz="1800" dirty="0"/>
              <a:t>humor topical phrases describing a </a:t>
            </a:r>
            <a:r>
              <a:rPr lang="en-US" sz="1800" dirty="0" smtClean="0"/>
              <a:t>thriller or philosophy genre</a:t>
            </a:r>
          </a:p>
          <a:p>
            <a:pPr lvl="1"/>
            <a:r>
              <a:rPr lang="en-US" sz="1800" dirty="0" smtClean="0"/>
              <a:t>mean should be &lt;= 3 on 5 </a:t>
            </a:r>
            <a:r>
              <a:rPr lang="en-US" sz="1800" dirty="0" err="1" smtClean="0"/>
              <a:t>pt</a:t>
            </a:r>
            <a:r>
              <a:rPr lang="en-US" sz="1800" dirty="0" smtClean="0"/>
              <a:t> </a:t>
            </a:r>
            <a:r>
              <a:rPr lang="en-US" sz="1800" dirty="0" err="1" smtClean="0"/>
              <a:t>Likert</a:t>
            </a:r>
            <a:r>
              <a:rPr lang="en-US" sz="1800" dirty="0" smtClean="0"/>
              <a:t> scale (neutral, bad, or really bad characterization)</a:t>
            </a:r>
            <a:endParaRPr lang="en-US" sz="1800" dirty="0"/>
          </a:p>
        </p:txBody>
      </p:sp>
    </p:spTree>
    <p:extLst>
      <p:ext uri="{BB962C8B-B14F-4D97-AF65-F5344CB8AC3E}">
        <p14:creationId xmlns:p14="http://schemas.microsoft.com/office/powerpoint/2010/main" val="311353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513598" y="6371299"/>
            <a:ext cx="561975" cy="365125"/>
          </a:xfrm>
        </p:spPr>
        <p:txBody>
          <a:bodyPr/>
          <a:lstStyle/>
          <a:p>
            <a:fld id="{A61D9B67-6600-B34F-9345-242C6B7CD63C}" type="slidenum">
              <a:rPr lang="en-US" smtClean="0"/>
              <a:t>4</a:t>
            </a:fld>
            <a:endParaRPr lang="en-US" dirty="0"/>
          </a:p>
        </p:txBody>
      </p:sp>
      <p:sp>
        <p:nvSpPr>
          <p:cNvPr id="11" name="Content Placeholder 2"/>
          <p:cNvSpPr txBox="1">
            <a:spLocks/>
          </p:cNvSpPr>
          <p:nvPr/>
        </p:nvSpPr>
        <p:spPr>
          <a:xfrm>
            <a:off x="2753800" y="278736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a:t>
            </a:r>
            <a:r>
              <a:rPr lang="en-US" sz="1400" dirty="0" err="1" smtClean="0"/>
              <a:t>bLDA</a:t>
            </a:r>
            <a:r>
              <a:rPr lang="en-US" sz="1400" dirty="0" smtClean="0"/>
              <a:t>)</a:t>
            </a:r>
            <a:endParaRPr lang="en-US" sz="1400" dirty="0"/>
          </a:p>
        </p:txBody>
      </p:sp>
      <p:sp>
        <p:nvSpPr>
          <p:cNvPr id="14" name="Content Placeholder 2"/>
          <p:cNvSpPr txBox="1">
            <a:spLocks/>
          </p:cNvSpPr>
          <p:nvPr/>
        </p:nvSpPr>
        <p:spPr>
          <a:xfrm>
            <a:off x="2776375" y="437152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2753800"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short texts in scientific domain</a:t>
            </a:r>
            <a:endParaRPr lang="en-US" sz="1400" dirty="0"/>
          </a:p>
        </p:txBody>
      </p:sp>
      <p:sp>
        <p:nvSpPr>
          <p:cNvPr id="23" name="Content Placeholder 2"/>
          <p:cNvSpPr txBox="1">
            <a:spLocks/>
          </p:cNvSpPr>
          <p:nvPr/>
        </p:nvSpPr>
        <p:spPr>
          <a:xfrm>
            <a:off x="2803455" y="5831920"/>
            <a:ext cx="1750429"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2" name="Title 2"/>
          <p:cNvSpPr>
            <a:spLocks noGrp="1"/>
          </p:cNvSpPr>
          <p:nvPr>
            <p:ph type="title"/>
          </p:nvPr>
        </p:nvSpPr>
        <p:spPr>
          <a:xfrm>
            <a:off x="2546970" y="152400"/>
            <a:ext cx="2089107" cy="981022"/>
          </a:xfrm>
        </p:spPr>
        <p:txBody>
          <a:bodyPr/>
          <a:lstStyle/>
          <a:p>
            <a:pPr>
              <a:lnSpc>
                <a:spcPct val="100000"/>
              </a:lnSpc>
            </a:pPr>
            <a:r>
              <a:rPr lang="en-US" sz="2100" dirty="0" smtClean="0"/>
              <a:t>Constructing Topical </a:t>
            </a:r>
            <a:br>
              <a:rPr lang="en-US" sz="2100" dirty="0" smtClean="0"/>
            </a:br>
            <a:r>
              <a:rPr lang="en-US" sz="2100" dirty="0" smtClean="0"/>
              <a:t>Phrases</a:t>
            </a:r>
            <a:endParaRPr lang="en-US" sz="2100" dirty="0"/>
          </a:p>
        </p:txBody>
      </p:sp>
    </p:spTree>
    <p:extLst>
      <p:ext uri="{BB962C8B-B14F-4D97-AF65-F5344CB8AC3E}">
        <p14:creationId xmlns:p14="http://schemas.microsoft.com/office/powerpoint/2010/main" val="2322427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2253"/>
          </a:xfrm>
        </p:spPr>
        <p:txBody>
          <a:bodyPr/>
          <a:lstStyle/>
          <a:p>
            <a:pPr>
              <a:lnSpc>
                <a:spcPct val="120000"/>
              </a:lnSpc>
            </a:pPr>
            <a:r>
              <a:rPr lang="en-US" sz="3600" dirty="0" smtClean="0"/>
              <a:t>Genre Characterization: Pairwise Accuracy</a:t>
            </a:r>
            <a:endParaRPr lang="en-US" sz="3600" dirty="0"/>
          </a:p>
        </p:txBody>
      </p:sp>
      <p:sp>
        <p:nvSpPr>
          <p:cNvPr id="4" name="Slide Number Placeholder 3"/>
          <p:cNvSpPr>
            <a:spLocks noGrp="1"/>
          </p:cNvSpPr>
          <p:nvPr>
            <p:ph type="sldNum" sz="quarter" idx="12"/>
          </p:nvPr>
        </p:nvSpPr>
        <p:spPr/>
        <p:txBody>
          <a:bodyPr/>
          <a:lstStyle/>
          <a:p>
            <a:fld id="{A61D9B67-6600-B34F-9345-242C6B7CD63C}" type="slidenum">
              <a:rPr lang="en-US" smtClean="0"/>
              <a:t>40</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64936778"/>
              </p:ext>
            </p:extLst>
          </p:nvPr>
        </p:nvGraphicFramePr>
        <p:xfrm>
          <a:off x="528960" y="1250277"/>
          <a:ext cx="8086079" cy="1483360"/>
        </p:xfrm>
        <a:graphic>
          <a:graphicData uri="http://schemas.openxmlformats.org/drawingml/2006/table">
            <a:tbl>
              <a:tblPr firstRow="1" firstCol="1" bandRow="1">
                <a:tableStyleId>{5C22544A-7EE6-4342-B048-85BDC9FD1C3A}</a:tableStyleId>
              </a:tblPr>
              <a:tblGrid>
                <a:gridCol w="2012906"/>
                <a:gridCol w="2024391"/>
                <a:gridCol w="2024391"/>
                <a:gridCol w="2024391"/>
              </a:tblGrid>
              <a:tr h="370840">
                <a:tc>
                  <a:txBody>
                    <a:bodyPr/>
                    <a:lstStyle/>
                    <a:p>
                      <a:pPr algn="ctr"/>
                      <a:endParaRPr lang="en-US" dirty="0"/>
                    </a:p>
                  </a:txBody>
                  <a:tcPr/>
                </a:tc>
                <a:tc>
                  <a:txBody>
                    <a:bodyPr/>
                    <a:lstStyle/>
                    <a:p>
                      <a:r>
                        <a:rPr lang="en-US" dirty="0" smtClean="0"/>
                        <a:t>Humor</a:t>
                      </a:r>
                      <a:endParaRPr lang="en-US" baseline="0" dirty="0" smtClean="0"/>
                    </a:p>
                  </a:txBody>
                  <a:tcPr/>
                </a:tc>
                <a:tc>
                  <a:txBody>
                    <a:bodyPr/>
                    <a:lstStyle/>
                    <a:p>
                      <a:r>
                        <a:rPr lang="en-US" dirty="0" smtClean="0"/>
                        <a:t>Philosophy</a:t>
                      </a:r>
                      <a:endParaRPr lang="en-US" dirty="0"/>
                    </a:p>
                  </a:txBody>
                  <a:tcPr/>
                </a:tc>
                <a:tc>
                  <a:txBody>
                    <a:bodyPr/>
                    <a:lstStyle/>
                    <a:p>
                      <a:r>
                        <a:rPr lang="en-US" dirty="0" smtClean="0"/>
                        <a:t>Thriller</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r>
                        <a:rPr lang="en-US" b="1" dirty="0" smtClean="0">
                          <a:solidFill>
                            <a:schemeClr val="tx1"/>
                          </a:solidFill>
                        </a:rPr>
                        <a:t>4.00</a:t>
                      </a:r>
                      <a:r>
                        <a:rPr lang="en-US" b="0" dirty="0" smtClean="0">
                          <a:solidFill>
                            <a:schemeClr val="tx1"/>
                          </a:solidFill>
                        </a:rPr>
                        <a:t> &gt; 2.45  </a:t>
                      </a:r>
                      <a:r>
                        <a:rPr lang="en-US" sz="1800" b="0" baseline="30000" dirty="0" smtClean="0">
                          <a:solidFill>
                            <a:schemeClr val="tx1"/>
                          </a:solidFill>
                        </a:rPr>
                        <a:t>*** </a:t>
                      </a:r>
                      <a:endParaRPr lang="en-US" b="0" baseline="30000" dirty="0">
                        <a:solidFill>
                          <a:schemeClr val="tx1"/>
                        </a:solidFill>
                      </a:endParaRPr>
                    </a:p>
                  </a:txBody>
                  <a:tcPr/>
                </a:tc>
                <a:tc>
                  <a:txBody>
                    <a:bodyPr/>
                    <a:lstStyle/>
                    <a:p>
                      <a:r>
                        <a:rPr lang="en-US" b="1" dirty="0" smtClean="0">
                          <a:solidFill>
                            <a:schemeClr val="tx1"/>
                          </a:solidFill>
                        </a:rPr>
                        <a:t>4.70</a:t>
                      </a:r>
                      <a:r>
                        <a:rPr lang="en-US" b="0" dirty="0" smtClean="0">
                          <a:solidFill>
                            <a:schemeClr val="tx1"/>
                          </a:solidFill>
                        </a:rPr>
                        <a:t> &gt; 2.40 </a:t>
                      </a:r>
                      <a:r>
                        <a:rPr lang="en-US" sz="1800" b="0" baseline="30000" dirty="0" smtClean="0">
                          <a:solidFill>
                            <a:schemeClr val="tx1"/>
                          </a:solidFill>
                        </a:rPr>
                        <a:t>§ </a:t>
                      </a:r>
                      <a:endParaRPr lang="en-US" b="0" dirty="0">
                        <a:solidFill>
                          <a:schemeClr val="tx1"/>
                        </a:solidFill>
                      </a:endParaRPr>
                    </a:p>
                  </a:txBody>
                  <a:tcPr/>
                </a:tc>
                <a:tc>
                  <a:txBody>
                    <a:bodyPr/>
                    <a:lstStyle/>
                    <a:p>
                      <a:r>
                        <a:rPr lang="en-US" b="1" dirty="0" smtClean="0">
                          <a:solidFill>
                            <a:schemeClr val="tx1"/>
                          </a:solidFill>
                        </a:rPr>
                        <a:t>4.30</a:t>
                      </a:r>
                      <a:r>
                        <a:rPr lang="en-US" b="0" dirty="0" smtClean="0">
                          <a:solidFill>
                            <a:schemeClr val="tx1"/>
                          </a:solidFill>
                        </a:rPr>
                        <a:t> &gt; 3.10  </a:t>
                      </a:r>
                      <a:r>
                        <a:rPr lang="en-US" sz="1800" b="0" baseline="30000" dirty="0" smtClean="0">
                          <a:solidFill>
                            <a:schemeClr val="tx1"/>
                          </a:solidFill>
                        </a:rPr>
                        <a:t>***</a:t>
                      </a:r>
                      <a:endParaRPr lang="en-US" b="0" dirty="0">
                        <a:solidFill>
                          <a:schemeClr val="tx1"/>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chemeClr val="tx1"/>
                          </a:solidFill>
                        </a:rPr>
                        <a:t>4.00</a:t>
                      </a:r>
                      <a:r>
                        <a:rPr lang="en-US" b="0" dirty="0" smtClean="0">
                          <a:solidFill>
                            <a:schemeClr val="tx1"/>
                          </a:solidFill>
                        </a:rPr>
                        <a:t> &gt; 2.55 </a:t>
                      </a:r>
                      <a:r>
                        <a:rPr lang="en-US" sz="1800" b="0" baseline="30000" dirty="0" smtClean="0">
                          <a:solidFill>
                            <a:schemeClr val="tx1"/>
                          </a:solidFill>
                        </a:rPr>
                        <a:t>§</a:t>
                      </a:r>
                      <a:endParaRPr lang="en-US" b="0" dirty="0">
                        <a:solidFill>
                          <a:schemeClr val="tx1"/>
                        </a:solidFill>
                      </a:endParaRPr>
                    </a:p>
                  </a:txBody>
                  <a:tcPr/>
                </a:tc>
                <a:tc>
                  <a:txBody>
                    <a:bodyPr/>
                    <a:lstStyle/>
                    <a:p>
                      <a:r>
                        <a:rPr lang="en-US" b="1" baseline="0" dirty="0" smtClean="0">
                          <a:solidFill>
                            <a:srgbClr val="7F7F7F"/>
                          </a:solidFill>
                        </a:rPr>
                        <a:t>4.70</a:t>
                      </a:r>
                      <a:r>
                        <a:rPr lang="en-US" b="0" baseline="0" dirty="0" smtClean="0">
                          <a:solidFill>
                            <a:srgbClr val="7F7F7F"/>
                          </a:solidFill>
                        </a:rPr>
                        <a:t> </a:t>
                      </a:r>
                      <a:r>
                        <a:rPr lang="en-US" b="0" dirty="0" smtClean="0">
                          <a:solidFill>
                            <a:srgbClr val="7F7F7F"/>
                          </a:solidFill>
                        </a:rPr>
                        <a:t>≈ 4.50</a:t>
                      </a:r>
                      <a:endParaRPr lang="en-US" b="0" dirty="0">
                        <a:solidFill>
                          <a:srgbClr val="7F7F7F"/>
                        </a:solidFill>
                      </a:endParaRPr>
                    </a:p>
                  </a:txBody>
                  <a:tcPr/>
                </a:tc>
                <a:tc>
                  <a:txBody>
                    <a:bodyPr/>
                    <a:lstStyle/>
                    <a:p>
                      <a:r>
                        <a:rPr lang="en-US" b="1" dirty="0" smtClean="0">
                          <a:solidFill>
                            <a:srgbClr val="7F7F7F"/>
                          </a:solidFill>
                        </a:rPr>
                        <a:t>4.30</a:t>
                      </a:r>
                      <a:r>
                        <a:rPr lang="en-US" b="0" dirty="0" smtClean="0">
                          <a:solidFill>
                            <a:srgbClr val="7F7F7F"/>
                          </a:solidFill>
                        </a:rPr>
                        <a:t> ≈ 4.25</a:t>
                      </a:r>
                      <a:endParaRPr lang="en-US" b="0" dirty="0">
                        <a:solidFill>
                          <a:srgbClr val="7F7F7F"/>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0" dirty="0" smtClean="0">
                          <a:solidFill>
                            <a:schemeClr val="tx1">
                              <a:lumMod val="50000"/>
                              <a:lumOff val="50000"/>
                            </a:schemeClr>
                          </a:solidFill>
                        </a:rPr>
                        <a:t>2.45 ≈ 2.55 </a:t>
                      </a:r>
                      <a:r>
                        <a:rPr lang="en-US" sz="1800" b="0" baseline="30000" dirty="0" smtClean="0">
                          <a:solidFill>
                            <a:schemeClr val="tx1">
                              <a:lumMod val="50000"/>
                              <a:lumOff val="50000"/>
                            </a:schemeClr>
                          </a:solidFill>
                        </a:rPr>
                        <a:t> </a:t>
                      </a:r>
                      <a:endParaRPr lang="en-US" b="0" dirty="0">
                        <a:solidFill>
                          <a:schemeClr val="tx1">
                            <a:lumMod val="50000"/>
                            <a:lumOff val="50000"/>
                          </a:schemeClr>
                        </a:solidFill>
                      </a:endParaRPr>
                    </a:p>
                  </a:txBody>
                  <a:tcPr/>
                </a:tc>
                <a:tc>
                  <a:txBody>
                    <a:bodyPr/>
                    <a:lstStyle/>
                    <a:p>
                      <a:r>
                        <a:rPr lang="en-US" b="0" dirty="0" smtClean="0">
                          <a:solidFill>
                            <a:schemeClr val="tx1"/>
                          </a:solidFill>
                        </a:rPr>
                        <a:t>2.40 &lt; 4.50 </a:t>
                      </a:r>
                      <a:r>
                        <a:rPr lang="en-US" sz="1800" b="0" baseline="30000" dirty="0" smtClean="0">
                          <a:solidFill>
                            <a:schemeClr val="tx1"/>
                          </a:solidFill>
                        </a:rPr>
                        <a:t>§</a:t>
                      </a:r>
                      <a:endParaRPr lang="en-US" b="0" dirty="0">
                        <a:solidFill>
                          <a:schemeClr val="tx1"/>
                        </a:solidFill>
                      </a:endParaRPr>
                    </a:p>
                  </a:txBody>
                  <a:tcPr/>
                </a:tc>
                <a:tc>
                  <a:txBody>
                    <a:bodyPr/>
                    <a:lstStyle/>
                    <a:p>
                      <a:r>
                        <a:rPr lang="en-US" b="0" dirty="0" smtClean="0">
                          <a:solidFill>
                            <a:schemeClr val="tx1"/>
                          </a:solidFill>
                        </a:rPr>
                        <a:t>3.10 &lt; 4.25 </a:t>
                      </a:r>
                      <a:r>
                        <a:rPr lang="en-US" b="0" baseline="0" dirty="0" smtClean="0">
                          <a:solidFill>
                            <a:schemeClr val="tx1"/>
                          </a:solidFill>
                        </a:rPr>
                        <a:t>***</a:t>
                      </a:r>
                      <a:r>
                        <a:rPr lang="en-US" sz="1800" b="0" baseline="30000" dirty="0" smtClean="0">
                          <a:solidFill>
                            <a:schemeClr val="tx1"/>
                          </a:solidFill>
                        </a:rPr>
                        <a:t> </a:t>
                      </a:r>
                      <a:endParaRPr lang="en-US" b="0" dirty="0">
                        <a:solidFill>
                          <a:schemeClr val="tx1"/>
                        </a:solidFill>
                      </a:endParaRPr>
                    </a:p>
                  </a:txBody>
                  <a:tcPr/>
                </a:tc>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3264451369"/>
              </p:ext>
            </p:extLst>
          </p:nvPr>
        </p:nvGraphicFramePr>
        <p:xfrm>
          <a:off x="528960" y="4808912"/>
          <a:ext cx="8086079" cy="1483360"/>
        </p:xfrm>
        <a:graphic>
          <a:graphicData uri="http://schemas.openxmlformats.org/drawingml/2006/table">
            <a:tbl>
              <a:tblPr firstRow="1" firstCol="1" bandRow="1">
                <a:tableStyleId>{7DF18680-E054-41AD-8BC1-D1AEF772440D}</a:tableStyleId>
              </a:tblPr>
              <a:tblGrid>
                <a:gridCol w="2012906"/>
                <a:gridCol w="2024391"/>
                <a:gridCol w="2024391"/>
                <a:gridCol w="2024391"/>
              </a:tblGrid>
              <a:tr h="370840">
                <a:tc>
                  <a:txBody>
                    <a:bodyPr/>
                    <a:lstStyle/>
                    <a:p>
                      <a:pPr algn="ctr"/>
                      <a:endParaRPr lang="en-US" dirty="0"/>
                    </a:p>
                  </a:txBody>
                  <a:tcPr/>
                </a:tc>
                <a:tc>
                  <a:txBody>
                    <a:bodyPr/>
                    <a:lstStyle/>
                    <a:p>
                      <a:r>
                        <a:rPr lang="en-US" baseline="0" dirty="0" smtClean="0"/>
                        <a:t>History</a:t>
                      </a:r>
                    </a:p>
                  </a:txBody>
                  <a:tcPr/>
                </a:tc>
                <a:tc>
                  <a:txBody>
                    <a:bodyPr/>
                    <a:lstStyle/>
                    <a:p>
                      <a:r>
                        <a:rPr lang="en-US" dirty="0" smtClean="0"/>
                        <a:t>Philosophy</a:t>
                      </a:r>
                      <a:endParaRPr lang="en-US" dirty="0"/>
                    </a:p>
                  </a:txBody>
                  <a:tcPr/>
                </a:tc>
                <a:tc>
                  <a:txBody>
                    <a:bodyPr/>
                    <a:lstStyle/>
                    <a:p>
                      <a:r>
                        <a:rPr lang="en-US" dirty="0" smtClean="0"/>
                        <a:t>Religion</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r>
                        <a:rPr lang="en-US" b="0" baseline="0" dirty="0" smtClean="0">
                          <a:solidFill>
                            <a:schemeClr val="tx1"/>
                          </a:solidFill>
                        </a:rPr>
                        <a:t>3.60 &lt; </a:t>
                      </a:r>
                      <a:r>
                        <a:rPr lang="en-US" b="1" baseline="0" dirty="0" smtClean="0">
                          <a:solidFill>
                            <a:schemeClr val="tx1"/>
                          </a:solidFill>
                        </a:rPr>
                        <a:t>4.10</a:t>
                      </a:r>
                      <a:r>
                        <a:rPr lang="en-US" b="0" baseline="0" dirty="0" smtClean="0">
                          <a:solidFill>
                            <a:schemeClr val="tx1"/>
                          </a:solidFill>
                        </a:rPr>
                        <a:t> *</a:t>
                      </a:r>
                      <a:endParaRPr lang="en-US" b="0" baseline="0" dirty="0">
                        <a:solidFill>
                          <a:schemeClr val="tx1"/>
                        </a:solidFill>
                      </a:endParaRPr>
                    </a:p>
                  </a:txBody>
                  <a:tcPr/>
                </a:tc>
                <a:tc>
                  <a:txBody>
                    <a:bodyPr/>
                    <a:lstStyle/>
                    <a:p>
                      <a:r>
                        <a:rPr lang="en-US" b="1" dirty="0" smtClean="0">
                          <a:solidFill>
                            <a:schemeClr val="tx1"/>
                          </a:solidFill>
                        </a:rPr>
                        <a:t>4.65</a:t>
                      </a:r>
                      <a:r>
                        <a:rPr lang="en-US" b="0" dirty="0" smtClean="0">
                          <a:solidFill>
                            <a:schemeClr val="tx1"/>
                          </a:solidFill>
                        </a:rPr>
                        <a:t> &gt; 2.15 </a:t>
                      </a:r>
                      <a:r>
                        <a:rPr lang="en-US" sz="1800" b="0" baseline="30000" dirty="0" smtClean="0">
                          <a:solidFill>
                            <a:schemeClr val="tx1"/>
                          </a:solidFill>
                        </a:rPr>
                        <a:t>§</a:t>
                      </a:r>
                      <a:endParaRPr lang="en-US" b="0" dirty="0">
                        <a:solidFill>
                          <a:schemeClr val="tx1"/>
                        </a:solidFill>
                      </a:endParaRPr>
                    </a:p>
                  </a:txBody>
                  <a:tcPr/>
                </a:tc>
                <a:tc>
                  <a:txBody>
                    <a:bodyPr/>
                    <a:lstStyle/>
                    <a:p>
                      <a:r>
                        <a:rPr lang="en-US" b="1" dirty="0" smtClean="0">
                          <a:solidFill>
                            <a:schemeClr val="tx1"/>
                          </a:solidFill>
                        </a:rPr>
                        <a:t>4.60</a:t>
                      </a:r>
                      <a:r>
                        <a:rPr lang="en-US" b="0" dirty="0" smtClean="0">
                          <a:solidFill>
                            <a:schemeClr val="tx1"/>
                          </a:solidFill>
                        </a:rPr>
                        <a:t> &gt; 2.20</a:t>
                      </a:r>
                      <a:r>
                        <a:rPr lang="en-US" b="0" baseline="0" dirty="0" smtClean="0">
                          <a:solidFill>
                            <a:schemeClr val="tx1"/>
                          </a:solidFill>
                        </a:rPr>
                        <a:t> </a:t>
                      </a:r>
                      <a:r>
                        <a:rPr lang="en-US" sz="1800" b="0" baseline="30000" dirty="0" smtClean="0">
                          <a:solidFill>
                            <a:schemeClr val="tx1"/>
                          </a:solidFill>
                        </a:rPr>
                        <a:t>§</a:t>
                      </a:r>
                      <a:endParaRPr lang="en-US" b="0" dirty="0">
                        <a:solidFill>
                          <a:schemeClr val="tx1"/>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0" dirty="0" smtClean="0">
                          <a:solidFill>
                            <a:srgbClr val="7F7F7F"/>
                          </a:solidFill>
                        </a:rPr>
                        <a:t>3.60 ≈ 3.80</a:t>
                      </a:r>
                      <a:endParaRPr lang="en-US" b="0" dirty="0">
                        <a:solidFill>
                          <a:srgbClr val="7F7F7F"/>
                        </a:solidFill>
                      </a:endParaRPr>
                    </a:p>
                  </a:txBody>
                  <a:tcPr/>
                </a:tc>
                <a:tc>
                  <a:txBody>
                    <a:bodyPr/>
                    <a:lstStyle/>
                    <a:p>
                      <a:r>
                        <a:rPr lang="en-US" b="1" dirty="0" smtClean="0">
                          <a:solidFill>
                            <a:schemeClr val="tx1"/>
                          </a:solidFill>
                        </a:rPr>
                        <a:t>4.65</a:t>
                      </a:r>
                      <a:r>
                        <a:rPr lang="en-US" b="0" dirty="0" smtClean="0">
                          <a:solidFill>
                            <a:schemeClr val="tx1"/>
                          </a:solidFill>
                        </a:rPr>
                        <a:t> &gt; 3.80 ***</a:t>
                      </a:r>
                      <a:endParaRPr lang="en-US" b="0" dirty="0">
                        <a:solidFill>
                          <a:schemeClr val="tx1"/>
                        </a:solidFill>
                      </a:endParaRPr>
                    </a:p>
                  </a:txBody>
                  <a:tcPr/>
                </a:tc>
                <a:tc>
                  <a:txBody>
                    <a:bodyPr/>
                    <a:lstStyle/>
                    <a:p>
                      <a:r>
                        <a:rPr lang="en-US" b="1" dirty="0" smtClean="0">
                          <a:solidFill>
                            <a:schemeClr val="tx1"/>
                          </a:solidFill>
                        </a:rPr>
                        <a:t>4.60</a:t>
                      </a:r>
                      <a:r>
                        <a:rPr lang="en-US" b="0" dirty="0" smtClean="0">
                          <a:solidFill>
                            <a:schemeClr val="tx1"/>
                          </a:solidFill>
                        </a:rPr>
                        <a:t> &gt; 2.50 </a:t>
                      </a:r>
                      <a:r>
                        <a:rPr lang="en-US" sz="1800" b="0" baseline="30000" dirty="0" smtClean="0">
                          <a:solidFill>
                            <a:schemeClr val="tx1"/>
                          </a:solidFill>
                        </a:rPr>
                        <a:t>§</a:t>
                      </a:r>
                      <a:endParaRPr lang="en-US" b="0" dirty="0">
                        <a:solidFill>
                          <a:schemeClr val="tx1"/>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rgbClr val="7F7F7F"/>
                          </a:solidFill>
                        </a:rPr>
                        <a:t>4.10</a:t>
                      </a:r>
                      <a:r>
                        <a:rPr lang="en-US" b="0" dirty="0" smtClean="0">
                          <a:solidFill>
                            <a:srgbClr val="7F7F7F"/>
                          </a:solidFill>
                        </a:rPr>
                        <a:t> ≈ 3.80</a:t>
                      </a:r>
                      <a:endParaRPr lang="en-US" b="0" dirty="0">
                        <a:solidFill>
                          <a:srgbClr val="7F7F7F"/>
                        </a:solidFill>
                      </a:endParaRPr>
                    </a:p>
                  </a:txBody>
                  <a:tcPr/>
                </a:tc>
                <a:tc>
                  <a:txBody>
                    <a:bodyPr/>
                    <a:lstStyle/>
                    <a:p>
                      <a:r>
                        <a:rPr lang="en-US" b="0" dirty="0" smtClean="0">
                          <a:solidFill>
                            <a:schemeClr val="tx1"/>
                          </a:solidFill>
                        </a:rPr>
                        <a:t>2.15 &lt; 3.80 ***</a:t>
                      </a:r>
                      <a:endParaRPr lang="en-US" b="0" dirty="0">
                        <a:solidFill>
                          <a:schemeClr val="tx1"/>
                        </a:solidFill>
                      </a:endParaRPr>
                    </a:p>
                  </a:txBody>
                  <a:tcPr/>
                </a:tc>
                <a:tc>
                  <a:txBody>
                    <a:bodyPr/>
                    <a:lstStyle/>
                    <a:p>
                      <a:r>
                        <a:rPr lang="en-US" b="0" dirty="0" smtClean="0">
                          <a:solidFill>
                            <a:srgbClr val="7F7F7F"/>
                          </a:solidFill>
                        </a:rPr>
                        <a:t>2.20 ≈ 2.50</a:t>
                      </a:r>
                      <a:endParaRPr lang="en-US" b="0" dirty="0">
                        <a:solidFill>
                          <a:srgbClr val="7F7F7F"/>
                        </a:solidFill>
                      </a:endParaRPr>
                    </a:p>
                  </a:txBody>
                  <a:tcPr/>
                </a:tc>
              </a:tr>
            </a:tbl>
          </a:graphicData>
        </a:graphic>
      </p:graphicFrame>
      <p:sp>
        <p:nvSpPr>
          <p:cNvPr id="8" name="Content Placeholder 2"/>
          <p:cNvSpPr txBox="1">
            <a:spLocks/>
          </p:cNvSpPr>
          <p:nvPr/>
        </p:nvSpPr>
        <p:spPr>
          <a:xfrm>
            <a:off x="514194" y="6504030"/>
            <a:ext cx="8086079" cy="463178"/>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800" dirty="0" smtClean="0">
                <a:solidFill>
                  <a:srgbClr val="000000"/>
                </a:solidFill>
              </a:rPr>
              <a:t>Wilcoxon rank sum          * p&lt; 0.1     ** p &lt; 0.05     *** </a:t>
            </a:r>
            <a:r>
              <a:rPr lang="en-US" sz="1800" dirty="0">
                <a:solidFill>
                  <a:srgbClr val="000000"/>
                </a:solidFill>
              </a:rPr>
              <a:t>p &lt; </a:t>
            </a:r>
            <a:r>
              <a:rPr lang="en-US" sz="1800" dirty="0" smtClean="0">
                <a:solidFill>
                  <a:srgbClr val="000000"/>
                </a:solidFill>
              </a:rPr>
              <a:t>0.01      § p </a:t>
            </a:r>
            <a:r>
              <a:rPr lang="en-US" sz="1800" dirty="0">
                <a:solidFill>
                  <a:srgbClr val="000000"/>
                </a:solidFill>
              </a:rPr>
              <a:t>&lt; </a:t>
            </a:r>
            <a:r>
              <a:rPr lang="en-US" sz="1800" dirty="0" smtClean="0">
                <a:solidFill>
                  <a:srgbClr val="000000"/>
                </a:solidFill>
              </a:rPr>
              <a:t>0.001      §§ p </a:t>
            </a:r>
            <a:r>
              <a:rPr lang="en-US" sz="1800" dirty="0">
                <a:solidFill>
                  <a:srgbClr val="000000"/>
                </a:solidFill>
              </a:rPr>
              <a:t>&lt; </a:t>
            </a:r>
            <a:r>
              <a:rPr lang="en-US" sz="1800" dirty="0" smtClean="0">
                <a:solidFill>
                  <a:srgbClr val="000000"/>
                </a:solidFill>
              </a:rPr>
              <a:t>0.0001</a:t>
            </a:r>
            <a:endParaRPr lang="en-US" sz="1800" dirty="0">
              <a:solidFill>
                <a:srgbClr val="000000"/>
              </a:solidFill>
            </a:endParaRPr>
          </a:p>
        </p:txBody>
      </p:sp>
      <p:graphicFrame>
        <p:nvGraphicFramePr>
          <p:cNvPr id="9" name="Content Placeholder 4"/>
          <p:cNvGraphicFramePr>
            <a:graphicFrameLocks/>
          </p:cNvGraphicFramePr>
          <p:nvPr>
            <p:extLst>
              <p:ext uri="{D42A27DB-BD31-4B8C-83A1-F6EECF244321}">
                <p14:modId xmlns:p14="http://schemas.microsoft.com/office/powerpoint/2010/main" val="1042172701"/>
              </p:ext>
            </p:extLst>
          </p:nvPr>
        </p:nvGraphicFramePr>
        <p:xfrm>
          <a:off x="528960" y="3029595"/>
          <a:ext cx="8086079" cy="1483360"/>
        </p:xfrm>
        <a:graphic>
          <a:graphicData uri="http://schemas.openxmlformats.org/drawingml/2006/table">
            <a:tbl>
              <a:tblPr firstRow="1" firstCol="1" bandRow="1">
                <a:tableStyleId>{21E4AEA4-8DFA-4A89-87EB-49C32662AFE0}</a:tableStyleId>
              </a:tblPr>
              <a:tblGrid>
                <a:gridCol w="2012906"/>
                <a:gridCol w="2024391"/>
                <a:gridCol w="2024391"/>
                <a:gridCol w="2024391"/>
              </a:tblGrid>
              <a:tr h="370840">
                <a:tc>
                  <a:txBody>
                    <a:bodyPr/>
                    <a:lstStyle/>
                    <a:p>
                      <a:pPr algn="ctr"/>
                      <a:endParaRPr lang="en-US" dirty="0"/>
                    </a:p>
                  </a:txBody>
                  <a:tcPr/>
                </a:tc>
                <a:tc>
                  <a:txBody>
                    <a:bodyPr/>
                    <a:lstStyle/>
                    <a:p>
                      <a:r>
                        <a:rPr lang="en-US" baseline="0" dirty="0" smtClean="0"/>
                        <a:t>Children’s</a:t>
                      </a:r>
                    </a:p>
                  </a:txBody>
                  <a:tcPr/>
                </a:tc>
                <a:tc>
                  <a:txBody>
                    <a:bodyPr/>
                    <a:lstStyle/>
                    <a:p>
                      <a:r>
                        <a:rPr lang="en-US" dirty="0" smtClean="0"/>
                        <a:t>Young Adult</a:t>
                      </a:r>
                      <a:endParaRPr lang="en-US" dirty="0"/>
                    </a:p>
                  </a:txBody>
                  <a:tcPr/>
                </a:tc>
                <a:tc>
                  <a:txBody>
                    <a:bodyPr/>
                    <a:lstStyle/>
                    <a:p>
                      <a:r>
                        <a:rPr lang="en-US" dirty="0" smtClean="0"/>
                        <a:t>New Adult</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r>
                        <a:rPr lang="en-US" b="1" baseline="0" dirty="0" smtClean="0">
                          <a:solidFill>
                            <a:schemeClr val="tx1"/>
                          </a:solidFill>
                        </a:rPr>
                        <a:t>4.25</a:t>
                      </a:r>
                      <a:r>
                        <a:rPr lang="en-US" b="0" baseline="0" dirty="0" smtClean="0">
                          <a:solidFill>
                            <a:schemeClr val="tx1"/>
                          </a:solidFill>
                        </a:rPr>
                        <a:t> &gt; 3.55 **</a:t>
                      </a:r>
                      <a:endParaRPr lang="en-US" b="0" baseline="0" dirty="0">
                        <a:solidFill>
                          <a:schemeClr val="tx1"/>
                        </a:solidFill>
                      </a:endParaRPr>
                    </a:p>
                  </a:txBody>
                  <a:tcPr/>
                </a:tc>
                <a:tc>
                  <a:txBody>
                    <a:bodyPr/>
                    <a:lstStyle/>
                    <a:p>
                      <a:r>
                        <a:rPr lang="en-US" b="0" dirty="0" smtClean="0">
                          <a:solidFill>
                            <a:srgbClr val="7F7F7F"/>
                          </a:solidFill>
                        </a:rPr>
                        <a:t>3.60 ≈ 3.90</a:t>
                      </a:r>
                      <a:endParaRPr lang="en-US" b="0" dirty="0">
                        <a:solidFill>
                          <a:srgbClr val="7F7F7F"/>
                        </a:solidFill>
                      </a:endParaRPr>
                    </a:p>
                  </a:txBody>
                  <a:tcPr/>
                </a:tc>
                <a:tc>
                  <a:txBody>
                    <a:bodyPr/>
                    <a:lstStyle/>
                    <a:p>
                      <a:r>
                        <a:rPr lang="en-US" b="0" dirty="0" smtClean="0">
                          <a:solidFill>
                            <a:srgbClr val="7F7F7F"/>
                          </a:solidFill>
                        </a:rPr>
                        <a:t>3.70 ≈ 3.60</a:t>
                      </a:r>
                      <a:endParaRPr lang="en-US" b="0" dirty="0">
                        <a:solidFill>
                          <a:srgbClr val="7F7F7F"/>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rgbClr val="7F7F7F"/>
                          </a:solidFill>
                        </a:rPr>
                        <a:t>4.25</a:t>
                      </a:r>
                      <a:r>
                        <a:rPr lang="en-US" b="0" dirty="0" smtClean="0">
                          <a:solidFill>
                            <a:srgbClr val="7F7F7F"/>
                          </a:solidFill>
                        </a:rPr>
                        <a:t> ≈ 4.00</a:t>
                      </a:r>
                      <a:endParaRPr lang="en-US" b="0" dirty="0">
                        <a:solidFill>
                          <a:srgbClr val="7F7F7F"/>
                        </a:solidFill>
                      </a:endParaRPr>
                    </a:p>
                  </a:txBody>
                  <a:tcPr/>
                </a:tc>
                <a:tc>
                  <a:txBody>
                    <a:bodyPr/>
                    <a:lstStyle/>
                    <a:p>
                      <a:r>
                        <a:rPr lang="en-US" b="0" dirty="0" smtClean="0">
                          <a:solidFill>
                            <a:srgbClr val="7F7F7F"/>
                          </a:solidFill>
                        </a:rPr>
                        <a:t>3.60 ≈ 3.40</a:t>
                      </a:r>
                      <a:endParaRPr lang="en-US" b="0" dirty="0">
                        <a:solidFill>
                          <a:srgbClr val="7F7F7F"/>
                        </a:solidFill>
                      </a:endParaRPr>
                    </a:p>
                  </a:txBody>
                  <a:tcPr/>
                </a:tc>
                <a:tc>
                  <a:txBody>
                    <a:bodyPr/>
                    <a:lstStyle/>
                    <a:p>
                      <a:r>
                        <a:rPr lang="en-US" b="0" dirty="0" smtClean="0">
                          <a:solidFill>
                            <a:srgbClr val="7F7F7F"/>
                          </a:solidFill>
                        </a:rPr>
                        <a:t>3.70 ≈ 3.25</a:t>
                      </a:r>
                      <a:endParaRPr lang="en-US" b="0" dirty="0">
                        <a:solidFill>
                          <a:srgbClr val="7F7F7F"/>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0" dirty="0" smtClean="0">
                          <a:solidFill>
                            <a:schemeClr val="tx1"/>
                          </a:solidFill>
                        </a:rPr>
                        <a:t>3.55 &lt; 4.00 *</a:t>
                      </a:r>
                      <a:endParaRPr lang="en-US" b="0" dirty="0">
                        <a:solidFill>
                          <a:schemeClr val="tx1"/>
                        </a:solidFill>
                      </a:endParaRPr>
                    </a:p>
                  </a:txBody>
                  <a:tcPr/>
                </a:tc>
                <a:tc>
                  <a:txBody>
                    <a:bodyPr/>
                    <a:lstStyle/>
                    <a:p>
                      <a:r>
                        <a:rPr lang="en-US" b="0" dirty="0" smtClean="0">
                          <a:solidFill>
                            <a:srgbClr val="7F7F7F"/>
                          </a:solidFill>
                        </a:rPr>
                        <a:t>3.90 ≈ 3.40</a:t>
                      </a:r>
                      <a:endParaRPr lang="en-US" b="0" dirty="0">
                        <a:solidFill>
                          <a:srgbClr val="7F7F7F"/>
                        </a:solidFill>
                      </a:endParaRPr>
                    </a:p>
                  </a:txBody>
                  <a:tcPr/>
                </a:tc>
                <a:tc>
                  <a:txBody>
                    <a:bodyPr/>
                    <a:lstStyle/>
                    <a:p>
                      <a:r>
                        <a:rPr lang="en-US" b="0" dirty="0" smtClean="0">
                          <a:solidFill>
                            <a:srgbClr val="7F7F7F"/>
                          </a:solidFill>
                        </a:rPr>
                        <a:t>3.60 ≈ 3.25</a:t>
                      </a:r>
                      <a:endParaRPr lang="en-US" b="0" dirty="0">
                        <a:solidFill>
                          <a:srgbClr val="7F7F7F"/>
                        </a:solidFill>
                      </a:endParaRPr>
                    </a:p>
                  </a:txBody>
                  <a:tcPr/>
                </a:tc>
              </a:tr>
            </a:tbl>
          </a:graphicData>
        </a:graphic>
      </p:graphicFrame>
    </p:spTree>
    <p:extLst>
      <p:ext uri="{BB962C8B-B14F-4D97-AF65-F5344CB8AC3E}">
        <p14:creationId xmlns:p14="http://schemas.microsoft.com/office/powerpoint/2010/main" val="2727771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0598"/>
          </a:xfrm>
        </p:spPr>
        <p:txBody>
          <a:bodyPr/>
          <a:lstStyle/>
          <a:p>
            <a:r>
              <a:rPr lang="en-US" sz="3600" dirty="0" smtClean="0"/>
              <a:t>Study 2: Book Characterization</a:t>
            </a:r>
            <a:endParaRPr lang="en-US" sz="3600" dirty="0"/>
          </a:p>
        </p:txBody>
      </p:sp>
      <p:sp>
        <p:nvSpPr>
          <p:cNvPr id="3" name="Content Placeholder 2"/>
          <p:cNvSpPr>
            <a:spLocks noGrp="1"/>
          </p:cNvSpPr>
          <p:nvPr>
            <p:ph idx="1"/>
          </p:nvPr>
        </p:nvSpPr>
        <p:spPr>
          <a:xfrm>
            <a:off x="202675" y="1526272"/>
            <a:ext cx="2391559" cy="4370221"/>
          </a:xfrm>
          <a:solidFill>
            <a:schemeClr val="accent2">
              <a:alpha val="29000"/>
            </a:schemeClr>
          </a:solidFill>
        </p:spPr>
        <p:txBody>
          <a:bodyPr>
            <a:normAutofit fontScale="85000" lnSpcReduction="20000"/>
          </a:bodyPr>
          <a:lstStyle/>
          <a:p>
            <a:pPr marL="0" indent="0">
              <a:buNone/>
            </a:pPr>
            <a:r>
              <a:rPr lang="en-US" sz="1900" b="1" dirty="0" smtClean="0">
                <a:solidFill>
                  <a:srgbClr val="000000"/>
                </a:solidFill>
              </a:rPr>
              <a:t>Mary, Mary</a:t>
            </a:r>
          </a:p>
          <a:p>
            <a:pPr marL="0" indent="0">
              <a:buNone/>
            </a:pPr>
            <a:r>
              <a:rPr lang="en-US" sz="1900" i="1" dirty="0" smtClean="0">
                <a:solidFill>
                  <a:srgbClr val="000000"/>
                </a:solidFill>
              </a:rPr>
              <a:t>by James Patterson</a:t>
            </a:r>
          </a:p>
          <a:p>
            <a:pPr marL="0" indent="0">
              <a:buNone/>
            </a:pPr>
            <a:endParaRPr lang="en-US" sz="1400" dirty="0">
              <a:solidFill>
                <a:srgbClr val="000000"/>
              </a:solidFill>
            </a:endParaRPr>
          </a:p>
          <a:p>
            <a:pPr marL="0" indent="0">
              <a:buNone/>
            </a:pPr>
            <a:r>
              <a:rPr lang="en-US" sz="1400" dirty="0">
                <a:solidFill>
                  <a:srgbClr val="000000"/>
                </a:solidFill>
              </a:rPr>
              <a:t>FBI Agent Alex Cross is on vacation with his family in Disneyland when he gets a call from the Director. A well-known actress was shot outside her home in Beverly Hills. Shortly afterward, an editor for the Los Angeles Times receives an e-mail describing the murder in vivid details. Alex quickly learns that this is not an isolated incident. The killer, known as Mary Smith, has done this before and plans to kill again</a:t>
            </a:r>
            <a:r>
              <a:rPr lang="en-US" sz="1400" dirty="0" smtClean="0">
                <a:solidFill>
                  <a:srgbClr val="000000"/>
                </a:solidFill>
              </a:rPr>
              <a:t>. </a:t>
            </a:r>
          </a:p>
          <a:p>
            <a:pPr marL="0" indent="0">
              <a:buNone/>
            </a:pPr>
            <a:r>
              <a:rPr lang="en-US" sz="1400" dirty="0" smtClean="0">
                <a:solidFill>
                  <a:srgbClr val="000000"/>
                </a:solidFill>
              </a:rPr>
              <a:t>Right </a:t>
            </a:r>
            <a:r>
              <a:rPr lang="en-US" sz="1400" dirty="0">
                <a:solidFill>
                  <a:srgbClr val="000000"/>
                </a:solidFill>
              </a:rPr>
              <a:t>from the beginning, this case is like nothing Alex has ever been confronted with before. Is this the plan of an obsessed fan or a spurned actor, or is it part of something much more frightening? Now members of Hollywood's A-list fear they're next on Mary's list, and the case grows by blockbuster proportions as the LAPD and FBI scramble to find a pattern before Mary can send one more chilling update.</a:t>
            </a:r>
          </a:p>
        </p:txBody>
      </p:sp>
      <p:sp>
        <p:nvSpPr>
          <p:cNvPr id="4" name="Slide Number Placeholder 3"/>
          <p:cNvSpPr>
            <a:spLocks noGrp="1"/>
          </p:cNvSpPr>
          <p:nvPr>
            <p:ph type="sldNum" sz="quarter" idx="12"/>
          </p:nvPr>
        </p:nvSpPr>
        <p:spPr/>
        <p:txBody>
          <a:bodyPr/>
          <a:lstStyle/>
          <a:p>
            <a:fld id="{A61D9B67-6600-B34F-9345-242C6B7CD63C}" type="slidenum">
              <a:rPr lang="en-US" smtClean="0"/>
              <a:t>41</a:t>
            </a:fld>
            <a:endParaRPr lang="en-US"/>
          </a:p>
        </p:txBody>
      </p:sp>
      <p:sp>
        <p:nvSpPr>
          <p:cNvPr id="5" name="Content Placeholder 2"/>
          <p:cNvSpPr txBox="1">
            <a:spLocks/>
          </p:cNvSpPr>
          <p:nvPr/>
        </p:nvSpPr>
        <p:spPr>
          <a:xfrm>
            <a:off x="1060086" y="837618"/>
            <a:ext cx="7969624" cy="4998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100" dirty="0" smtClean="0"/>
              <a:t>How well does each set of topical phrases describe the </a:t>
            </a:r>
            <a:r>
              <a:rPr lang="en-US" sz="2100" dirty="0" smtClean="0">
                <a:solidFill>
                  <a:schemeClr val="accent2"/>
                </a:solidFill>
              </a:rPr>
              <a:t>given book</a:t>
            </a:r>
            <a:r>
              <a:rPr lang="en-US" sz="2100" dirty="0" smtClean="0"/>
              <a:t>?</a:t>
            </a:r>
          </a:p>
        </p:txBody>
      </p:sp>
      <p:sp>
        <p:nvSpPr>
          <p:cNvPr id="6" name="Rectangle 5"/>
          <p:cNvSpPr/>
          <p:nvPr/>
        </p:nvSpPr>
        <p:spPr>
          <a:xfrm>
            <a:off x="2823962" y="1526272"/>
            <a:ext cx="6024826" cy="4363032"/>
          </a:xfrm>
          <a:prstGeom prst="rect">
            <a:avLst/>
          </a:prstGeom>
          <a:solidFill>
            <a:schemeClr val="tx2">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aphicFrame>
        <p:nvGraphicFramePr>
          <p:cNvPr id="7" name="Table 6"/>
          <p:cNvGraphicFramePr>
            <a:graphicFrameLocks noGrp="1"/>
          </p:cNvGraphicFramePr>
          <p:nvPr>
            <p:extLst>
              <p:ext uri="{D42A27DB-BD31-4B8C-83A1-F6EECF244321}">
                <p14:modId xmlns:p14="http://schemas.microsoft.com/office/powerpoint/2010/main" val="2511189402"/>
              </p:ext>
            </p:extLst>
          </p:nvPr>
        </p:nvGraphicFramePr>
        <p:xfrm>
          <a:off x="3003471" y="4497559"/>
          <a:ext cx="2130973" cy="1207008"/>
        </p:xfrm>
        <a:graphic>
          <a:graphicData uri="http://schemas.openxmlformats.org/drawingml/2006/table">
            <a:tbl>
              <a:tblPr>
                <a:tableStyleId>{5C22544A-7EE6-4342-B048-85BDC9FD1C3A}</a:tableStyleId>
              </a:tblPr>
              <a:tblGrid>
                <a:gridCol w="2130973"/>
              </a:tblGrid>
              <a:tr h="74474">
                <a:tc>
                  <a:txBody>
                    <a:bodyPr/>
                    <a:lstStyle/>
                    <a:p>
                      <a:pPr algn="ctr"/>
                      <a:r>
                        <a:rPr lang="en-US" sz="1200" b="0" i="0" dirty="0" smtClean="0">
                          <a:latin typeface="Gill Sans Light"/>
                          <a:cs typeface="Gill Sans Light"/>
                        </a:rPr>
                        <a:t>world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time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make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love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90943686"/>
              </p:ext>
            </p:extLst>
          </p:nvPr>
        </p:nvGraphicFramePr>
        <p:xfrm>
          <a:off x="3003471" y="1701853"/>
          <a:ext cx="2130973" cy="1207008"/>
        </p:xfrm>
        <a:graphic>
          <a:graphicData uri="http://schemas.openxmlformats.org/drawingml/2006/table">
            <a:tbl>
              <a:tblPr>
                <a:tableStyleId>{5C22544A-7EE6-4342-B048-85BDC9FD1C3A}</a:tableStyleId>
              </a:tblPr>
              <a:tblGrid>
                <a:gridCol w="2130973"/>
              </a:tblGrid>
              <a:tr h="74474">
                <a:tc>
                  <a:txBody>
                    <a:bodyPr/>
                    <a:lstStyle/>
                    <a:p>
                      <a:pPr algn="ctr"/>
                      <a:r>
                        <a:rPr lang="en-US" sz="1200" b="0" i="0" dirty="0" err="1" smtClean="0">
                          <a:latin typeface="Gill Sans Light"/>
                          <a:cs typeface="Gill Sans Light"/>
                        </a:rPr>
                        <a:t>stephanie</a:t>
                      </a:r>
                      <a:r>
                        <a:rPr lang="en-US" sz="1200" b="0" i="0" baseline="0" dirty="0" smtClean="0">
                          <a:latin typeface="Gill Sans Light"/>
                          <a:cs typeface="Gill Sans Light"/>
                        </a:rPr>
                        <a:t> plum bounty hunter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joe</a:t>
                      </a:r>
                      <a:r>
                        <a:rPr lang="en-US" sz="1200" b="0" i="0" dirty="0" smtClean="0">
                          <a:latin typeface="Gill Sans Light"/>
                          <a:cs typeface="Gill Sans Light"/>
                        </a:rPr>
                        <a:t> </a:t>
                      </a:r>
                      <a:r>
                        <a:rPr lang="en-US" sz="1200" b="0" i="0" dirty="0" err="1" smtClean="0">
                          <a:latin typeface="Gill Sans Light"/>
                          <a:cs typeface="Gill Sans Light"/>
                        </a:rPr>
                        <a:t>morelli</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ankh</a:t>
                      </a:r>
                      <a:r>
                        <a:rPr lang="en-US" sz="1200" b="0" i="0" baseline="0" dirty="0" smtClean="0">
                          <a:latin typeface="Gill Sans Light"/>
                          <a:cs typeface="Gill Sans Light"/>
                        </a:rPr>
                        <a:t> </a:t>
                      </a:r>
                      <a:r>
                        <a:rPr lang="en-US" sz="1200" b="0" i="0" baseline="0" dirty="0" err="1" smtClean="0">
                          <a:latin typeface="Gill Sans Light"/>
                          <a:cs typeface="Gill Sans Light"/>
                        </a:rPr>
                        <a:t>morpork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dave</a:t>
                      </a:r>
                      <a:r>
                        <a:rPr lang="en-US" sz="1200" b="0" i="0" dirty="0" smtClean="0">
                          <a:latin typeface="Gill Sans Light"/>
                          <a:cs typeface="Gill Sans Light"/>
                        </a:rPr>
                        <a:t> </a:t>
                      </a:r>
                      <a:r>
                        <a:rPr lang="en-US" sz="1200" b="0" i="0" dirty="0" err="1" smtClean="0">
                          <a:latin typeface="Gill Sans Light"/>
                          <a:cs typeface="Gill Sans Light"/>
                        </a:rPr>
                        <a:t>barry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comic strip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bertie</a:t>
                      </a:r>
                      <a:r>
                        <a:rPr lang="en-US" sz="1200" b="0" i="0" dirty="0" smtClean="0">
                          <a:latin typeface="Gill Sans Light"/>
                          <a:cs typeface="Gill Sans Light"/>
                        </a:rPr>
                        <a:t> </a:t>
                      </a:r>
                      <a:r>
                        <a:rPr lang="en-US" sz="1200" b="0" i="0" dirty="0" err="1" smtClean="0">
                          <a:latin typeface="Gill Sans Light"/>
                          <a:cs typeface="Gill Sans Light"/>
                        </a:rPr>
                        <a:t>wooster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94248118"/>
              </p:ext>
            </p:extLst>
          </p:nvPr>
        </p:nvGraphicFramePr>
        <p:xfrm>
          <a:off x="5328166" y="3106684"/>
          <a:ext cx="1433650" cy="1207008"/>
        </p:xfrm>
        <a:graphic>
          <a:graphicData uri="http://schemas.openxmlformats.org/drawingml/2006/table">
            <a:tbl>
              <a:tblPr>
                <a:tableStyleId>{5C22544A-7EE6-4342-B048-85BDC9FD1C3A}</a:tableStyleId>
              </a:tblPr>
              <a:tblGrid>
                <a:gridCol w="1433650"/>
              </a:tblGrid>
              <a:tr h="188519">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united states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john </a:t>
                      </a:r>
                      <a:r>
                        <a:rPr lang="en-US" sz="1200" b="0" i="0" dirty="0" err="1" smtClean="0">
                          <a:latin typeface="Gill Sans Light"/>
                          <a:cs typeface="Gill Sans Light"/>
                        </a:rPr>
                        <a:t>stuart</a:t>
                      </a:r>
                      <a:r>
                        <a:rPr lang="en-US" sz="1200" b="0" i="0" dirty="0" smtClean="0">
                          <a:latin typeface="Gill Sans Light"/>
                          <a:cs typeface="Gill Sans Light"/>
                        </a:rPr>
                        <a:t> mill</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find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san </a:t>
                      </a:r>
                      <a:r>
                        <a:rPr lang="en-US" sz="1200" b="0" i="0" dirty="0" err="1" smtClean="0">
                          <a:latin typeface="Gill Sans Light"/>
                          <a:cs typeface="Gill Sans Light"/>
                        </a:rPr>
                        <a:t>francisco</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secret service agent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03493883"/>
              </p:ext>
            </p:extLst>
          </p:nvPr>
        </p:nvGraphicFramePr>
        <p:xfrm>
          <a:off x="5328164" y="4497559"/>
          <a:ext cx="1433652" cy="1207008"/>
        </p:xfrm>
        <a:graphic>
          <a:graphicData uri="http://schemas.openxmlformats.org/drawingml/2006/table">
            <a:tbl>
              <a:tblPr>
                <a:tableStyleId>{5C22544A-7EE6-4342-B048-85BDC9FD1C3A}</a:tableStyleId>
              </a:tblPr>
              <a:tblGrid>
                <a:gridCol w="1433652"/>
              </a:tblGrid>
              <a:tr h="74474">
                <a:tc>
                  <a:txBody>
                    <a:bodyPr/>
                    <a:lstStyle/>
                    <a:p>
                      <a:pPr algn="ctr"/>
                      <a:r>
                        <a:rPr lang="en-US" sz="1200" b="0" i="0" dirty="0" smtClean="0">
                          <a:latin typeface="Gill Sans Light"/>
                          <a:cs typeface="Gill Sans Light"/>
                        </a:rPr>
                        <a:t>year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murder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secret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day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death</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call</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770320405"/>
              </p:ext>
            </p:extLst>
          </p:nvPr>
        </p:nvGraphicFramePr>
        <p:xfrm>
          <a:off x="5328165" y="1701853"/>
          <a:ext cx="1433651" cy="1207008"/>
        </p:xfrm>
        <a:graphic>
          <a:graphicData uri="http://schemas.openxmlformats.org/drawingml/2006/table">
            <a:tbl>
              <a:tblPr>
                <a:tableStyleId>{5C22544A-7EE6-4342-B048-85BDC9FD1C3A}</a:tableStyleId>
              </a:tblPr>
              <a:tblGrid>
                <a:gridCol w="1433651"/>
              </a:tblGrid>
              <a:tr h="74474">
                <a:tc>
                  <a:txBody>
                    <a:bodyPr/>
                    <a:lstStyle/>
                    <a:p>
                      <a:pPr algn="ctr"/>
                      <a:r>
                        <a:rPr lang="en-US" sz="1200" b="0" i="0" dirty="0" err="1" smtClean="0">
                          <a:latin typeface="Gill Sans Light"/>
                          <a:cs typeface="Gill Sans Light"/>
                        </a:rPr>
                        <a:t>alex</a:t>
                      </a:r>
                      <a:r>
                        <a:rPr lang="en-US" sz="1200" b="0" i="0" dirty="0" smtClean="0">
                          <a:latin typeface="Gill Sans Light"/>
                          <a:cs typeface="Gill Sans Light"/>
                        </a:rPr>
                        <a:t> cross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serial killer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jack </a:t>
                      </a:r>
                      <a:r>
                        <a:rPr lang="en-US" sz="1200" b="0" i="0" dirty="0" err="1" smtClean="0">
                          <a:latin typeface="Gill Sans Light"/>
                          <a:cs typeface="Gill Sans Light"/>
                        </a:rPr>
                        <a:t>reacher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dean </a:t>
                      </a:r>
                      <a:r>
                        <a:rPr lang="en-US" sz="1200" b="0" i="0" dirty="0" err="1" smtClean="0">
                          <a:latin typeface="Gill Sans Light"/>
                          <a:cs typeface="Gill Sans Light"/>
                        </a:rPr>
                        <a:t>koontz</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medical examiner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mitch</a:t>
                      </a:r>
                      <a:r>
                        <a:rPr lang="en-US" sz="1200" b="0" i="0" dirty="0" smtClean="0">
                          <a:latin typeface="Gill Sans Light"/>
                          <a:cs typeface="Gill Sans Light"/>
                        </a:rPr>
                        <a:t> </a:t>
                      </a:r>
                      <a:r>
                        <a:rPr lang="en-US" sz="1200" b="0" i="0" dirty="0" err="1" smtClean="0">
                          <a:latin typeface="Gill Sans Light"/>
                          <a:cs typeface="Gill Sans Light"/>
                        </a:rPr>
                        <a:t>rapp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48554671"/>
              </p:ext>
            </p:extLst>
          </p:nvPr>
        </p:nvGraphicFramePr>
        <p:xfrm>
          <a:off x="7021412" y="4497559"/>
          <a:ext cx="1638893" cy="1207008"/>
        </p:xfrm>
        <a:graphic>
          <a:graphicData uri="http://schemas.openxmlformats.org/drawingml/2006/table">
            <a:tbl>
              <a:tblPr>
                <a:tableStyleId>{5C22544A-7EE6-4342-B048-85BDC9FD1C3A}</a:tableStyleId>
              </a:tblPr>
              <a:tblGrid>
                <a:gridCol w="1638893"/>
              </a:tblGrid>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reader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philosophy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story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263844146"/>
              </p:ext>
            </p:extLst>
          </p:nvPr>
        </p:nvGraphicFramePr>
        <p:xfrm>
          <a:off x="6967624" y="1701853"/>
          <a:ext cx="1692681" cy="1207008"/>
        </p:xfrm>
        <a:graphic>
          <a:graphicData uri="http://schemas.openxmlformats.org/drawingml/2006/table">
            <a:tbl>
              <a:tblPr>
                <a:tableStyleId>{5C22544A-7EE6-4342-B048-85BDC9FD1C3A}</a:tableStyleId>
              </a:tblPr>
              <a:tblGrid>
                <a:gridCol w="1692681"/>
              </a:tblGrid>
              <a:tr h="74474">
                <a:tc>
                  <a:txBody>
                    <a:bodyPr/>
                    <a:lstStyle/>
                    <a:p>
                      <a:pPr algn="ctr"/>
                      <a:r>
                        <a:rPr lang="en-US" sz="1200" b="0" i="0" dirty="0" smtClean="0">
                          <a:latin typeface="Gill Sans Light"/>
                          <a:cs typeface="Gill Sans Light"/>
                        </a:rPr>
                        <a:t>twentieth century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ayn</a:t>
                      </a:r>
                      <a:r>
                        <a:rPr lang="en-US" sz="1200" b="0" i="0" dirty="0" smtClean="0">
                          <a:latin typeface="Gill Sans Light"/>
                          <a:cs typeface="Gill Sans Light"/>
                        </a:rPr>
                        <a:t> rand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 nature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philosophy</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thought</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284743970"/>
              </p:ext>
            </p:extLst>
          </p:nvPr>
        </p:nvGraphicFramePr>
        <p:xfrm>
          <a:off x="3018413" y="3106684"/>
          <a:ext cx="2116031" cy="1207008"/>
        </p:xfrm>
        <a:graphic>
          <a:graphicData uri="http://schemas.openxmlformats.org/drawingml/2006/table">
            <a:tbl>
              <a:tblPr>
                <a:tableStyleId>{5C22544A-7EE6-4342-B048-85BDC9FD1C3A}</a:tableStyleId>
              </a:tblPr>
              <a:tblGrid>
                <a:gridCol w="2116031"/>
              </a:tblGrid>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serial killer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popular comic strip</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work</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human nature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oliver</a:t>
                      </a:r>
                      <a:r>
                        <a:rPr lang="en-US" sz="1200" b="0" i="0" dirty="0" smtClean="0">
                          <a:latin typeface="Gill Sans Light"/>
                          <a:cs typeface="Gill Sans Light"/>
                        </a:rPr>
                        <a:t> </a:t>
                      </a:r>
                      <a:r>
                        <a:rPr lang="en-US" sz="1200" b="0" i="0" dirty="0" err="1" smtClean="0">
                          <a:latin typeface="Gill Sans Light"/>
                          <a:cs typeface="Gill Sans Light"/>
                        </a:rPr>
                        <a:t>wendell</a:t>
                      </a:r>
                      <a:r>
                        <a:rPr lang="en-US" sz="1200" b="0" i="0" dirty="0" smtClean="0">
                          <a:latin typeface="Gill Sans Light"/>
                          <a:cs typeface="Gill Sans Light"/>
                        </a:rPr>
                        <a:t> </a:t>
                      </a:r>
                      <a:r>
                        <a:rPr lang="en-US" sz="1200" b="0" i="0" dirty="0" err="1" smtClean="0">
                          <a:latin typeface="Gill Sans Light"/>
                          <a:cs typeface="Gill Sans Light"/>
                        </a:rPr>
                        <a:t>holmes</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885178524"/>
              </p:ext>
            </p:extLst>
          </p:nvPr>
        </p:nvGraphicFramePr>
        <p:xfrm>
          <a:off x="6967625" y="3106684"/>
          <a:ext cx="1692680" cy="1207008"/>
        </p:xfrm>
        <a:graphic>
          <a:graphicData uri="http://schemas.openxmlformats.org/drawingml/2006/table">
            <a:tbl>
              <a:tblPr>
                <a:tableStyleId>{5C22544A-7EE6-4342-B048-85BDC9FD1C3A}</a:tableStyleId>
              </a:tblPr>
              <a:tblGrid>
                <a:gridCol w="1692680"/>
              </a:tblGrid>
              <a:tr h="74474">
                <a:tc>
                  <a:txBody>
                    <a:bodyPr/>
                    <a:lstStyle/>
                    <a:p>
                      <a:pPr algn="ctr"/>
                      <a:r>
                        <a:rPr lang="en-US" sz="1200" b="0" i="0" dirty="0" smtClean="0">
                          <a:latin typeface="Gill Sans Light"/>
                          <a:cs typeface="Gill Sans Light"/>
                        </a:rPr>
                        <a:t>life</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young woman</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world war ii</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find</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smtClean="0">
                          <a:latin typeface="Gill Sans Light"/>
                          <a:cs typeface="Gill Sans Light"/>
                        </a:rPr>
                        <a:t>jack </a:t>
                      </a:r>
                      <a:r>
                        <a:rPr lang="en-US" sz="1200" b="0" i="0" dirty="0" err="1" smtClean="0">
                          <a:latin typeface="Gill Sans Light"/>
                          <a:cs typeface="Gill Sans Light"/>
                        </a:rPr>
                        <a:t>reacher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74474">
                <a:tc>
                  <a:txBody>
                    <a:bodyPr/>
                    <a:lstStyle/>
                    <a:p>
                      <a:pPr algn="ctr"/>
                      <a:r>
                        <a:rPr lang="en-US" sz="1200" b="0" i="0" dirty="0" err="1" smtClean="0">
                          <a:latin typeface="Gill Sans Light"/>
                          <a:cs typeface="Gill Sans Light"/>
                        </a:rPr>
                        <a:t>boston</a:t>
                      </a:r>
                      <a:r>
                        <a:rPr lang="en-US" sz="1200" b="0" i="0" dirty="0" smtClean="0">
                          <a:latin typeface="Gill Sans Light"/>
                          <a:cs typeface="Gill Sans Light"/>
                        </a:rPr>
                        <a:t> medical examiner</a:t>
                      </a:r>
                      <a:endParaRPr lang="en-US" sz="1200" b="0" i="0" dirty="0">
                        <a:latin typeface="Gill Sans Light"/>
                        <a:cs typeface="Gill Sans Light"/>
                      </a:endParaRPr>
                    </a:p>
                  </a:txBody>
                  <a:tcPr marT="9144" marB="914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6" name="Content Placeholder 2"/>
          <p:cNvSpPr txBox="1">
            <a:spLocks/>
          </p:cNvSpPr>
          <p:nvPr/>
        </p:nvSpPr>
        <p:spPr>
          <a:xfrm>
            <a:off x="216185" y="6228098"/>
            <a:ext cx="8632603" cy="401789"/>
          </a:xfrm>
          <a:prstGeom prst="rect">
            <a:avLst/>
          </a:prstGeom>
          <a:solidFill>
            <a:schemeClr val="accent5">
              <a:alpha val="41000"/>
            </a:schemeClr>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lgn="ctr">
              <a:buNone/>
            </a:pPr>
            <a:r>
              <a:rPr lang="en-US" sz="1400" dirty="0" smtClean="0">
                <a:solidFill>
                  <a:srgbClr val="000000"/>
                </a:solidFill>
              </a:rPr>
              <a:t>3 experiments * 9 topical phrase groups * 3 genres * 5 books per genre * 10 people per book = 4,050 </a:t>
            </a:r>
            <a:r>
              <a:rPr lang="en-US" sz="1400" dirty="0">
                <a:solidFill>
                  <a:srgbClr val="000000"/>
                </a:solidFill>
              </a:rPr>
              <a:t>data </a:t>
            </a:r>
            <a:r>
              <a:rPr lang="en-US" sz="1400" dirty="0" smtClean="0">
                <a:solidFill>
                  <a:srgbClr val="000000"/>
                </a:solidFill>
              </a:rPr>
              <a:t>points </a:t>
            </a:r>
          </a:p>
        </p:txBody>
      </p:sp>
    </p:spTree>
    <p:extLst>
      <p:ext uri="{BB962C8B-B14F-4D97-AF65-F5344CB8AC3E}">
        <p14:creationId xmlns:p14="http://schemas.microsoft.com/office/powerpoint/2010/main" val="333796951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5168"/>
          </a:xfrm>
        </p:spPr>
        <p:txBody>
          <a:bodyPr/>
          <a:lstStyle/>
          <a:p>
            <a:r>
              <a:rPr lang="en-US" sz="3600" dirty="0" smtClean="0"/>
              <a:t>Book Characterization: Overall Accuracy</a:t>
            </a:r>
            <a:endParaRPr lang="en-US" sz="36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37581261"/>
              </p:ext>
            </p:extLst>
          </p:nvPr>
        </p:nvGraphicFramePr>
        <p:xfrm>
          <a:off x="600720" y="1475069"/>
          <a:ext cx="8086079" cy="2026919"/>
        </p:xfrm>
        <a:graphic>
          <a:graphicData uri="http://schemas.openxmlformats.org/drawingml/2006/table">
            <a:tbl>
              <a:tblPr firstRow="1" firstCol="1" bandRow="1">
                <a:tableStyleId>{5C22544A-7EE6-4342-B048-85BDC9FD1C3A}</a:tableStyleId>
              </a:tblPr>
              <a:tblGrid>
                <a:gridCol w="1640456"/>
                <a:gridCol w="2148541"/>
                <a:gridCol w="2148541"/>
                <a:gridCol w="2148541"/>
              </a:tblGrid>
              <a:tr h="370840">
                <a:tc>
                  <a:txBody>
                    <a:bodyPr/>
                    <a:lstStyle/>
                    <a:p>
                      <a:pPr algn="ctr"/>
                      <a:r>
                        <a:rPr lang="en-US" b="0" i="0" dirty="0" smtClean="0">
                          <a:latin typeface="Gill Sans Light"/>
                          <a:cs typeface="Gill Sans Light"/>
                        </a:rPr>
                        <a:t>correct</a:t>
                      </a:r>
                    </a:p>
                    <a:p>
                      <a:pPr algn="ctr"/>
                      <a:r>
                        <a:rPr lang="en-US" b="0" i="0" dirty="0" err="1" smtClean="0">
                          <a:latin typeface="Gill Sans Light"/>
                          <a:cs typeface="Gill Sans Light"/>
                        </a:rPr>
                        <a:t>vs</a:t>
                      </a:r>
                      <a:endParaRPr lang="en-US" b="0" i="0" dirty="0" smtClean="0">
                        <a:latin typeface="Gill Sans Light"/>
                        <a:cs typeface="Gill Sans Light"/>
                      </a:endParaRPr>
                    </a:p>
                    <a:p>
                      <a:pPr algn="ctr"/>
                      <a:r>
                        <a:rPr lang="en-US" b="0" i="0" dirty="0" smtClean="0">
                          <a:latin typeface="Gill Sans Light"/>
                          <a:cs typeface="Gill Sans Light"/>
                        </a:rPr>
                        <a:t>incorrect</a:t>
                      </a:r>
                      <a:endParaRPr lang="en-US" b="0" i="0" dirty="0">
                        <a:latin typeface="Gill Sans Light"/>
                        <a:cs typeface="Gill Sans Light"/>
                      </a:endParaRPr>
                    </a:p>
                  </a:txBody>
                  <a:tcPr/>
                </a:tc>
                <a:tc>
                  <a:txBody>
                    <a:bodyPr/>
                    <a:lstStyle/>
                    <a:p>
                      <a:r>
                        <a:rPr lang="en-US" b="0" i="0" dirty="0" smtClean="0">
                          <a:latin typeface="Gill Sans Light"/>
                          <a:cs typeface="Gill Sans Light"/>
                        </a:rPr>
                        <a:t>Humor</a:t>
                      </a:r>
                      <a:endParaRPr lang="en-US" b="0" i="0" baseline="0" dirty="0" smtClean="0">
                        <a:latin typeface="Gill Sans Light"/>
                        <a:cs typeface="Gill Sans Light"/>
                      </a:endParaRPr>
                    </a:p>
                    <a:p>
                      <a:r>
                        <a:rPr lang="en-US" b="0" i="0" baseline="0" dirty="0" smtClean="0">
                          <a:latin typeface="Gill Sans Light"/>
                          <a:cs typeface="Gill Sans Light"/>
                        </a:rPr>
                        <a:t>Philosophy</a:t>
                      </a:r>
                    </a:p>
                    <a:p>
                      <a:r>
                        <a:rPr lang="en-US" b="0" i="0" baseline="0" dirty="0" smtClean="0">
                          <a:latin typeface="Gill Sans Light"/>
                          <a:cs typeface="Gill Sans Light"/>
                        </a:rPr>
                        <a:t>Thriller</a:t>
                      </a:r>
                      <a:endParaRPr lang="en-US" b="0" i="0" dirty="0">
                        <a:latin typeface="Gill Sans Light"/>
                        <a:cs typeface="Gill Sans Light"/>
                      </a:endParaRPr>
                    </a:p>
                  </a:txBody>
                  <a:tcPr/>
                </a:tc>
                <a:tc>
                  <a:txBody>
                    <a:bodyPr/>
                    <a:lstStyle/>
                    <a:p>
                      <a:r>
                        <a:rPr lang="en-US" b="0" i="0" dirty="0" smtClean="0">
                          <a:latin typeface="Gill Sans Light"/>
                          <a:cs typeface="Gill Sans Light"/>
                        </a:rPr>
                        <a:t>Children’s</a:t>
                      </a:r>
                    </a:p>
                    <a:p>
                      <a:r>
                        <a:rPr lang="en-US" b="0" i="0" dirty="0" smtClean="0">
                          <a:latin typeface="Gill Sans Light"/>
                          <a:cs typeface="Gill Sans Light"/>
                        </a:rPr>
                        <a:t>Young</a:t>
                      </a:r>
                      <a:r>
                        <a:rPr lang="en-US" b="0" i="0" baseline="0" dirty="0" smtClean="0">
                          <a:latin typeface="Gill Sans Light"/>
                          <a:cs typeface="Gill Sans Light"/>
                        </a:rPr>
                        <a:t> Adult</a:t>
                      </a:r>
                    </a:p>
                    <a:p>
                      <a:r>
                        <a:rPr lang="en-US" b="0" i="0" baseline="0" dirty="0" smtClean="0">
                          <a:latin typeface="Gill Sans Light"/>
                          <a:cs typeface="Gill Sans Light"/>
                        </a:rPr>
                        <a:t>New Adult</a:t>
                      </a:r>
                      <a:endParaRPr lang="en-US" b="0" i="0" dirty="0">
                        <a:latin typeface="Gill Sans Light"/>
                        <a:cs typeface="Gill Sans Light"/>
                      </a:endParaRPr>
                    </a:p>
                  </a:txBody>
                  <a:tcPr/>
                </a:tc>
                <a:tc>
                  <a:txBody>
                    <a:bodyPr/>
                    <a:lstStyle/>
                    <a:p>
                      <a:r>
                        <a:rPr lang="en-US" b="0" i="0" dirty="0" smtClean="0">
                          <a:latin typeface="Gill Sans Light"/>
                          <a:cs typeface="Gill Sans Light"/>
                        </a:rPr>
                        <a:t>History</a:t>
                      </a:r>
                    </a:p>
                    <a:p>
                      <a:r>
                        <a:rPr lang="en-US" b="0" i="0" dirty="0" smtClean="0">
                          <a:latin typeface="Gill Sans Light"/>
                          <a:cs typeface="Gill Sans Light"/>
                        </a:rPr>
                        <a:t>Philosophy</a:t>
                      </a:r>
                    </a:p>
                    <a:p>
                      <a:r>
                        <a:rPr lang="en-US" b="0" i="0" dirty="0" smtClean="0">
                          <a:latin typeface="Gill Sans Light"/>
                          <a:cs typeface="Gill Sans Light"/>
                        </a:rPr>
                        <a:t>Religion</a:t>
                      </a:r>
                      <a:endParaRPr lang="en-US" b="0" i="0" dirty="0">
                        <a:latin typeface="Gill Sans Light"/>
                        <a:cs typeface="Gill Sans Light"/>
                      </a:endParaRPr>
                    </a:p>
                  </a:txBody>
                  <a:tcPr/>
                </a:tc>
              </a:tr>
              <a:tr h="370840">
                <a:tc>
                  <a:txBody>
                    <a:bodyPr/>
                    <a:lstStyle/>
                    <a:p>
                      <a:r>
                        <a:rPr lang="en-US" b="0" i="0" dirty="0" err="1" smtClean="0">
                          <a:latin typeface="Gill Sans Light"/>
                          <a:cs typeface="Gill Sans Light"/>
                        </a:rPr>
                        <a:t>kert</a:t>
                      </a:r>
                      <a:endParaRPr lang="en-US" b="0" i="0" dirty="0">
                        <a:latin typeface="Gill Sans Light"/>
                        <a:cs typeface="Gill Sans Light"/>
                      </a:endParaRPr>
                    </a:p>
                  </a:txBody>
                  <a:tcPr/>
                </a:tc>
                <a:tc>
                  <a:txBody>
                    <a:bodyPr/>
                    <a:lstStyle/>
                    <a:p>
                      <a:r>
                        <a:rPr lang="en-US" b="1" i="0" dirty="0" smtClean="0">
                          <a:latin typeface="Gill Sans Light"/>
                          <a:cs typeface="Gill Sans Light"/>
                        </a:rPr>
                        <a:t>3.53 &gt; 2.09  </a:t>
                      </a:r>
                      <a:r>
                        <a:rPr lang="en-US" sz="1800" b="1" i="0" baseline="30000" dirty="0" smtClean="0">
                          <a:latin typeface="Gill Sans Light"/>
                          <a:cs typeface="Gill Sans Light"/>
                        </a:rPr>
                        <a:t>§§ </a:t>
                      </a:r>
                      <a:endParaRPr lang="en-US" b="1" i="0" baseline="30000" dirty="0">
                        <a:latin typeface="Gill Sans Light"/>
                        <a:cs typeface="Gill Sans Light"/>
                      </a:endParaRPr>
                    </a:p>
                  </a:txBody>
                  <a:tcPr/>
                </a:tc>
                <a:tc>
                  <a:txBody>
                    <a:bodyPr/>
                    <a:lstStyle/>
                    <a:p>
                      <a:r>
                        <a:rPr lang="en-US" b="1" i="0" dirty="0" smtClean="0">
                          <a:latin typeface="Gill Sans Light"/>
                          <a:cs typeface="Gill Sans Light"/>
                        </a:rPr>
                        <a:t>3.93 &gt; 1.87 </a:t>
                      </a:r>
                      <a:r>
                        <a:rPr lang="en-US" sz="1800" b="1" i="0" baseline="30000" dirty="0" smtClean="0">
                          <a:latin typeface="Gill Sans Light"/>
                          <a:cs typeface="Gill Sans Light"/>
                        </a:rPr>
                        <a:t>§§ </a:t>
                      </a:r>
                      <a:endParaRPr lang="en-US" b="1" i="0" dirty="0">
                        <a:latin typeface="Gill Sans Light"/>
                        <a:cs typeface="Gill Sans Light"/>
                      </a:endParaRPr>
                    </a:p>
                  </a:txBody>
                  <a:tcPr/>
                </a:tc>
                <a:tc>
                  <a:txBody>
                    <a:bodyPr/>
                    <a:lstStyle/>
                    <a:p>
                      <a:r>
                        <a:rPr lang="en-US" b="1" i="0" dirty="0" smtClean="0">
                          <a:latin typeface="Gill Sans Light"/>
                          <a:cs typeface="Gill Sans Light"/>
                        </a:rPr>
                        <a:t>3.99 &gt; 1.88  </a:t>
                      </a:r>
                      <a:r>
                        <a:rPr lang="en-US" sz="1800" b="1" i="0" baseline="30000" dirty="0" smtClean="0">
                          <a:latin typeface="Gill Sans Light"/>
                          <a:cs typeface="Gill Sans Light"/>
                        </a:rPr>
                        <a:t>§§ </a:t>
                      </a:r>
                      <a:endParaRPr lang="en-US" b="1" i="0" dirty="0">
                        <a:latin typeface="Gill Sans Light"/>
                        <a:cs typeface="Gill Sans Light"/>
                      </a:endParaRPr>
                    </a:p>
                  </a:txBody>
                  <a:tcPr/>
                </a:tc>
              </a:tr>
              <a:tr h="370840">
                <a:tc>
                  <a:txBody>
                    <a:bodyPr/>
                    <a:lstStyle/>
                    <a:p>
                      <a:r>
                        <a:rPr lang="en-US" b="0" i="0" dirty="0" err="1" smtClean="0">
                          <a:latin typeface="Gill Sans Light"/>
                          <a:cs typeface="Gill Sans Light"/>
                        </a:rPr>
                        <a:t>pdlda</a:t>
                      </a:r>
                      <a:endParaRPr lang="en-US" b="0" i="0" dirty="0">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2.50 ≈</a:t>
                      </a:r>
                      <a:r>
                        <a:rPr lang="en-US" b="0" i="0" baseline="0" dirty="0" smtClean="0">
                          <a:solidFill>
                            <a:schemeClr val="tx1">
                              <a:lumMod val="50000"/>
                              <a:lumOff val="50000"/>
                            </a:schemeClr>
                          </a:solidFill>
                          <a:latin typeface="Gill Sans Light"/>
                          <a:cs typeface="Gill Sans Light"/>
                        </a:rPr>
                        <a:t> 2.42</a:t>
                      </a:r>
                      <a:endParaRPr lang="en-US" b="0" i="0" dirty="0">
                        <a:solidFill>
                          <a:schemeClr val="tx1">
                            <a:lumMod val="50000"/>
                            <a:lumOff val="50000"/>
                          </a:schemeClr>
                        </a:solidFill>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2.11 &gt; 2.28 **</a:t>
                      </a:r>
                      <a:endParaRPr lang="en-US" b="0" i="0" dirty="0">
                        <a:solidFill>
                          <a:schemeClr val="tx1">
                            <a:lumMod val="50000"/>
                            <a:lumOff val="50000"/>
                          </a:schemeClr>
                        </a:solidFill>
                        <a:latin typeface="Gill Sans Light"/>
                        <a:cs typeface="Gill Sans Light"/>
                      </a:endParaRPr>
                    </a:p>
                  </a:txBody>
                  <a:tcPr/>
                </a:tc>
                <a:tc>
                  <a:txBody>
                    <a:bodyPr/>
                    <a:lstStyle/>
                    <a:p>
                      <a:r>
                        <a:rPr lang="en-US" b="0" i="0" dirty="0" smtClean="0">
                          <a:solidFill>
                            <a:schemeClr val="tx1">
                              <a:lumMod val="50000"/>
                              <a:lumOff val="50000"/>
                            </a:schemeClr>
                          </a:solidFill>
                          <a:latin typeface="Gill Sans Light"/>
                          <a:cs typeface="Gill Sans Light"/>
                        </a:rPr>
                        <a:t>2.05 ≈ 2.04</a:t>
                      </a:r>
                      <a:endParaRPr lang="en-US" b="0" i="0" dirty="0">
                        <a:solidFill>
                          <a:schemeClr val="tx1">
                            <a:lumMod val="50000"/>
                            <a:lumOff val="50000"/>
                          </a:schemeClr>
                        </a:solidFill>
                        <a:latin typeface="Gill Sans Light"/>
                        <a:cs typeface="Gill Sans Light"/>
                      </a:endParaRPr>
                    </a:p>
                  </a:txBody>
                  <a:tcPr/>
                </a:tc>
              </a:tr>
              <a:tr h="370840">
                <a:tc>
                  <a:txBody>
                    <a:bodyPr/>
                    <a:lstStyle/>
                    <a:p>
                      <a:r>
                        <a:rPr lang="en-US" b="0" i="0" dirty="0" err="1" smtClean="0">
                          <a:latin typeface="Gill Sans Light"/>
                          <a:cs typeface="Gill Sans Light"/>
                        </a:rPr>
                        <a:t>turbotopics</a:t>
                      </a:r>
                      <a:endParaRPr lang="en-US" b="0" i="0" dirty="0">
                        <a:latin typeface="Gill Sans Light"/>
                        <a:cs typeface="Gill Sans Light"/>
                      </a:endParaRPr>
                    </a:p>
                  </a:txBody>
                  <a:tcPr/>
                </a:tc>
                <a:tc>
                  <a:txBody>
                    <a:bodyPr/>
                    <a:lstStyle/>
                    <a:p>
                      <a:r>
                        <a:rPr lang="en-US" b="0" i="0" dirty="0" smtClean="0">
                          <a:latin typeface="Gill Sans Light"/>
                          <a:cs typeface="Gill Sans Light"/>
                        </a:rPr>
                        <a:t>3.11 &gt; 2.42  </a:t>
                      </a:r>
                      <a:r>
                        <a:rPr lang="en-US" sz="1800" b="0" i="0" baseline="30000" dirty="0" smtClean="0">
                          <a:latin typeface="Gill Sans Light"/>
                          <a:cs typeface="Gill Sans Light"/>
                        </a:rPr>
                        <a:t>§§ </a:t>
                      </a:r>
                      <a:endParaRPr lang="en-US" b="0" i="0" dirty="0">
                        <a:latin typeface="Gill Sans Light"/>
                        <a:cs typeface="Gill Sans Light"/>
                      </a:endParaRPr>
                    </a:p>
                  </a:txBody>
                  <a:tcPr/>
                </a:tc>
                <a:tc>
                  <a:txBody>
                    <a:bodyPr/>
                    <a:lstStyle/>
                    <a:p>
                      <a:r>
                        <a:rPr lang="en-US" b="0" i="0" dirty="0" smtClean="0">
                          <a:solidFill>
                            <a:schemeClr val="tx1"/>
                          </a:solidFill>
                          <a:latin typeface="Gill Sans Light"/>
                          <a:cs typeface="Gill Sans Light"/>
                        </a:rPr>
                        <a:t>3.33 &gt; 3.00 **</a:t>
                      </a:r>
                      <a:endParaRPr lang="en-US" b="0" i="0" dirty="0">
                        <a:solidFill>
                          <a:schemeClr val="tx1"/>
                        </a:solidFill>
                        <a:latin typeface="Gill Sans Light"/>
                        <a:cs typeface="Gill Sans Light"/>
                      </a:endParaRPr>
                    </a:p>
                  </a:txBody>
                  <a:tcPr/>
                </a:tc>
                <a:tc>
                  <a:txBody>
                    <a:bodyPr/>
                    <a:lstStyle/>
                    <a:p>
                      <a:r>
                        <a:rPr lang="en-US" b="0" i="0" dirty="0" smtClean="0">
                          <a:latin typeface="Gill Sans Light"/>
                          <a:cs typeface="Gill Sans Light"/>
                        </a:rPr>
                        <a:t>3.30 &gt; 2.75  </a:t>
                      </a:r>
                      <a:r>
                        <a:rPr lang="en-US" sz="1800" b="0" i="0" baseline="30000" dirty="0" smtClean="0">
                          <a:latin typeface="Gill Sans Light"/>
                          <a:cs typeface="Gill Sans Light"/>
                        </a:rPr>
                        <a:t>§§ </a:t>
                      </a:r>
                      <a:endParaRPr lang="en-US" b="0" i="0" dirty="0">
                        <a:latin typeface="Gill Sans Light"/>
                        <a:cs typeface="Gill Sans Light"/>
                      </a:endParaRPr>
                    </a:p>
                  </a:txBody>
                  <a:tcPr/>
                </a:tc>
              </a:tr>
            </a:tbl>
          </a:graphicData>
        </a:graphic>
      </p:graphicFrame>
      <p:sp>
        <p:nvSpPr>
          <p:cNvPr id="4" name="Slide Number Placeholder 3"/>
          <p:cNvSpPr>
            <a:spLocks noGrp="1"/>
          </p:cNvSpPr>
          <p:nvPr>
            <p:ph type="sldNum" sz="quarter" idx="12"/>
          </p:nvPr>
        </p:nvSpPr>
        <p:spPr/>
        <p:txBody>
          <a:bodyPr/>
          <a:lstStyle/>
          <a:p>
            <a:fld id="{A61D9B67-6600-B34F-9345-242C6B7CD63C}" type="slidenum">
              <a:rPr lang="en-US" smtClean="0"/>
              <a:t>42</a:t>
            </a:fld>
            <a:endParaRPr lang="en-US"/>
          </a:p>
        </p:txBody>
      </p:sp>
      <p:sp>
        <p:nvSpPr>
          <p:cNvPr id="8" name="Content Placeholder 2"/>
          <p:cNvSpPr txBox="1">
            <a:spLocks/>
          </p:cNvSpPr>
          <p:nvPr/>
        </p:nvSpPr>
        <p:spPr>
          <a:xfrm>
            <a:off x="600720" y="3633365"/>
            <a:ext cx="8086079" cy="463178"/>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800" dirty="0" smtClean="0">
                <a:solidFill>
                  <a:srgbClr val="000000"/>
                </a:solidFill>
              </a:rPr>
              <a:t>Wilcoxon rank sum     * p&lt; 0.1     ** p &lt; 0.05     *** </a:t>
            </a:r>
            <a:r>
              <a:rPr lang="en-US" sz="1800" dirty="0">
                <a:solidFill>
                  <a:srgbClr val="000000"/>
                </a:solidFill>
              </a:rPr>
              <a:t>p &lt; </a:t>
            </a:r>
            <a:r>
              <a:rPr lang="en-US" sz="1800" dirty="0" smtClean="0">
                <a:solidFill>
                  <a:srgbClr val="000000"/>
                </a:solidFill>
              </a:rPr>
              <a:t>0.01      § p </a:t>
            </a:r>
            <a:r>
              <a:rPr lang="en-US" sz="1800" dirty="0">
                <a:solidFill>
                  <a:srgbClr val="000000"/>
                </a:solidFill>
              </a:rPr>
              <a:t>&lt; </a:t>
            </a:r>
            <a:r>
              <a:rPr lang="en-US" sz="1800" dirty="0" smtClean="0">
                <a:solidFill>
                  <a:srgbClr val="000000"/>
                </a:solidFill>
              </a:rPr>
              <a:t>0.001      §§ p </a:t>
            </a:r>
            <a:r>
              <a:rPr lang="en-US" sz="1800" dirty="0">
                <a:solidFill>
                  <a:srgbClr val="000000"/>
                </a:solidFill>
              </a:rPr>
              <a:t>&lt; </a:t>
            </a:r>
            <a:r>
              <a:rPr lang="en-US" sz="1800" dirty="0" smtClean="0">
                <a:solidFill>
                  <a:srgbClr val="000000"/>
                </a:solidFill>
              </a:rPr>
              <a:t>0.0001</a:t>
            </a:r>
            <a:endParaRPr lang="en-US" sz="1800" dirty="0">
              <a:solidFill>
                <a:srgbClr val="000000"/>
              </a:solidFill>
            </a:endParaRPr>
          </a:p>
        </p:txBody>
      </p:sp>
      <p:sp>
        <p:nvSpPr>
          <p:cNvPr id="9" name="Content Placeholder 2"/>
          <p:cNvSpPr txBox="1">
            <a:spLocks/>
          </p:cNvSpPr>
          <p:nvPr/>
        </p:nvSpPr>
        <p:spPr>
          <a:xfrm>
            <a:off x="132895" y="4520993"/>
            <a:ext cx="8972358" cy="22133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100" dirty="0" smtClean="0"/>
              <a:t>Mean of scores for “correct” match of topical phrase group and book’s genre</a:t>
            </a:r>
          </a:p>
          <a:p>
            <a:pPr lvl="1"/>
            <a:r>
              <a:rPr lang="en-US" sz="1800" dirty="0" smtClean="0"/>
              <a:t>e.g., humor </a:t>
            </a:r>
            <a:r>
              <a:rPr lang="en-US" sz="1800" dirty="0"/>
              <a:t>topical phrases describing a humor </a:t>
            </a:r>
            <a:r>
              <a:rPr lang="en-US" sz="1800" dirty="0" smtClean="0"/>
              <a:t>book</a:t>
            </a:r>
          </a:p>
          <a:p>
            <a:pPr lvl="1"/>
            <a:r>
              <a:rPr lang="en-US" sz="1800" dirty="0" smtClean="0"/>
              <a:t>mean should be &gt; 3 on 5 </a:t>
            </a:r>
            <a:r>
              <a:rPr lang="en-US" sz="1800" dirty="0" err="1" smtClean="0"/>
              <a:t>pt</a:t>
            </a:r>
            <a:r>
              <a:rPr lang="en-US" sz="1800" dirty="0" smtClean="0"/>
              <a:t> </a:t>
            </a:r>
            <a:r>
              <a:rPr lang="en-US" sz="1800" dirty="0" err="1" smtClean="0"/>
              <a:t>Likert</a:t>
            </a:r>
            <a:r>
              <a:rPr lang="en-US" sz="1800" dirty="0" smtClean="0"/>
              <a:t> scale (good, or really good characterization)</a:t>
            </a:r>
          </a:p>
          <a:p>
            <a:r>
              <a:rPr lang="en-US" sz="2100" dirty="0" smtClean="0"/>
              <a:t>Mean of scores for “incorrect” match of topical phrase group and book’s genre</a:t>
            </a:r>
          </a:p>
          <a:p>
            <a:pPr lvl="1"/>
            <a:r>
              <a:rPr lang="en-US" sz="1800" dirty="0" smtClean="0"/>
              <a:t>e.g., </a:t>
            </a:r>
            <a:r>
              <a:rPr lang="en-US" sz="1800" dirty="0"/>
              <a:t>humor topical phrases describing a </a:t>
            </a:r>
            <a:r>
              <a:rPr lang="en-US" sz="1800" dirty="0" smtClean="0"/>
              <a:t>thriller or philosophy book</a:t>
            </a:r>
          </a:p>
          <a:p>
            <a:pPr lvl="1"/>
            <a:r>
              <a:rPr lang="en-US" sz="1800" dirty="0" smtClean="0"/>
              <a:t>mean should be &lt;= 3 on 5 </a:t>
            </a:r>
            <a:r>
              <a:rPr lang="en-US" sz="1800" dirty="0" err="1" smtClean="0"/>
              <a:t>pt</a:t>
            </a:r>
            <a:r>
              <a:rPr lang="en-US" sz="1800" dirty="0" smtClean="0"/>
              <a:t> </a:t>
            </a:r>
            <a:r>
              <a:rPr lang="en-US" sz="1800" dirty="0" err="1" smtClean="0"/>
              <a:t>Likert</a:t>
            </a:r>
            <a:r>
              <a:rPr lang="en-US" sz="1800" dirty="0" smtClean="0"/>
              <a:t> scale (neutral, bad, or really bad characterization)</a:t>
            </a:r>
            <a:endParaRPr lang="en-US" sz="1800" dirty="0"/>
          </a:p>
        </p:txBody>
      </p:sp>
    </p:spTree>
    <p:extLst>
      <p:ext uri="{BB962C8B-B14F-4D97-AF65-F5344CB8AC3E}">
        <p14:creationId xmlns:p14="http://schemas.microsoft.com/office/powerpoint/2010/main" val="2778593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12253"/>
          </a:xfrm>
        </p:spPr>
        <p:txBody>
          <a:bodyPr/>
          <a:lstStyle/>
          <a:p>
            <a:pPr>
              <a:lnSpc>
                <a:spcPct val="120000"/>
              </a:lnSpc>
            </a:pPr>
            <a:r>
              <a:rPr lang="en-US" sz="3600" dirty="0" smtClean="0"/>
              <a:t>Book Characterization: Pairwise Accuracy</a:t>
            </a:r>
            <a:endParaRPr lang="en-US" sz="3600" dirty="0"/>
          </a:p>
        </p:txBody>
      </p:sp>
      <p:sp>
        <p:nvSpPr>
          <p:cNvPr id="4" name="Slide Number Placeholder 3"/>
          <p:cNvSpPr>
            <a:spLocks noGrp="1"/>
          </p:cNvSpPr>
          <p:nvPr>
            <p:ph type="sldNum" sz="quarter" idx="12"/>
          </p:nvPr>
        </p:nvSpPr>
        <p:spPr/>
        <p:txBody>
          <a:bodyPr/>
          <a:lstStyle/>
          <a:p>
            <a:fld id="{A61D9B67-6600-B34F-9345-242C6B7CD63C}" type="slidenum">
              <a:rPr lang="en-US" smtClean="0"/>
              <a:t>43</a:t>
            </a:fld>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89753450"/>
              </p:ext>
            </p:extLst>
          </p:nvPr>
        </p:nvGraphicFramePr>
        <p:xfrm>
          <a:off x="528960" y="1250277"/>
          <a:ext cx="8086079" cy="1483360"/>
        </p:xfrm>
        <a:graphic>
          <a:graphicData uri="http://schemas.openxmlformats.org/drawingml/2006/table">
            <a:tbl>
              <a:tblPr firstRow="1" firstCol="1" bandRow="1">
                <a:tableStyleId>{5C22544A-7EE6-4342-B048-85BDC9FD1C3A}</a:tableStyleId>
              </a:tblPr>
              <a:tblGrid>
                <a:gridCol w="2012906"/>
                <a:gridCol w="2024391"/>
                <a:gridCol w="2024391"/>
                <a:gridCol w="2024391"/>
              </a:tblGrid>
              <a:tr h="370840">
                <a:tc>
                  <a:txBody>
                    <a:bodyPr/>
                    <a:lstStyle/>
                    <a:p>
                      <a:pPr algn="ctr"/>
                      <a:endParaRPr lang="en-US" dirty="0"/>
                    </a:p>
                  </a:txBody>
                  <a:tcPr/>
                </a:tc>
                <a:tc>
                  <a:txBody>
                    <a:bodyPr/>
                    <a:lstStyle/>
                    <a:p>
                      <a:r>
                        <a:rPr lang="en-US" dirty="0" smtClean="0"/>
                        <a:t>Humor</a:t>
                      </a:r>
                      <a:endParaRPr lang="en-US" baseline="0" dirty="0" smtClean="0"/>
                    </a:p>
                  </a:txBody>
                  <a:tcPr/>
                </a:tc>
                <a:tc>
                  <a:txBody>
                    <a:bodyPr/>
                    <a:lstStyle/>
                    <a:p>
                      <a:r>
                        <a:rPr lang="en-US" dirty="0" smtClean="0"/>
                        <a:t>Philosophy</a:t>
                      </a:r>
                      <a:endParaRPr lang="en-US" dirty="0"/>
                    </a:p>
                  </a:txBody>
                  <a:tcPr/>
                </a:tc>
                <a:tc>
                  <a:txBody>
                    <a:bodyPr/>
                    <a:lstStyle/>
                    <a:p>
                      <a:r>
                        <a:rPr lang="en-US" dirty="0" smtClean="0"/>
                        <a:t>Thriller</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r>
                        <a:rPr lang="en-US" b="1" baseline="0" dirty="0" smtClean="0">
                          <a:solidFill>
                            <a:srgbClr val="000000"/>
                          </a:solidFill>
                        </a:rPr>
                        <a:t>3.04</a:t>
                      </a:r>
                      <a:r>
                        <a:rPr lang="en-US" b="0" baseline="0" dirty="0" smtClean="0">
                          <a:solidFill>
                            <a:srgbClr val="000000"/>
                          </a:solidFill>
                        </a:rPr>
                        <a:t> &gt; 2.44 **</a:t>
                      </a:r>
                      <a:endParaRPr lang="en-US" b="0" baseline="0" dirty="0">
                        <a:solidFill>
                          <a:srgbClr val="000000"/>
                        </a:solidFill>
                      </a:endParaRPr>
                    </a:p>
                  </a:txBody>
                  <a:tcPr/>
                </a:tc>
                <a:tc>
                  <a:txBody>
                    <a:bodyPr/>
                    <a:lstStyle/>
                    <a:p>
                      <a:r>
                        <a:rPr lang="en-US" b="1" dirty="0" smtClean="0">
                          <a:solidFill>
                            <a:srgbClr val="000000"/>
                          </a:solidFill>
                        </a:rPr>
                        <a:t>3.94</a:t>
                      </a:r>
                      <a:r>
                        <a:rPr lang="en-US" b="0" dirty="0" smtClean="0">
                          <a:solidFill>
                            <a:srgbClr val="000000"/>
                          </a:solidFill>
                        </a:rPr>
                        <a:t> &gt; 2.32 </a:t>
                      </a:r>
                      <a:r>
                        <a:rPr lang="en-US" sz="1800" b="0" baseline="30000" dirty="0" smtClean="0">
                          <a:solidFill>
                            <a:schemeClr val="tx1"/>
                          </a:solidFill>
                        </a:rPr>
                        <a:t>§</a:t>
                      </a:r>
                      <a:endParaRPr lang="en-US" b="0" dirty="0">
                        <a:solidFill>
                          <a:srgbClr val="000000"/>
                        </a:solidFill>
                      </a:endParaRPr>
                    </a:p>
                  </a:txBody>
                  <a:tcPr/>
                </a:tc>
                <a:tc>
                  <a:txBody>
                    <a:bodyPr/>
                    <a:lstStyle/>
                    <a:p>
                      <a:r>
                        <a:rPr lang="en-US" b="1" dirty="0" smtClean="0">
                          <a:solidFill>
                            <a:srgbClr val="000000"/>
                          </a:solidFill>
                        </a:rPr>
                        <a:t>3.60</a:t>
                      </a:r>
                      <a:r>
                        <a:rPr lang="en-US" b="0" dirty="0" smtClean="0">
                          <a:solidFill>
                            <a:srgbClr val="000000"/>
                          </a:solidFill>
                        </a:rPr>
                        <a:t> &gt; 2.74 </a:t>
                      </a:r>
                      <a:r>
                        <a:rPr lang="en-US" sz="1800" b="0" baseline="30000" dirty="0" smtClean="0">
                          <a:solidFill>
                            <a:schemeClr val="tx1"/>
                          </a:solidFill>
                        </a:rPr>
                        <a:t>§</a:t>
                      </a:r>
                      <a:endParaRPr lang="en-US" b="0" dirty="0">
                        <a:solidFill>
                          <a:srgbClr val="000000"/>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rgbClr val="000000"/>
                          </a:solidFill>
                        </a:rPr>
                        <a:t>3.04</a:t>
                      </a:r>
                      <a:r>
                        <a:rPr lang="en-US" b="0" dirty="0" smtClean="0">
                          <a:solidFill>
                            <a:srgbClr val="000000"/>
                          </a:solidFill>
                        </a:rPr>
                        <a:t> &gt; 2.48 *</a:t>
                      </a:r>
                      <a:endParaRPr lang="en-US" b="0" dirty="0">
                        <a:solidFill>
                          <a:srgbClr val="000000"/>
                        </a:solidFill>
                      </a:endParaRPr>
                    </a:p>
                  </a:txBody>
                  <a:tcPr/>
                </a:tc>
                <a:tc>
                  <a:txBody>
                    <a:bodyPr/>
                    <a:lstStyle/>
                    <a:p>
                      <a:r>
                        <a:rPr lang="en-US" b="1" dirty="0" smtClean="0">
                          <a:solidFill>
                            <a:srgbClr val="000000"/>
                          </a:solidFill>
                        </a:rPr>
                        <a:t>3.94</a:t>
                      </a:r>
                      <a:r>
                        <a:rPr lang="en-US" b="0" dirty="0" smtClean="0">
                          <a:solidFill>
                            <a:srgbClr val="000000"/>
                          </a:solidFill>
                        </a:rPr>
                        <a:t> &gt; 3.56 *</a:t>
                      </a:r>
                      <a:endParaRPr lang="en-US" b="0" dirty="0">
                        <a:solidFill>
                          <a:srgbClr val="000000"/>
                        </a:solidFill>
                      </a:endParaRPr>
                    </a:p>
                  </a:txBody>
                  <a:tcPr/>
                </a:tc>
                <a:tc>
                  <a:txBody>
                    <a:bodyPr/>
                    <a:lstStyle/>
                    <a:p>
                      <a:r>
                        <a:rPr lang="en-US" b="1" dirty="0" smtClean="0">
                          <a:solidFill>
                            <a:schemeClr val="tx1">
                              <a:lumMod val="50000"/>
                              <a:lumOff val="50000"/>
                            </a:schemeClr>
                          </a:solidFill>
                        </a:rPr>
                        <a:t>3.60</a:t>
                      </a:r>
                      <a:r>
                        <a:rPr lang="en-US" b="0" dirty="0" smtClean="0">
                          <a:solidFill>
                            <a:schemeClr val="tx1">
                              <a:lumMod val="50000"/>
                              <a:lumOff val="50000"/>
                            </a:schemeClr>
                          </a:solidFill>
                        </a:rPr>
                        <a:t> ≈ 3.28</a:t>
                      </a:r>
                      <a:endParaRPr lang="en-US" b="0" dirty="0">
                        <a:solidFill>
                          <a:schemeClr val="tx1">
                            <a:lumMod val="50000"/>
                            <a:lumOff val="50000"/>
                          </a:schemeClr>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0" dirty="0" smtClean="0">
                          <a:solidFill>
                            <a:schemeClr val="tx1">
                              <a:lumMod val="50000"/>
                              <a:lumOff val="50000"/>
                            </a:schemeClr>
                          </a:solidFill>
                        </a:rPr>
                        <a:t>2.44 ≈ 2.88</a:t>
                      </a:r>
                      <a:endParaRPr lang="en-US" b="0" dirty="0">
                        <a:solidFill>
                          <a:srgbClr val="000000"/>
                        </a:solidFill>
                      </a:endParaRPr>
                    </a:p>
                  </a:txBody>
                  <a:tcPr/>
                </a:tc>
                <a:tc>
                  <a:txBody>
                    <a:bodyPr/>
                    <a:lstStyle/>
                    <a:p>
                      <a:r>
                        <a:rPr lang="en-US" b="0" dirty="0" smtClean="0">
                          <a:solidFill>
                            <a:srgbClr val="000000"/>
                          </a:solidFill>
                        </a:rPr>
                        <a:t>2.32</a:t>
                      </a:r>
                      <a:r>
                        <a:rPr lang="en-US" b="0" baseline="0" dirty="0" smtClean="0">
                          <a:solidFill>
                            <a:srgbClr val="000000"/>
                          </a:solidFill>
                        </a:rPr>
                        <a:t> &lt; 3.56 </a:t>
                      </a:r>
                      <a:r>
                        <a:rPr lang="en-US" sz="1800" b="0" baseline="30000" dirty="0" smtClean="0">
                          <a:solidFill>
                            <a:schemeClr val="tx1"/>
                          </a:solidFill>
                        </a:rPr>
                        <a:t>§</a:t>
                      </a:r>
                      <a:endParaRPr lang="en-US" b="0" dirty="0">
                        <a:solidFill>
                          <a:srgbClr val="000000"/>
                        </a:solidFill>
                      </a:endParaRPr>
                    </a:p>
                  </a:txBody>
                  <a:tcPr/>
                </a:tc>
                <a:tc>
                  <a:txBody>
                    <a:bodyPr/>
                    <a:lstStyle/>
                    <a:p>
                      <a:r>
                        <a:rPr lang="en-US" b="0" dirty="0" smtClean="0">
                          <a:solidFill>
                            <a:srgbClr val="000000"/>
                          </a:solidFill>
                        </a:rPr>
                        <a:t>2.74 &lt; 3.28 **</a:t>
                      </a:r>
                      <a:endParaRPr lang="en-US" b="0" dirty="0">
                        <a:solidFill>
                          <a:srgbClr val="000000"/>
                        </a:solidFill>
                      </a:endParaRPr>
                    </a:p>
                  </a:txBody>
                  <a:tcPr/>
                </a:tc>
              </a:tr>
            </a:tbl>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2837614250"/>
              </p:ext>
            </p:extLst>
          </p:nvPr>
        </p:nvGraphicFramePr>
        <p:xfrm>
          <a:off x="528960" y="4808912"/>
          <a:ext cx="8086079" cy="1483360"/>
        </p:xfrm>
        <a:graphic>
          <a:graphicData uri="http://schemas.openxmlformats.org/drawingml/2006/table">
            <a:tbl>
              <a:tblPr firstRow="1" firstCol="1" bandRow="1">
                <a:tableStyleId>{7DF18680-E054-41AD-8BC1-D1AEF772440D}</a:tableStyleId>
              </a:tblPr>
              <a:tblGrid>
                <a:gridCol w="2012906"/>
                <a:gridCol w="2024391"/>
                <a:gridCol w="2024391"/>
                <a:gridCol w="2024391"/>
              </a:tblGrid>
              <a:tr h="370840">
                <a:tc>
                  <a:txBody>
                    <a:bodyPr/>
                    <a:lstStyle/>
                    <a:p>
                      <a:pPr algn="ctr"/>
                      <a:endParaRPr lang="en-US" dirty="0"/>
                    </a:p>
                  </a:txBody>
                  <a:tcPr/>
                </a:tc>
                <a:tc>
                  <a:txBody>
                    <a:bodyPr/>
                    <a:lstStyle/>
                    <a:p>
                      <a:r>
                        <a:rPr lang="en-US" baseline="0" dirty="0" smtClean="0"/>
                        <a:t>History</a:t>
                      </a:r>
                    </a:p>
                  </a:txBody>
                  <a:tcPr/>
                </a:tc>
                <a:tc>
                  <a:txBody>
                    <a:bodyPr/>
                    <a:lstStyle/>
                    <a:p>
                      <a:r>
                        <a:rPr lang="en-US" dirty="0" smtClean="0"/>
                        <a:t>Philosophy</a:t>
                      </a:r>
                      <a:endParaRPr lang="en-US" dirty="0"/>
                    </a:p>
                  </a:txBody>
                  <a:tcPr/>
                </a:tc>
                <a:tc>
                  <a:txBody>
                    <a:bodyPr/>
                    <a:lstStyle/>
                    <a:p>
                      <a:r>
                        <a:rPr lang="en-US" dirty="0" smtClean="0"/>
                        <a:t>Religion</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r>
                        <a:rPr lang="en-US" b="1" dirty="0" smtClean="0">
                          <a:solidFill>
                            <a:srgbClr val="000000"/>
                          </a:solidFill>
                        </a:rPr>
                        <a:t>3.72</a:t>
                      </a:r>
                      <a:r>
                        <a:rPr lang="en-US" dirty="0" smtClean="0">
                          <a:solidFill>
                            <a:srgbClr val="000000"/>
                          </a:solidFill>
                        </a:rPr>
                        <a:t> &gt; 2.96 </a:t>
                      </a:r>
                      <a:r>
                        <a:rPr lang="en-US" sz="1800" b="0" baseline="30000" dirty="0" smtClean="0">
                          <a:solidFill>
                            <a:schemeClr val="tx1"/>
                          </a:solidFill>
                        </a:rPr>
                        <a:t>§</a:t>
                      </a:r>
                      <a:endParaRPr lang="en-US" dirty="0">
                        <a:solidFill>
                          <a:srgbClr val="000000"/>
                        </a:solidFill>
                      </a:endParaRPr>
                    </a:p>
                  </a:txBody>
                  <a:tcPr/>
                </a:tc>
                <a:tc>
                  <a:txBody>
                    <a:bodyPr/>
                    <a:lstStyle/>
                    <a:p>
                      <a:r>
                        <a:rPr lang="en-US" b="1" dirty="0" smtClean="0">
                          <a:solidFill>
                            <a:srgbClr val="000000"/>
                          </a:solidFill>
                        </a:rPr>
                        <a:t>4.10</a:t>
                      </a:r>
                      <a:r>
                        <a:rPr lang="en-US" dirty="0" smtClean="0">
                          <a:solidFill>
                            <a:srgbClr val="000000"/>
                          </a:solidFill>
                        </a:rPr>
                        <a:t> &gt; 1.64 </a:t>
                      </a:r>
                      <a:r>
                        <a:rPr lang="en-US" sz="1800" b="0" baseline="30000" dirty="0" smtClean="0">
                          <a:solidFill>
                            <a:schemeClr val="tx1"/>
                          </a:solidFill>
                        </a:rPr>
                        <a:t>§§</a:t>
                      </a:r>
                      <a:endParaRPr lang="en-US" dirty="0">
                        <a:solidFill>
                          <a:srgbClr val="000000"/>
                        </a:solidFill>
                      </a:endParaRPr>
                    </a:p>
                  </a:txBody>
                  <a:tcPr/>
                </a:tc>
                <a:tc>
                  <a:txBody>
                    <a:bodyPr/>
                    <a:lstStyle/>
                    <a:p>
                      <a:r>
                        <a:rPr lang="en-US" b="1" dirty="0" smtClean="0">
                          <a:solidFill>
                            <a:srgbClr val="000000"/>
                          </a:solidFill>
                        </a:rPr>
                        <a:t>4.16</a:t>
                      </a:r>
                      <a:r>
                        <a:rPr lang="en-US" dirty="0" smtClean="0">
                          <a:solidFill>
                            <a:srgbClr val="000000"/>
                          </a:solidFill>
                        </a:rPr>
                        <a:t> &gt; 1.56 </a:t>
                      </a:r>
                      <a:r>
                        <a:rPr lang="en-US" sz="1800" b="0" baseline="30000" dirty="0" smtClean="0">
                          <a:solidFill>
                            <a:schemeClr val="tx1"/>
                          </a:solidFill>
                        </a:rPr>
                        <a:t>§§</a:t>
                      </a:r>
                      <a:endParaRPr lang="en-US" dirty="0">
                        <a:solidFill>
                          <a:srgbClr val="000000"/>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rgbClr val="7F7F7F"/>
                          </a:solidFill>
                        </a:rPr>
                        <a:t>3.72</a:t>
                      </a:r>
                      <a:r>
                        <a:rPr lang="en-US" dirty="0" smtClean="0">
                          <a:solidFill>
                            <a:srgbClr val="7F7F7F"/>
                          </a:solidFill>
                        </a:rPr>
                        <a:t> </a:t>
                      </a:r>
                      <a:r>
                        <a:rPr lang="en-US" b="0" dirty="0" smtClean="0">
                          <a:solidFill>
                            <a:srgbClr val="7F7F7F"/>
                          </a:solidFill>
                        </a:rPr>
                        <a:t>≈</a:t>
                      </a:r>
                      <a:r>
                        <a:rPr lang="en-US" dirty="0" smtClean="0">
                          <a:solidFill>
                            <a:srgbClr val="7F7F7F"/>
                          </a:solidFill>
                        </a:rPr>
                        <a:t> 3.48</a:t>
                      </a:r>
                      <a:endParaRPr lang="en-US" dirty="0">
                        <a:solidFill>
                          <a:srgbClr val="7F7F7F"/>
                        </a:solidFill>
                      </a:endParaRPr>
                    </a:p>
                  </a:txBody>
                  <a:tcPr/>
                </a:tc>
                <a:tc>
                  <a:txBody>
                    <a:bodyPr/>
                    <a:lstStyle/>
                    <a:p>
                      <a:r>
                        <a:rPr lang="en-US" b="1" dirty="0" smtClean="0">
                          <a:solidFill>
                            <a:srgbClr val="7F7F7F"/>
                          </a:solidFill>
                        </a:rPr>
                        <a:t>4.10</a:t>
                      </a:r>
                      <a:r>
                        <a:rPr lang="en-US" dirty="0" smtClean="0">
                          <a:solidFill>
                            <a:srgbClr val="7F7F7F"/>
                          </a:solidFill>
                        </a:rPr>
                        <a:t> </a:t>
                      </a:r>
                      <a:r>
                        <a:rPr lang="en-US" b="0" dirty="0" smtClean="0">
                          <a:solidFill>
                            <a:srgbClr val="7F7F7F"/>
                          </a:solidFill>
                        </a:rPr>
                        <a:t>≈</a:t>
                      </a:r>
                      <a:r>
                        <a:rPr lang="en-US" baseline="0" dirty="0" smtClean="0">
                          <a:solidFill>
                            <a:srgbClr val="7F7F7F"/>
                          </a:solidFill>
                        </a:rPr>
                        <a:t> 3.90</a:t>
                      </a:r>
                      <a:endParaRPr lang="en-US" dirty="0">
                        <a:solidFill>
                          <a:srgbClr val="7F7F7F"/>
                        </a:solidFill>
                      </a:endParaRPr>
                    </a:p>
                  </a:txBody>
                  <a:tcPr/>
                </a:tc>
                <a:tc>
                  <a:txBody>
                    <a:bodyPr/>
                    <a:lstStyle/>
                    <a:p>
                      <a:r>
                        <a:rPr lang="en-US" b="1" dirty="0" smtClean="0">
                          <a:solidFill>
                            <a:srgbClr val="000000"/>
                          </a:solidFill>
                        </a:rPr>
                        <a:t>4.16</a:t>
                      </a:r>
                      <a:r>
                        <a:rPr lang="en-US" dirty="0" smtClean="0">
                          <a:solidFill>
                            <a:srgbClr val="000000"/>
                          </a:solidFill>
                        </a:rPr>
                        <a:t> &gt; 2.52 </a:t>
                      </a:r>
                      <a:r>
                        <a:rPr lang="en-US" sz="1800" b="0" baseline="30000" dirty="0" smtClean="0">
                          <a:solidFill>
                            <a:schemeClr val="tx1"/>
                          </a:solidFill>
                        </a:rPr>
                        <a:t>§§</a:t>
                      </a:r>
                      <a:endParaRPr lang="en-US" dirty="0">
                        <a:solidFill>
                          <a:srgbClr val="000000"/>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dirty="0" smtClean="0">
                          <a:solidFill>
                            <a:srgbClr val="000000"/>
                          </a:solidFill>
                        </a:rPr>
                        <a:t>2.96 &lt; 3.48 ***</a:t>
                      </a:r>
                      <a:endParaRPr lang="en-US" dirty="0">
                        <a:solidFill>
                          <a:srgbClr val="000000"/>
                        </a:solidFill>
                      </a:endParaRPr>
                    </a:p>
                  </a:txBody>
                  <a:tcPr/>
                </a:tc>
                <a:tc>
                  <a:txBody>
                    <a:bodyPr/>
                    <a:lstStyle/>
                    <a:p>
                      <a:r>
                        <a:rPr lang="en-US" dirty="0" smtClean="0">
                          <a:solidFill>
                            <a:srgbClr val="000000"/>
                          </a:solidFill>
                        </a:rPr>
                        <a:t>1.64 &lt; 3.90 </a:t>
                      </a:r>
                      <a:r>
                        <a:rPr lang="en-US" sz="1800" b="0" baseline="30000" dirty="0" smtClean="0">
                          <a:solidFill>
                            <a:schemeClr val="tx1"/>
                          </a:solidFill>
                        </a:rPr>
                        <a:t>§§</a:t>
                      </a:r>
                      <a:endParaRPr lang="en-US" dirty="0">
                        <a:solidFill>
                          <a:srgbClr val="000000"/>
                        </a:solidFill>
                      </a:endParaRPr>
                    </a:p>
                  </a:txBody>
                  <a:tcPr/>
                </a:tc>
                <a:tc>
                  <a:txBody>
                    <a:bodyPr/>
                    <a:lstStyle/>
                    <a:p>
                      <a:r>
                        <a:rPr lang="en-US" dirty="0" smtClean="0">
                          <a:solidFill>
                            <a:srgbClr val="000000"/>
                          </a:solidFill>
                        </a:rPr>
                        <a:t>1.56 &lt; 2.52 </a:t>
                      </a:r>
                      <a:r>
                        <a:rPr lang="en-US" sz="1800" b="0" baseline="30000" dirty="0" smtClean="0">
                          <a:solidFill>
                            <a:schemeClr val="tx1"/>
                          </a:solidFill>
                        </a:rPr>
                        <a:t>§§</a:t>
                      </a:r>
                      <a:endParaRPr lang="en-US" dirty="0">
                        <a:solidFill>
                          <a:srgbClr val="000000"/>
                        </a:solidFill>
                      </a:endParaRPr>
                    </a:p>
                  </a:txBody>
                  <a:tcPr/>
                </a:tc>
              </a:tr>
            </a:tbl>
          </a:graphicData>
        </a:graphic>
      </p:graphicFrame>
      <p:sp>
        <p:nvSpPr>
          <p:cNvPr id="8" name="Content Placeholder 2"/>
          <p:cNvSpPr txBox="1">
            <a:spLocks/>
          </p:cNvSpPr>
          <p:nvPr/>
        </p:nvSpPr>
        <p:spPr>
          <a:xfrm>
            <a:off x="514194" y="6504030"/>
            <a:ext cx="8086079" cy="463178"/>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1800" dirty="0" smtClean="0">
                <a:solidFill>
                  <a:srgbClr val="000000"/>
                </a:solidFill>
              </a:rPr>
              <a:t>Wilcoxon rank sum          * p&lt; 0.1     ** p &lt; 0.05     *** </a:t>
            </a:r>
            <a:r>
              <a:rPr lang="en-US" sz="1800" dirty="0">
                <a:solidFill>
                  <a:srgbClr val="000000"/>
                </a:solidFill>
              </a:rPr>
              <a:t>p &lt; </a:t>
            </a:r>
            <a:r>
              <a:rPr lang="en-US" sz="1800" dirty="0" smtClean="0">
                <a:solidFill>
                  <a:srgbClr val="000000"/>
                </a:solidFill>
              </a:rPr>
              <a:t>0.01      § p </a:t>
            </a:r>
            <a:r>
              <a:rPr lang="en-US" sz="1800" dirty="0">
                <a:solidFill>
                  <a:srgbClr val="000000"/>
                </a:solidFill>
              </a:rPr>
              <a:t>&lt; </a:t>
            </a:r>
            <a:r>
              <a:rPr lang="en-US" sz="1800" dirty="0" smtClean="0">
                <a:solidFill>
                  <a:srgbClr val="000000"/>
                </a:solidFill>
              </a:rPr>
              <a:t>0.001      §§ p </a:t>
            </a:r>
            <a:r>
              <a:rPr lang="en-US" sz="1800" dirty="0">
                <a:solidFill>
                  <a:srgbClr val="000000"/>
                </a:solidFill>
              </a:rPr>
              <a:t>&lt; </a:t>
            </a:r>
            <a:r>
              <a:rPr lang="en-US" sz="1800" dirty="0" smtClean="0">
                <a:solidFill>
                  <a:srgbClr val="000000"/>
                </a:solidFill>
              </a:rPr>
              <a:t>0.0001</a:t>
            </a:r>
            <a:endParaRPr lang="en-US" sz="1800" dirty="0">
              <a:solidFill>
                <a:srgbClr val="000000"/>
              </a:solidFill>
            </a:endParaRPr>
          </a:p>
        </p:txBody>
      </p:sp>
      <p:graphicFrame>
        <p:nvGraphicFramePr>
          <p:cNvPr id="9" name="Content Placeholder 4"/>
          <p:cNvGraphicFramePr>
            <a:graphicFrameLocks/>
          </p:cNvGraphicFramePr>
          <p:nvPr>
            <p:extLst>
              <p:ext uri="{D42A27DB-BD31-4B8C-83A1-F6EECF244321}">
                <p14:modId xmlns:p14="http://schemas.microsoft.com/office/powerpoint/2010/main" val="999392449"/>
              </p:ext>
            </p:extLst>
          </p:nvPr>
        </p:nvGraphicFramePr>
        <p:xfrm>
          <a:off x="528960" y="3029595"/>
          <a:ext cx="8086079" cy="1483360"/>
        </p:xfrm>
        <a:graphic>
          <a:graphicData uri="http://schemas.openxmlformats.org/drawingml/2006/table">
            <a:tbl>
              <a:tblPr firstRow="1" firstCol="1" bandRow="1">
                <a:tableStyleId>{21E4AEA4-8DFA-4A89-87EB-49C32662AFE0}</a:tableStyleId>
              </a:tblPr>
              <a:tblGrid>
                <a:gridCol w="2012906"/>
                <a:gridCol w="2024391"/>
                <a:gridCol w="2024391"/>
                <a:gridCol w="2024391"/>
              </a:tblGrid>
              <a:tr h="370840">
                <a:tc>
                  <a:txBody>
                    <a:bodyPr/>
                    <a:lstStyle/>
                    <a:p>
                      <a:pPr algn="ctr"/>
                      <a:endParaRPr lang="en-US" dirty="0"/>
                    </a:p>
                  </a:txBody>
                  <a:tcPr/>
                </a:tc>
                <a:tc>
                  <a:txBody>
                    <a:bodyPr/>
                    <a:lstStyle/>
                    <a:p>
                      <a:r>
                        <a:rPr lang="en-US" baseline="0" dirty="0" smtClean="0"/>
                        <a:t>Children’s</a:t>
                      </a:r>
                    </a:p>
                  </a:txBody>
                  <a:tcPr/>
                </a:tc>
                <a:tc>
                  <a:txBody>
                    <a:bodyPr/>
                    <a:lstStyle/>
                    <a:p>
                      <a:r>
                        <a:rPr lang="en-US" dirty="0" smtClean="0"/>
                        <a:t>Young Adult</a:t>
                      </a:r>
                      <a:endParaRPr lang="en-US" dirty="0"/>
                    </a:p>
                  </a:txBody>
                  <a:tcPr/>
                </a:tc>
                <a:tc>
                  <a:txBody>
                    <a:bodyPr/>
                    <a:lstStyle/>
                    <a:p>
                      <a:r>
                        <a:rPr lang="en-US" dirty="0" smtClean="0"/>
                        <a:t>New Adult</a:t>
                      </a:r>
                      <a:endParaRPr lang="en-US" dirty="0"/>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pdlda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smtClean="0">
                          <a:solidFill>
                            <a:schemeClr val="tx1"/>
                          </a:solidFill>
                        </a:rPr>
                        <a:t>4.32</a:t>
                      </a:r>
                      <a:r>
                        <a:rPr lang="en-US" b="0" baseline="0" smtClean="0">
                          <a:solidFill>
                            <a:schemeClr val="tx1"/>
                          </a:solidFill>
                        </a:rPr>
                        <a:t> &gt; 1.66 </a:t>
                      </a:r>
                      <a:r>
                        <a:rPr lang="en-US" sz="1800" b="0" baseline="30000" smtClean="0">
                          <a:solidFill>
                            <a:schemeClr val="tx1"/>
                          </a:solidFill>
                        </a:rPr>
                        <a:t>§§</a:t>
                      </a:r>
                      <a:endParaRPr lang="en-US" b="0" smtClean="0">
                        <a:solidFill>
                          <a:srgbClr val="000000"/>
                        </a:solidFill>
                      </a:endParaRPr>
                    </a:p>
                  </a:txBody>
                  <a:tcPr/>
                </a:tc>
                <a:tc>
                  <a:txBody>
                    <a:bodyPr/>
                    <a:lstStyle/>
                    <a:p>
                      <a:r>
                        <a:rPr lang="en-US" b="1" dirty="0" smtClean="0">
                          <a:solidFill>
                            <a:schemeClr val="tx1"/>
                          </a:solidFill>
                        </a:rPr>
                        <a:t>3.90</a:t>
                      </a:r>
                      <a:r>
                        <a:rPr lang="en-US" b="0" dirty="0" smtClean="0">
                          <a:solidFill>
                            <a:schemeClr val="tx1"/>
                          </a:solidFill>
                        </a:rPr>
                        <a:t> &gt; 2.02 </a:t>
                      </a:r>
                      <a:r>
                        <a:rPr lang="en-US" sz="1800" b="0" baseline="30000" dirty="0" smtClean="0">
                          <a:solidFill>
                            <a:schemeClr val="tx1"/>
                          </a:solidFill>
                        </a:rPr>
                        <a:t>§§</a:t>
                      </a:r>
                      <a:endParaRPr lang="en-US" b="0" dirty="0">
                        <a:solidFill>
                          <a:schemeClr val="tx1"/>
                        </a:solidFill>
                      </a:endParaRPr>
                    </a:p>
                  </a:txBody>
                  <a:tcPr/>
                </a:tc>
                <a:tc>
                  <a:txBody>
                    <a:bodyPr/>
                    <a:lstStyle/>
                    <a:p>
                      <a:r>
                        <a:rPr lang="en-US" b="1" dirty="0" smtClean="0">
                          <a:solidFill>
                            <a:schemeClr val="tx1"/>
                          </a:solidFill>
                        </a:rPr>
                        <a:t>3.58</a:t>
                      </a:r>
                      <a:r>
                        <a:rPr lang="en-US" b="0" dirty="0" smtClean="0">
                          <a:solidFill>
                            <a:schemeClr val="tx1"/>
                          </a:solidFill>
                        </a:rPr>
                        <a:t> &gt; 2.66 </a:t>
                      </a:r>
                      <a:r>
                        <a:rPr lang="en-US" sz="1800" b="0" baseline="30000" dirty="0" smtClean="0">
                          <a:solidFill>
                            <a:schemeClr val="tx1"/>
                          </a:solidFill>
                        </a:rPr>
                        <a:t>§</a:t>
                      </a:r>
                      <a:endParaRPr lang="en-US" b="0" dirty="0">
                        <a:solidFill>
                          <a:schemeClr val="tx1"/>
                        </a:solidFill>
                      </a:endParaRPr>
                    </a:p>
                  </a:txBody>
                  <a:tcPr/>
                </a:tc>
              </a:tr>
              <a:tr h="370840">
                <a:tc>
                  <a:txBody>
                    <a:bodyPr/>
                    <a:lstStyle/>
                    <a:p>
                      <a:r>
                        <a:rPr lang="en-US" dirty="0" err="1" smtClean="0"/>
                        <a:t>kert</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1" dirty="0" smtClean="0">
                          <a:solidFill>
                            <a:schemeClr val="tx1"/>
                          </a:solidFill>
                        </a:rPr>
                        <a:t>4.32</a:t>
                      </a:r>
                      <a:r>
                        <a:rPr lang="en-US" b="0" dirty="0" smtClean="0">
                          <a:solidFill>
                            <a:schemeClr val="tx1"/>
                          </a:solidFill>
                        </a:rPr>
                        <a:t> &gt; 3.38 </a:t>
                      </a:r>
                      <a:r>
                        <a:rPr lang="en-US" sz="1800" b="0" baseline="30000" dirty="0" smtClean="0">
                          <a:solidFill>
                            <a:schemeClr val="tx1"/>
                          </a:solidFill>
                        </a:rPr>
                        <a:t>§§</a:t>
                      </a:r>
                      <a:endParaRPr lang="en-US" b="0" dirty="0">
                        <a:solidFill>
                          <a:schemeClr val="tx1"/>
                        </a:solidFill>
                      </a:endParaRPr>
                    </a:p>
                  </a:txBody>
                  <a:tcPr/>
                </a:tc>
                <a:tc>
                  <a:txBody>
                    <a:bodyPr/>
                    <a:lstStyle/>
                    <a:p>
                      <a:r>
                        <a:rPr lang="en-US" b="1" smtClean="0">
                          <a:solidFill>
                            <a:schemeClr val="tx1"/>
                          </a:solidFill>
                        </a:rPr>
                        <a:t>3.90</a:t>
                      </a:r>
                      <a:r>
                        <a:rPr lang="en-US" b="0" smtClean="0">
                          <a:solidFill>
                            <a:schemeClr val="tx1"/>
                          </a:solidFill>
                        </a:rPr>
                        <a:t> &gt; 3.28 **</a:t>
                      </a:r>
                      <a:endParaRPr lang="en-US" b="0" dirty="0">
                        <a:solidFill>
                          <a:schemeClr val="tx1"/>
                        </a:solidFill>
                      </a:endParaRPr>
                    </a:p>
                  </a:txBody>
                  <a:tcPr/>
                </a:tc>
                <a:tc>
                  <a:txBody>
                    <a:bodyPr/>
                    <a:lstStyle/>
                    <a:p>
                      <a:r>
                        <a:rPr lang="en-US" b="1" dirty="0" smtClean="0">
                          <a:solidFill>
                            <a:srgbClr val="7F7F7F"/>
                          </a:solidFill>
                        </a:rPr>
                        <a:t>3.58</a:t>
                      </a:r>
                      <a:r>
                        <a:rPr lang="en-US" b="0" dirty="0" smtClean="0">
                          <a:solidFill>
                            <a:srgbClr val="7F7F7F"/>
                          </a:solidFill>
                        </a:rPr>
                        <a:t> ≈ 3.34</a:t>
                      </a:r>
                      <a:endParaRPr lang="en-US" b="0" dirty="0">
                        <a:solidFill>
                          <a:srgbClr val="7F7F7F"/>
                        </a:solidFill>
                      </a:endParaRPr>
                    </a:p>
                  </a:txBody>
                  <a:tcPr/>
                </a:tc>
              </a:tr>
              <a:tr h="370840">
                <a:tc>
                  <a:txBody>
                    <a:bodyPr/>
                    <a:lstStyle/>
                    <a:p>
                      <a:r>
                        <a:rPr lang="en-US" dirty="0" err="1" smtClean="0"/>
                        <a:t>pdlda</a:t>
                      </a:r>
                      <a:r>
                        <a:rPr lang="en-US" dirty="0" smtClean="0"/>
                        <a:t> </a:t>
                      </a:r>
                      <a:r>
                        <a:rPr lang="en-US" dirty="0" err="1" smtClean="0"/>
                        <a:t>vs</a:t>
                      </a:r>
                      <a:r>
                        <a:rPr lang="en-US" dirty="0" smtClean="0"/>
                        <a:t> </a:t>
                      </a:r>
                      <a:r>
                        <a:rPr lang="en-US" dirty="0" err="1" smtClean="0"/>
                        <a:t>tt</a:t>
                      </a:r>
                      <a:endParaRPr lang="en-US" dirty="0"/>
                    </a:p>
                  </a:txBody>
                  <a:tcPr/>
                </a:tc>
                <a:tc>
                  <a:txBody>
                    <a:bodyPr/>
                    <a:lstStyle/>
                    <a:p>
                      <a:r>
                        <a:rPr lang="en-US" b="0" dirty="0" smtClean="0">
                          <a:solidFill>
                            <a:schemeClr val="tx1"/>
                          </a:solidFill>
                        </a:rPr>
                        <a:t>1.66 &lt; 3.38 </a:t>
                      </a:r>
                      <a:r>
                        <a:rPr lang="en-US" sz="1800" b="0" baseline="30000" dirty="0" smtClean="0">
                          <a:solidFill>
                            <a:schemeClr val="tx1"/>
                          </a:solidFill>
                        </a:rPr>
                        <a:t>§§</a:t>
                      </a:r>
                      <a:endParaRPr lang="en-US" b="0" dirty="0">
                        <a:solidFill>
                          <a:schemeClr val="tx1"/>
                        </a:solidFill>
                      </a:endParaRPr>
                    </a:p>
                  </a:txBody>
                  <a:tcPr/>
                </a:tc>
                <a:tc>
                  <a:txBody>
                    <a:bodyPr/>
                    <a:lstStyle/>
                    <a:p>
                      <a:r>
                        <a:rPr lang="en-US" b="0" dirty="0" smtClean="0">
                          <a:solidFill>
                            <a:schemeClr val="tx1"/>
                          </a:solidFill>
                        </a:rPr>
                        <a:t>2.02 &lt; 3.28 </a:t>
                      </a:r>
                      <a:r>
                        <a:rPr lang="en-US" sz="1800" b="0" baseline="30000" dirty="0" smtClean="0">
                          <a:solidFill>
                            <a:schemeClr val="tx1"/>
                          </a:solidFill>
                        </a:rPr>
                        <a:t>§§</a:t>
                      </a:r>
                      <a:endParaRPr lang="en-US" b="0" dirty="0">
                        <a:solidFill>
                          <a:schemeClr val="tx1"/>
                        </a:solidFill>
                      </a:endParaRPr>
                    </a:p>
                  </a:txBody>
                  <a:tcPr/>
                </a:tc>
                <a:tc>
                  <a:txBody>
                    <a:bodyPr/>
                    <a:lstStyle/>
                    <a:p>
                      <a:r>
                        <a:rPr lang="en-US" b="0" dirty="0" smtClean="0">
                          <a:solidFill>
                            <a:schemeClr val="tx1"/>
                          </a:solidFill>
                        </a:rPr>
                        <a:t>2.66 &lt; 3.34 </a:t>
                      </a:r>
                      <a:r>
                        <a:rPr lang="en-US" sz="1800" b="0" baseline="30000" dirty="0" smtClean="0">
                          <a:solidFill>
                            <a:schemeClr val="tx1"/>
                          </a:solidFill>
                        </a:rPr>
                        <a:t>§</a:t>
                      </a:r>
                      <a:endParaRPr lang="en-US" b="0" dirty="0">
                        <a:solidFill>
                          <a:schemeClr val="tx1"/>
                        </a:solidFill>
                      </a:endParaRPr>
                    </a:p>
                  </a:txBody>
                  <a:tcPr/>
                </a:tc>
              </a:tr>
            </a:tbl>
          </a:graphicData>
        </a:graphic>
      </p:graphicFrame>
    </p:spTree>
    <p:extLst>
      <p:ext uri="{BB962C8B-B14F-4D97-AF65-F5344CB8AC3E}">
        <p14:creationId xmlns:p14="http://schemas.microsoft.com/office/powerpoint/2010/main" val="391007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12857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unigram-generating </a:t>
            </a:r>
          </a:p>
          <a:p>
            <a:pPr marL="0" indent="0" algn="ctr">
              <a:spcBef>
                <a:spcPts val="0"/>
              </a:spcBef>
              <a:spcAft>
                <a:spcPts val="0"/>
              </a:spcAft>
              <a:buNone/>
            </a:pPr>
            <a:r>
              <a:rPr lang="en-US" sz="1400" dirty="0"/>
              <a:t>topic model (LLDA)</a:t>
            </a:r>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(labeled) longer </a:t>
            </a:r>
            <a:r>
              <a:rPr lang="en-US" sz="1400" dirty="0"/>
              <a:t>texts in general </a:t>
            </a:r>
            <a:r>
              <a:rPr lang="en-US" sz="1400" dirty="0" smtClean="0"/>
              <a:t>domain</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topical phrase </a:t>
            </a:r>
            <a:r>
              <a:rPr lang="en-US" sz="1400" dirty="0" err="1"/>
              <a:t>qualty</a:t>
            </a:r>
            <a:r>
              <a:rPr lang="en-US" sz="1400" dirty="0"/>
              <a:t> and classification task </a:t>
            </a:r>
            <a:r>
              <a:rPr lang="en-US" sz="1400" dirty="0" err="1"/>
              <a:t>sucess</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Tree>
    <p:extLst>
      <p:ext uri="{BB962C8B-B14F-4D97-AF65-F5344CB8AC3E}">
        <p14:creationId xmlns:p14="http://schemas.microsoft.com/office/powerpoint/2010/main" val="3771872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281561"/>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clustering </a:t>
            </a:r>
          </a:p>
          <a:p>
            <a:pPr marL="0" indent="0" algn="ctr">
              <a:spcBef>
                <a:spcPts val="0"/>
              </a:spcBef>
              <a:spcAft>
                <a:spcPts val="0"/>
              </a:spcAft>
              <a:buNone/>
            </a:pPr>
            <a:r>
              <a:rPr lang="en-US" sz="1400" dirty="0"/>
              <a:t>co-occurrence network</a:t>
            </a:r>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estimated topical frequency and  integrated ranking</a:t>
            </a:r>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network data with</a:t>
            </a:r>
          </a:p>
          <a:p>
            <a:pPr marL="0" indent="0" algn="ctr">
              <a:spcBef>
                <a:spcPts val="0"/>
              </a:spcBef>
              <a:spcAft>
                <a:spcPts val="0"/>
              </a:spcAft>
              <a:buNone/>
            </a:pPr>
            <a:r>
              <a:rPr lang="en-US" sz="1400" dirty="0"/>
              <a:t> short text component </a:t>
            </a:r>
          </a:p>
          <a:p>
            <a:pPr marL="0" indent="0" algn="ctr">
              <a:spcBef>
                <a:spcPts val="0"/>
              </a:spcBef>
              <a:spcAft>
                <a:spcPts val="0"/>
              </a:spcAft>
              <a:buNone/>
            </a:pPr>
            <a:r>
              <a:rPr lang="en-US" sz="1400" dirty="0"/>
              <a:t>and other </a:t>
            </a:r>
            <a:r>
              <a:rPr lang="en-US" sz="1400" dirty="0" err="1"/>
              <a:t>entites</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r>
              <a:rPr lang="en-US" sz="1400" dirty="0" smtClean="0"/>
              <a:t> and subtopic discovery</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19" name="Title 2"/>
          <p:cNvSpPr>
            <a:spLocks noGrp="1"/>
          </p:cNvSpPr>
          <p:nvPr>
            <p:ph type="title"/>
          </p:nvPr>
        </p:nvSpPr>
        <p:spPr>
          <a:xfrm>
            <a:off x="457200" y="2284882"/>
            <a:ext cx="2495809" cy="1980746"/>
          </a:xfrm>
        </p:spPr>
        <p:txBody>
          <a:bodyPr/>
          <a:lstStyle/>
          <a:p>
            <a:r>
              <a:rPr lang="en-US" sz="3600" dirty="0" smtClean="0"/>
              <a:t>Constructing  A Topical Hierarchy</a:t>
            </a:r>
            <a:endParaRPr lang="en-US" sz="3600" dirty="0"/>
          </a:p>
        </p:txBody>
      </p:sp>
      <p:sp>
        <p:nvSpPr>
          <p:cNvPr id="12" name="Title 2"/>
          <p:cNvSpPr txBox="1">
            <a:spLocks/>
          </p:cNvSpPr>
          <p:nvPr/>
        </p:nvSpPr>
        <p:spPr>
          <a:xfrm>
            <a:off x="457200" y="4318871"/>
            <a:ext cx="2495809" cy="596738"/>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2400" dirty="0" smtClean="0">
                <a:solidFill>
                  <a:schemeClr val="accent5"/>
                </a:solidFill>
              </a:rPr>
              <a:t>CATHY</a:t>
            </a:r>
            <a:endParaRPr lang="en-US" sz="2400" dirty="0">
              <a:solidFill>
                <a:schemeClr val="accent5"/>
              </a:solidFill>
            </a:endParaRPr>
          </a:p>
        </p:txBody>
      </p:sp>
    </p:spTree>
    <p:extLst>
      <p:ext uri="{BB962C8B-B14F-4D97-AF65-F5344CB8AC3E}">
        <p14:creationId xmlns:p14="http://schemas.microsoft.com/office/powerpoint/2010/main" val="1042145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085" y="4129355"/>
            <a:ext cx="3086776" cy="18288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132" y="3931851"/>
            <a:ext cx="2585160" cy="2095500"/>
          </a:xfrm>
          <a:prstGeom prst="rect">
            <a:avLst/>
          </a:prstGeom>
        </p:spPr>
      </p:pic>
      <p:pic>
        <p:nvPicPr>
          <p:cNvPr id="5" name="Picture 4"/>
          <p:cNvPicPr>
            <a:picLocks noChangeAspect="1"/>
          </p:cNvPicPr>
          <p:nvPr/>
        </p:nvPicPr>
        <p:blipFill>
          <a:blip r:embed="rId4"/>
          <a:stretch>
            <a:fillRect/>
          </a:stretch>
        </p:blipFill>
        <p:spPr>
          <a:xfrm>
            <a:off x="6197332" y="4274924"/>
            <a:ext cx="2647846" cy="1447489"/>
          </a:xfrm>
          <a:prstGeom prst="rect">
            <a:avLst/>
          </a:prstGeom>
        </p:spPr>
      </p:pic>
      <p:sp>
        <p:nvSpPr>
          <p:cNvPr id="6" name="Title 1"/>
          <p:cNvSpPr txBox="1">
            <a:spLocks/>
          </p:cNvSpPr>
          <p:nvPr/>
        </p:nvSpPr>
        <p:spPr>
          <a:xfrm>
            <a:off x="194235" y="224118"/>
            <a:ext cx="8770471" cy="791882"/>
          </a:xfrm>
          <a:prstGeom prst="rect">
            <a:avLst/>
          </a:prstGeom>
        </p:spPr>
        <p:txBody>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3600" dirty="0" smtClean="0"/>
              <a:t>Network data – text component</a:t>
            </a:r>
            <a:endParaRPr lang="en-US" sz="3600" dirty="0"/>
          </a:p>
        </p:txBody>
      </p:sp>
      <p:sp>
        <p:nvSpPr>
          <p:cNvPr id="7" name="TextBox 6"/>
          <p:cNvSpPr txBox="1"/>
          <p:nvPr/>
        </p:nvSpPr>
        <p:spPr>
          <a:xfrm>
            <a:off x="699519" y="6182412"/>
            <a:ext cx="3352800" cy="369332"/>
          </a:xfrm>
          <a:prstGeom prst="rect">
            <a:avLst/>
          </a:prstGeom>
          <a:noFill/>
        </p:spPr>
        <p:txBody>
          <a:bodyPr wrap="square" rtlCol="0">
            <a:spAutoFit/>
          </a:bodyPr>
          <a:lstStyle/>
          <a:p>
            <a:r>
              <a:rPr lang="en-US" dirty="0" smtClean="0">
                <a:latin typeface="Gill Sans Light"/>
                <a:cs typeface="Gill Sans Light"/>
              </a:rPr>
              <a:t>Scientific publication</a:t>
            </a:r>
          </a:p>
        </p:txBody>
      </p:sp>
      <p:sp>
        <p:nvSpPr>
          <p:cNvPr id="8" name="TextBox 7"/>
          <p:cNvSpPr txBox="1"/>
          <p:nvPr/>
        </p:nvSpPr>
        <p:spPr>
          <a:xfrm>
            <a:off x="4113729" y="6182411"/>
            <a:ext cx="1848856" cy="369332"/>
          </a:xfrm>
          <a:prstGeom prst="rect">
            <a:avLst/>
          </a:prstGeom>
          <a:noFill/>
        </p:spPr>
        <p:txBody>
          <a:bodyPr wrap="square" rtlCol="0">
            <a:spAutoFit/>
          </a:bodyPr>
          <a:lstStyle/>
          <a:p>
            <a:r>
              <a:rPr lang="en-US" dirty="0" smtClean="0">
                <a:latin typeface="Gill Sans Light"/>
                <a:cs typeface="Gill Sans Light"/>
              </a:rPr>
              <a:t>News</a:t>
            </a:r>
          </a:p>
        </p:txBody>
      </p:sp>
      <p:sp>
        <p:nvSpPr>
          <p:cNvPr id="9" name="TextBox 8"/>
          <p:cNvSpPr txBox="1"/>
          <p:nvPr/>
        </p:nvSpPr>
        <p:spPr>
          <a:xfrm>
            <a:off x="6514029" y="6182411"/>
            <a:ext cx="1848856" cy="369332"/>
          </a:xfrm>
          <a:prstGeom prst="rect">
            <a:avLst/>
          </a:prstGeom>
          <a:noFill/>
        </p:spPr>
        <p:txBody>
          <a:bodyPr wrap="square" rtlCol="0">
            <a:spAutoFit/>
          </a:bodyPr>
          <a:lstStyle/>
          <a:p>
            <a:r>
              <a:rPr lang="en-US" dirty="0" smtClean="0">
                <a:latin typeface="Gill Sans Light"/>
                <a:cs typeface="Gill Sans Light"/>
              </a:rPr>
              <a:t>Social media</a:t>
            </a:r>
          </a:p>
        </p:txBody>
      </p:sp>
      <p:sp>
        <p:nvSpPr>
          <p:cNvPr id="10" name="Content Placeholder 2"/>
          <p:cNvSpPr txBox="1">
            <a:spLocks/>
          </p:cNvSpPr>
          <p:nvPr/>
        </p:nvSpPr>
        <p:spPr>
          <a:xfrm>
            <a:off x="406132" y="1210236"/>
            <a:ext cx="8612516" cy="242047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400" dirty="0" smtClean="0"/>
              <a:t>Network has topics.</a:t>
            </a:r>
          </a:p>
          <a:p>
            <a:r>
              <a:rPr lang="en-US" sz="2400" dirty="0" smtClean="0"/>
              <a:t>Text component is informative. </a:t>
            </a:r>
          </a:p>
          <a:p>
            <a:r>
              <a:rPr lang="en-US" sz="2400" dirty="0" smtClean="0"/>
              <a:t>We are interested in discovering topics using text component</a:t>
            </a:r>
          </a:p>
          <a:p>
            <a:r>
              <a:rPr lang="en-US" sz="2400" dirty="0" smtClean="0"/>
              <a:t>If there are non-text components (e.g. entities), at least some of them may be beneficial to analyze in a topical way</a:t>
            </a:r>
          </a:p>
        </p:txBody>
      </p:sp>
      <p:sp>
        <p:nvSpPr>
          <p:cNvPr id="11" name="Slide Number Placeholder 10"/>
          <p:cNvSpPr>
            <a:spLocks noGrp="1"/>
          </p:cNvSpPr>
          <p:nvPr>
            <p:ph type="sldNum" sz="quarter" idx="12"/>
          </p:nvPr>
        </p:nvSpPr>
        <p:spPr/>
        <p:txBody>
          <a:bodyPr/>
          <a:lstStyle/>
          <a:p>
            <a:fld id="{A61D9B67-6600-B34F-9345-242C6B7CD63C}" type="slidenum">
              <a:rPr lang="en-US" smtClean="0"/>
              <a:t>46</a:t>
            </a:fld>
            <a:endParaRPr lang="en-US"/>
          </a:p>
        </p:txBody>
      </p:sp>
    </p:spTree>
    <p:extLst>
      <p:ext uri="{BB962C8B-B14F-4D97-AF65-F5344CB8AC3E}">
        <p14:creationId xmlns:p14="http://schemas.microsoft.com/office/powerpoint/2010/main" val="3009335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53" y="988100"/>
            <a:ext cx="5253487" cy="1728938"/>
          </a:xfrm>
        </p:spPr>
        <p:txBody>
          <a:bodyPr/>
          <a:lstStyle/>
          <a:p>
            <a:r>
              <a:rPr lang="en-US" dirty="0" smtClean="0"/>
              <a:t>Topical Hierarchy from DBLP</a:t>
            </a:r>
            <a:endParaRPr lang="en-US" dirty="0"/>
          </a:p>
        </p:txBody>
      </p:sp>
      <p:pic>
        <p:nvPicPr>
          <p:cNvPr id="6" name="Picture 5" descr="eg_cath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3105"/>
            <a:ext cx="9029700" cy="2743200"/>
          </a:xfrm>
          <a:prstGeom prst="rect">
            <a:avLst/>
          </a:prstGeom>
        </p:spPr>
      </p:pic>
      <p:sp>
        <p:nvSpPr>
          <p:cNvPr id="8" name="Rounded Rectangle 7"/>
          <p:cNvSpPr/>
          <p:nvPr/>
        </p:nvSpPr>
        <p:spPr>
          <a:xfrm>
            <a:off x="7272908" y="868075"/>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649434" y="1683120"/>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2" name="TextBox 11"/>
          <p:cNvSpPr txBox="1"/>
          <p:nvPr/>
        </p:nvSpPr>
        <p:spPr>
          <a:xfrm>
            <a:off x="6787150" y="1752454"/>
            <a:ext cx="711816" cy="369332"/>
          </a:xfrm>
          <a:prstGeom prst="rect">
            <a:avLst/>
          </a:prstGeom>
          <a:noFill/>
        </p:spPr>
        <p:txBody>
          <a:bodyPr wrap="none" rtlCol="0">
            <a:spAutoFit/>
          </a:bodyPr>
          <a:lstStyle/>
          <a:p>
            <a:pPr algn="ctr"/>
            <a:r>
              <a:rPr lang="en-US" dirty="0" smtClean="0">
                <a:latin typeface="Gill Sans Light"/>
                <a:cs typeface="Gill Sans Light"/>
              </a:rPr>
              <a:t>Paper</a:t>
            </a:r>
            <a:endParaRPr lang="en-US" dirty="0">
              <a:latin typeface="Gill Sans Light"/>
              <a:cs typeface="Gill Sans Light"/>
            </a:endParaRPr>
          </a:p>
        </p:txBody>
      </p:sp>
      <p:sp>
        <p:nvSpPr>
          <p:cNvPr id="13" name="Rounded Rectangle 12"/>
          <p:cNvSpPr/>
          <p:nvPr/>
        </p:nvSpPr>
        <p:spPr>
          <a:xfrm>
            <a:off x="6646000" y="2512575"/>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4" name="TextBox 13"/>
          <p:cNvSpPr txBox="1"/>
          <p:nvPr/>
        </p:nvSpPr>
        <p:spPr>
          <a:xfrm>
            <a:off x="6676474" y="2570593"/>
            <a:ext cx="927545" cy="369332"/>
          </a:xfrm>
          <a:prstGeom prst="rect">
            <a:avLst/>
          </a:prstGeom>
          <a:noFill/>
        </p:spPr>
        <p:txBody>
          <a:bodyPr wrap="none" rtlCol="0">
            <a:spAutoFit/>
          </a:bodyPr>
          <a:lstStyle/>
          <a:p>
            <a:pPr algn="ctr"/>
            <a:r>
              <a:rPr lang="en-US" dirty="0" smtClean="0">
                <a:latin typeface="Gill Sans Light"/>
                <a:cs typeface="Gill Sans Light"/>
              </a:rPr>
              <a:t>Authors</a:t>
            </a:r>
            <a:endParaRPr lang="en-US" dirty="0">
              <a:latin typeface="Gill Sans Light"/>
              <a:cs typeface="Gill Sans Light"/>
            </a:endParaRPr>
          </a:p>
        </p:txBody>
      </p:sp>
      <p:sp>
        <p:nvSpPr>
          <p:cNvPr id="15" name="Rounded Rectangle 14"/>
          <p:cNvSpPr/>
          <p:nvPr/>
        </p:nvSpPr>
        <p:spPr>
          <a:xfrm>
            <a:off x="7409750" y="947515"/>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6" name="TextBox 15"/>
          <p:cNvSpPr txBox="1"/>
          <p:nvPr/>
        </p:nvSpPr>
        <p:spPr>
          <a:xfrm>
            <a:off x="7516745" y="1011478"/>
            <a:ext cx="739881" cy="369332"/>
          </a:xfrm>
          <a:prstGeom prst="rect">
            <a:avLst/>
          </a:prstGeom>
          <a:noFill/>
        </p:spPr>
        <p:txBody>
          <a:bodyPr wrap="none" rtlCol="0">
            <a:spAutoFit/>
          </a:bodyPr>
          <a:lstStyle/>
          <a:p>
            <a:pPr algn="ctr"/>
            <a:r>
              <a:rPr lang="en-US" dirty="0" smtClean="0">
                <a:latin typeface="Gill Sans Light"/>
                <a:cs typeface="Gill Sans Light"/>
              </a:rPr>
              <a:t>Terms</a:t>
            </a:r>
            <a:endParaRPr lang="en-US" dirty="0">
              <a:latin typeface="Gill Sans Light"/>
              <a:cs typeface="Gill Sans Light"/>
            </a:endParaRPr>
          </a:p>
        </p:txBody>
      </p:sp>
      <p:sp>
        <p:nvSpPr>
          <p:cNvPr id="17" name="Rounded Rectangle 16"/>
          <p:cNvSpPr/>
          <p:nvPr/>
        </p:nvSpPr>
        <p:spPr>
          <a:xfrm>
            <a:off x="5930144" y="953459"/>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8" name="TextBox 17"/>
          <p:cNvSpPr txBox="1"/>
          <p:nvPr/>
        </p:nvSpPr>
        <p:spPr>
          <a:xfrm>
            <a:off x="6046556" y="1022793"/>
            <a:ext cx="750927" cy="369332"/>
          </a:xfrm>
          <a:prstGeom prst="rect">
            <a:avLst/>
          </a:prstGeom>
          <a:noFill/>
        </p:spPr>
        <p:txBody>
          <a:bodyPr wrap="none" rtlCol="0">
            <a:spAutoFit/>
          </a:bodyPr>
          <a:lstStyle/>
          <a:p>
            <a:pPr algn="ctr"/>
            <a:r>
              <a:rPr lang="en-US" dirty="0" smtClean="0">
                <a:latin typeface="Gill Sans Light"/>
                <a:cs typeface="Gill Sans Light"/>
              </a:rPr>
              <a:t>Venue</a:t>
            </a:r>
            <a:endParaRPr lang="en-US" dirty="0">
              <a:latin typeface="Gill Sans Light"/>
              <a:cs typeface="Gill Sans Light"/>
            </a:endParaRPr>
          </a:p>
        </p:txBody>
      </p:sp>
      <p:cxnSp>
        <p:nvCxnSpPr>
          <p:cNvPr id="20" name="Straight Arrow Connector 19"/>
          <p:cNvCxnSpPr>
            <a:stCxn id="15" idx="2"/>
          </p:cNvCxnSpPr>
          <p:nvPr/>
        </p:nvCxnSpPr>
        <p:spPr>
          <a:xfrm flipH="1">
            <a:off x="7409750" y="1425633"/>
            <a:ext cx="491874" cy="2574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2"/>
          </p:cNvCxnSpPr>
          <p:nvPr/>
        </p:nvCxnSpPr>
        <p:spPr>
          <a:xfrm flipH="1" flipV="1">
            <a:off x="6422018" y="1431577"/>
            <a:ext cx="491873" cy="25154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140247" y="2146297"/>
            <a:ext cx="1061" cy="4093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47</a:t>
            </a:fld>
            <a:endParaRPr lang="en-US"/>
          </a:p>
        </p:txBody>
      </p:sp>
    </p:spTree>
    <p:extLst>
      <p:ext uri="{BB962C8B-B14F-4D97-AF65-F5344CB8AC3E}">
        <p14:creationId xmlns:p14="http://schemas.microsoft.com/office/powerpoint/2010/main" val="1087380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95407"/>
          </a:xfrm>
        </p:spPr>
        <p:txBody>
          <a:bodyPr/>
          <a:lstStyle/>
          <a:p>
            <a:r>
              <a:rPr lang="en-US" sz="4200" dirty="0"/>
              <a:t>CATHY: Constructing A Topical </a:t>
            </a:r>
            <a:r>
              <a:rPr lang="en-US" sz="4200" dirty="0" err="1"/>
              <a:t>HierarchY</a:t>
            </a:r>
            <a:endParaRPr lang="en-US" sz="4200" dirty="0"/>
          </a:p>
        </p:txBody>
      </p:sp>
      <p:sp>
        <p:nvSpPr>
          <p:cNvPr id="3" name="Content Placeholder 2"/>
          <p:cNvSpPr>
            <a:spLocks noGrp="1"/>
          </p:cNvSpPr>
          <p:nvPr>
            <p:ph idx="1"/>
          </p:nvPr>
        </p:nvSpPr>
        <p:spPr>
          <a:xfrm>
            <a:off x="261828" y="1081914"/>
            <a:ext cx="8686800" cy="5553547"/>
          </a:xfrm>
        </p:spPr>
        <p:txBody>
          <a:bodyPr>
            <a:noAutofit/>
          </a:bodyPr>
          <a:lstStyle/>
          <a:p>
            <a:r>
              <a:rPr lang="en-US" sz="2600" dirty="0">
                <a:solidFill>
                  <a:srgbClr val="7F7F7F"/>
                </a:solidFill>
              </a:rPr>
              <a:t>End </a:t>
            </a:r>
            <a:r>
              <a:rPr lang="en-US" sz="2600" dirty="0" smtClean="0">
                <a:solidFill>
                  <a:srgbClr val="7F7F7F"/>
                </a:solidFill>
              </a:rPr>
              <a:t>goal: </a:t>
            </a:r>
            <a:r>
              <a:rPr lang="en-US" sz="2600" dirty="0">
                <a:solidFill>
                  <a:srgbClr val="7F7F7F"/>
                </a:solidFill>
              </a:rPr>
              <a:t>hierarchy of topics and subtopics</a:t>
            </a:r>
          </a:p>
          <a:p>
            <a:pPr lvl="1"/>
            <a:r>
              <a:rPr lang="en-US" sz="2100" dirty="0">
                <a:solidFill>
                  <a:srgbClr val="7F7F7F"/>
                </a:solidFill>
              </a:rPr>
              <a:t>Topic-modeling approaches </a:t>
            </a:r>
            <a:r>
              <a:rPr lang="en-US" sz="2100" dirty="0" smtClean="0">
                <a:solidFill>
                  <a:srgbClr val="7F7F7F"/>
                </a:solidFill>
              </a:rPr>
              <a:t>can’t naturally use </a:t>
            </a:r>
            <a:r>
              <a:rPr lang="en-US" sz="2100" dirty="0">
                <a:solidFill>
                  <a:srgbClr val="7F7F7F"/>
                </a:solidFill>
              </a:rPr>
              <a:t>the </a:t>
            </a:r>
            <a:r>
              <a:rPr lang="en-US" sz="2100" dirty="0" smtClean="0">
                <a:solidFill>
                  <a:srgbClr val="7F7F7F"/>
                </a:solidFill>
              </a:rPr>
              <a:t>output of topic modeling approaches </a:t>
            </a:r>
            <a:r>
              <a:rPr lang="en-US" sz="2100" dirty="0">
                <a:solidFill>
                  <a:srgbClr val="7F7F7F"/>
                </a:solidFill>
              </a:rPr>
              <a:t>to go down and generate a </a:t>
            </a:r>
            <a:r>
              <a:rPr lang="en-US" sz="2100" dirty="0" smtClean="0">
                <a:solidFill>
                  <a:srgbClr val="7F7F7F"/>
                </a:solidFill>
              </a:rPr>
              <a:t>hierarchy</a:t>
            </a:r>
          </a:p>
          <a:p>
            <a:r>
              <a:rPr lang="en-US" sz="2600" dirty="0">
                <a:solidFill>
                  <a:srgbClr val="7F7F7F"/>
                </a:solidFill>
              </a:rPr>
              <a:t>Alter topic discovery approach to be recursive</a:t>
            </a:r>
          </a:p>
          <a:p>
            <a:pPr lvl="1"/>
            <a:r>
              <a:rPr lang="en-US" sz="2100" dirty="0">
                <a:solidFill>
                  <a:srgbClr val="7F7F7F"/>
                </a:solidFill>
              </a:rPr>
              <a:t>Output of a topic serves as input for its subtopics</a:t>
            </a:r>
          </a:p>
          <a:p>
            <a:r>
              <a:rPr lang="en-US" sz="2600" dirty="0" smtClean="0">
                <a:solidFill>
                  <a:srgbClr val="7F7F7F"/>
                </a:solidFill>
              </a:rPr>
              <a:t>Parent</a:t>
            </a:r>
            <a:r>
              <a:rPr lang="en-US" sz="2600" dirty="0">
                <a:solidFill>
                  <a:srgbClr val="7F7F7F"/>
                </a:solidFill>
              </a:rPr>
              <a:t>-child relationship of topics and subtopics</a:t>
            </a:r>
          </a:p>
          <a:p>
            <a:pPr lvl="1"/>
            <a:r>
              <a:rPr lang="en-US" sz="2100" dirty="0">
                <a:solidFill>
                  <a:srgbClr val="7F7F7F"/>
                </a:solidFill>
              </a:rPr>
              <a:t>Subtopics </a:t>
            </a:r>
            <a:r>
              <a:rPr lang="en-US" sz="2100" dirty="0" smtClean="0">
                <a:solidFill>
                  <a:srgbClr val="7F7F7F"/>
                </a:solidFill>
              </a:rPr>
              <a:t>constructed </a:t>
            </a:r>
            <a:r>
              <a:rPr lang="en-US" sz="2100" dirty="0">
                <a:solidFill>
                  <a:srgbClr val="7F7F7F"/>
                </a:solidFill>
              </a:rPr>
              <a:t>exclusively from their parent </a:t>
            </a:r>
            <a:r>
              <a:rPr lang="en-US" sz="2100" dirty="0" smtClean="0">
                <a:solidFill>
                  <a:srgbClr val="7F7F7F"/>
                </a:solidFill>
              </a:rPr>
              <a:t>topic</a:t>
            </a:r>
          </a:p>
          <a:p>
            <a:pPr lvl="1"/>
            <a:r>
              <a:rPr lang="en-US" sz="2100" dirty="0" smtClean="0">
                <a:solidFill>
                  <a:srgbClr val="7F7F7F"/>
                </a:solidFill>
              </a:rPr>
              <a:t>Constructing </a:t>
            </a:r>
            <a:r>
              <a:rPr lang="en-US" sz="2100" dirty="0">
                <a:solidFill>
                  <a:srgbClr val="7F7F7F"/>
                </a:solidFill>
              </a:rPr>
              <a:t>2 topics, each with 3 subtopics is not the same as 6 topics</a:t>
            </a:r>
          </a:p>
          <a:p>
            <a:r>
              <a:rPr lang="en-US" sz="2600" dirty="0" smtClean="0">
                <a:solidFill>
                  <a:srgbClr val="7F7F7F"/>
                </a:solidFill>
              </a:rPr>
              <a:t>Topic </a:t>
            </a:r>
            <a:r>
              <a:rPr lang="en-US" sz="2600" dirty="0">
                <a:solidFill>
                  <a:srgbClr val="7F7F7F"/>
                </a:solidFill>
              </a:rPr>
              <a:t>representation </a:t>
            </a:r>
            <a:r>
              <a:rPr lang="en-US" sz="2600" dirty="0" smtClean="0">
                <a:solidFill>
                  <a:srgbClr val="7F7F7F"/>
                </a:solidFill>
              </a:rPr>
              <a:t>remains phrase</a:t>
            </a:r>
            <a:r>
              <a:rPr lang="en-US" sz="2600" dirty="0">
                <a:solidFill>
                  <a:srgbClr val="7F7F7F"/>
                </a:solidFill>
              </a:rPr>
              <a:t>-centric</a:t>
            </a:r>
          </a:p>
          <a:p>
            <a:pPr lvl="1"/>
            <a:r>
              <a:rPr lang="en-US" sz="2100" dirty="0">
                <a:solidFill>
                  <a:srgbClr val="7F7F7F"/>
                </a:solidFill>
              </a:rPr>
              <a:t>Phrases of mixed lengths are mined and ranked for each discovered </a:t>
            </a:r>
            <a:r>
              <a:rPr lang="en-US" sz="2100" dirty="0" smtClean="0">
                <a:solidFill>
                  <a:srgbClr val="7F7F7F"/>
                </a:solidFill>
              </a:rPr>
              <a:t>topic</a:t>
            </a:r>
            <a:endParaRPr lang="en-US" sz="2100" dirty="0">
              <a:solidFill>
                <a:srgbClr val="7F7F7F"/>
              </a:solidFill>
            </a:endParaRPr>
          </a:p>
          <a:p>
            <a:pPr lvl="1"/>
            <a:r>
              <a:rPr lang="en-US" sz="2100" dirty="0" smtClean="0">
                <a:solidFill>
                  <a:srgbClr val="7F7F7F"/>
                </a:solidFill>
              </a:rPr>
              <a:t>Phrase </a:t>
            </a:r>
            <a:r>
              <a:rPr lang="en-US" sz="2100" dirty="0">
                <a:solidFill>
                  <a:srgbClr val="7F7F7F"/>
                </a:solidFill>
              </a:rPr>
              <a:t>ranking is with respect to sibling subtopics, not parent </a:t>
            </a:r>
            <a:r>
              <a:rPr lang="en-US" sz="2100" dirty="0" smtClean="0">
                <a:solidFill>
                  <a:srgbClr val="7F7F7F"/>
                </a:solidFill>
              </a:rPr>
              <a:t>topic</a:t>
            </a:r>
          </a:p>
          <a:p>
            <a:pPr lvl="1"/>
            <a:r>
              <a:rPr lang="en-US" sz="2100" dirty="0">
                <a:solidFill>
                  <a:srgbClr val="7F7F7F"/>
                </a:solidFill>
              </a:rPr>
              <a:t>Highly ranked phrases within a topic might, or might not, appear highly ranked within its </a:t>
            </a:r>
            <a:r>
              <a:rPr lang="en-US" sz="2100" dirty="0" smtClean="0">
                <a:solidFill>
                  <a:srgbClr val="7F7F7F"/>
                </a:solidFill>
              </a:rPr>
              <a:t>subtopics</a:t>
            </a:r>
            <a:endParaRPr lang="en-US" sz="2100" dirty="0">
              <a:solidFill>
                <a:srgbClr val="7F7F7F"/>
              </a:solidFill>
            </a:endParaRPr>
          </a:p>
          <a:p>
            <a:endParaRPr lang="en-US" sz="1800" dirty="0">
              <a:solidFill>
                <a:srgbClr val="7F7F7F"/>
              </a:solidFill>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48</a:t>
            </a:fld>
            <a:endParaRPr lang="en-US"/>
          </a:p>
        </p:txBody>
      </p:sp>
    </p:spTree>
    <p:extLst>
      <p:ext uri="{BB962C8B-B14F-4D97-AF65-F5344CB8AC3E}">
        <p14:creationId xmlns:p14="http://schemas.microsoft.com/office/powerpoint/2010/main" val="3444823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1889"/>
          </a:xfrm>
        </p:spPr>
        <p:txBody>
          <a:bodyPr/>
          <a:lstStyle/>
          <a:p>
            <a:r>
              <a:rPr lang="en-US" dirty="0" smtClean="0"/>
              <a:t>CATHY Framework</a:t>
            </a:r>
            <a:endParaRPr lang="en-US" dirty="0"/>
          </a:p>
        </p:txBody>
      </p:sp>
      <p:graphicFrame>
        <p:nvGraphicFramePr>
          <p:cNvPr id="4" name="Content Placeholder 2"/>
          <p:cNvGraphicFramePr>
            <a:graphicFrameLocks noGrp="1"/>
          </p:cNvGraphicFramePr>
          <p:nvPr>
            <p:ph idx="1"/>
            <p:extLst>
              <p:ext uri="{D42A27DB-BD31-4B8C-83A1-F6EECF244321}">
                <p14:modId xmlns:p14="http://schemas.microsoft.com/office/powerpoint/2010/main" val="1914975296"/>
              </p:ext>
            </p:extLst>
          </p:nvPr>
        </p:nvGraphicFramePr>
        <p:xfrm>
          <a:off x="6500282" y="3760765"/>
          <a:ext cx="2275868" cy="2134279"/>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275868"/>
              </a:tblGrid>
              <a:tr h="247228">
                <a:tc>
                  <a:txBody>
                    <a:bodyPr/>
                    <a:lstStyle/>
                    <a:p>
                      <a:pPr algn="ctr"/>
                      <a:r>
                        <a:rPr lang="en-US" sz="1400" dirty="0" smtClean="0"/>
                        <a:t>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400" dirty="0" smtClean="0"/>
                        <a:t>support vector machines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reinforcement 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feature selection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400" dirty="0" smtClean="0"/>
                        <a:t>conditional random fields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classification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decision</a:t>
                      </a:r>
                      <a:r>
                        <a:rPr lang="en-US" sz="1400" baseline="0" dirty="0" smtClean="0"/>
                        <a:t> trees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cxnSp>
        <p:nvCxnSpPr>
          <p:cNvPr id="5" name="Straight Connector 4"/>
          <p:cNvCxnSpPr/>
          <p:nvPr/>
        </p:nvCxnSpPr>
        <p:spPr>
          <a:xfrm flipH="1">
            <a:off x="3868541" y="4214133"/>
            <a:ext cx="85422" cy="1561814"/>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3752590" y="4489345"/>
            <a:ext cx="610098" cy="48179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37" idx="5"/>
          </p:cNvCxnSpPr>
          <p:nvPr/>
        </p:nvCxnSpPr>
        <p:spPr>
          <a:xfrm>
            <a:off x="840497" y="2123513"/>
            <a:ext cx="1349377" cy="399681"/>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246027" y="1706519"/>
            <a:ext cx="1322794" cy="101337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772940" y="3470983"/>
            <a:ext cx="843440" cy="801762"/>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3" idx="1"/>
          </p:cNvCxnSpPr>
          <p:nvPr/>
        </p:nvCxnSpPr>
        <p:spPr>
          <a:xfrm>
            <a:off x="387138" y="2578782"/>
            <a:ext cx="447095" cy="698879"/>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28249" y="2523194"/>
            <a:ext cx="1501699" cy="196700"/>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37" idx="5"/>
          </p:cNvCxnSpPr>
          <p:nvPr/>
        </p:nvCxnSpPr>
        <p:spPr>
          <a:xfrm>
            <a:off x="840497" y="2123513"/>
            <a:ext cx="566414" cy="73749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1406911" y="1847630"/>
            <a:ext cx="20799" cy="73115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46027" y="2719894"/>
            <a:ext cx="1019773" cy="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6631" y="3329872"/>
            <a:ext cx="1289712" cy="491445"/>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616380" y="2664305"/>
            <a:ext cx="493531" cy="806678"/>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2029948" y="2523194"/>
            <a:ext cx="262404" cy="75765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1696343" y="3329872"/>
            <a:ext cx="596009" cy="150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265520" y="2578782"/>
            <a:ext cx="121618" cy="1101423"/>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616380" y="2382082"/>
            <a:ext cx="493531" cy="1837318"/>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996928" y="4501623"/>
            <a:ext cx="619452" cy="46749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3" idx="5"/>
          </p:cNvCxnSpPr>
          <p:nvPr/>
        </p:nvCxnSpPr>
        <p:spPr>
          <a:xfrm flipH="1">
            <a:off x="996928" y="3477222"/>
            <a:ext cx="36867" cy="149189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96928" y="2861005"/>
            <a:ext cx="409983" cy="21081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109911" y="2382082"/>
            <a:ext cx="141111" cy="2274479"/>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996928" y="4515450"/>
            <a:ext cx="1395205" cy="453663"/>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612706" y="3112264"/>
            <a:ext cx="459815" cy="165399"/>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594796" y="4043042"/>
            <a:ext cx="419295" cy="106525"/>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1265800" y="2523194"/>
            <a:ext cx="924074" cy="19670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37" idx="3"/>
          </p:cNvCxnSpPr>
          <p:nvPr/>
        </p:nvCxnSpPr>
        <p:spPr>
          <a:xfrm flipV="1">
            <a:off x="387138" y="2123513"/>
            <a:ext cx="253797" cy="455269"/>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427710" y="1565407"/>
            <a:ext cx="682201" cy="1098898"/>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33" idx="7"/>
          </p:cNvCxnSpPr>
          <p:nvPr/>
        </p:nvCxnSpPr>
        <p:spPr>
          <a:xfrm flipV="1">
            <a:off x="1033795" y="2578782"/>
            <a:ext cx="373116" cy="698879"/>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65520" y="2719894"/>
            <a:ext cx="1000280" cy="1242534"/>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792903" y="3236330"/>
            <a:ext cx="282222" cy="282223"/>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6027" y="2578782"/>
            <a:ext cx="282222" cy="282223"/>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949985" y="2382082"/>
            <a:ext cx="319852" cy="282223"/>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286599" y="1565407"/>
            <a:ext cx="282222" cy="28222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99605" y="1882621"/>
            <a:ext cx="282222" cy="28222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2251022" y="3521744"/>
            <a:ext cx="141111" cy="1134817"/>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616380" y="3188760"/>
            <a:ext cx="0" cy="131286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36417" y="3329872"/>
            <a:ext cx="855716" cy="118557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1616380" y="3239521"/>
            <a:ext cx="775753" cy="1262102"/>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757491" y="4360512"/>
            <a:ext cx="634642" cy="154938"/>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2977" y="4131634"/>
            <a:ext cx="303951" cy="83747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996928" y="3329872"/>
            <a:ext cx="699415" cy="16392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4409" y="3708429"/>
            <a:ext cx="872519" cy="114779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265520" y="3962428"/>
            <a:ext cx="507420" cy="31031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855817" y="4686890"/>
            <a:ext cx="282222" cy="28222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13014" y="3990522"/>
            <a:ext cx="319852" cy="28222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24409" y="3567317"/>
            <a:ext cx="282222" cy="28222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50" name="Oval 49"/>
          <p:cNvSpPr/>
          <p:nvPr/>
        </p:nvSpPr>
        <p:spPr>
          <a:xfrm>
            <a:off x="1475269" y="4219400"/>
            <a:ext cx="282222" cy="282223"/>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109911" y="4374338"/>
            <a:ext cx="282222" cy="28222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251022" y="3239521"/>
            <a:ext cx="282222" cy="282223"/>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a:stCxn id="37" idx="6"/>
          </p:cNvCxnSpPr>
          <p:nvPr/>
        </p:nvCxnSpPr>
        <p:spPr>
          <a:xfrm flipV="1">
            <a:off x="881827" y="1706519"/>
            <a:ext cx="404772" cy="317214"/>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06911" y="2578782"/>
            <a:ext cx="209469" cy="89220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1265800" y="2578782"/>
            <a:ext cx="282222" cy="28222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56454" y="3188760"/>
            <a:ext cx="319852" cy="28222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68" idx="5"/>
          </p:cNvCxnSpPr>
          <p:nvPr/>
        </p:nvCxnSpPr>
        <p:spPr>
          <a:xfrm>
            <a:off x="3707949" y="4145487"/>
            <a:ext cx="246014" cy="29960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3293288" y="4489345"/>
            <a:ext cx="1069400" cy="3220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81" idx="1"/>
          </p:cNvCxnSpPr>
          <p:nvPr/>
        </p:nvCxnSpPr>
        <p:spPr>
          <a:xfrm flipH="1" flipV="1">
            <a:off x="4362688" y="4489345"/>
            <a:ext cx="300665" cy="2584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3113110" y="4357433"/>
            <a:ext cx="122438" cy="634152"/>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3868541" y="5192432"/>
            <a:ext cx="367645" cy="5835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65" idx="5"/>
          </p:cNvCxnSpPr>
          <p:nvPr/>
        </p:nvCxnSpPr>
        <p:spPr>
          <a:xfrm>
            <a:off x="3634644" y="4533903"/>
            <a:ext cx="233897" cy="124204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3868541" y="5367809"/>
            <a:ext cx="849238" cy="40813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65" idx="7"/>
          </p:cNvCxnSpPr>
          <p:nvPr/>
        </p:nvCxnSpPr>
        <p:spPr>
          <a:xfrm flipV="1">
            <a:off x="3634644" y="4329614"/>
            <a:ext cx="434799" cy="40975"/>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3437506" y="4336765"/>
            <a:ext cx="230961" cy="230962"/>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177807" y="4357433"/>
            <a:ext cx="115481" cy="115482"/>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120705" y="3998331"/>
            <a:ext cx="122060" cy="122061"/>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582851" y="4020389"/>
            <a:ext cx="146561" cy="146562"/>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p:cNvCxnSpPr>
            <a:stCxn id="81" idx="4"/>
          </p:cNvCxnSpPr>
          <p:nvPr/>
        </p:nvCxnSpPr>
        <p:spPr>
          <a:xfrm flipH="1">
            <a:off x="4542403" y="5030925"/>
            <a:ext cx="238241" cy="512261"/>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228099" y="4489345"/>
            <a:ext cx="314304" cy="10538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236186" y="4961470"/>
            <a:ext cx="306217" cy="58171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548711" y="4971138"/>
            <a:ext cx="319830" cy="80480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3868541" y="4489345"/>
            <a:ext cx="494147" cy="128660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932931" y="4811406"/>
            <a:ext cx="935610" cy="964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3113110" y="4991585"/>
            <a:ext cx="537540" cy="15944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3603591" y="5246045"/>
            <a:ext cx="529899" cy="529902"/>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446771" y="4791244"/>
            <a:ext cx="407758" cy="359788"/>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932931" y="4631227"/>
            <a:ext cx="360357" cy="36035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79" name="Oval 78"/>
          <p:cNvSpPr/>
          <p:nvPr/>
        </p:nvSpPr>
        <p:spPr>
          <a:xfrm>
            <a:off x="4120705" y="4961470"/>
            <a:ext cx="230961" cy="230962"/>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367027" y="5192432"/>
            <a:ext cx="350752" cy="350754"/>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614770" y="4699177"/>
            <a:ext cx="331747" cy="331748"/>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p:cNvCxnSpPr>
            <a:stCxn id="68" idx="6"/>
          </p:cNvCxnSpPr>
          <p:nvPr/>
        </p:nvCxnSpPr>
        <p:spPr>
          <a:xfrm flipV="1">
            <a:off x="3729412" y="4059362"/>
            <a:ext cx="391293" cy="343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3838482" y="4214133"/>
            <a:ext cx="230961" cy="230962"/>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160804" y="4370589"/>
            <a:ext cx="269179" cy="2375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104" idx="5"/>
          </p:cNvCxnSpPr>
          <p:nvPr/>
        </p:nvCxnSpPr>
        <p:spPr>
          <a:xfrm>
            <a:off x="3596518" y="1858201"/>
            <a:ext cx="803877" cy="166916"/>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2905612" y="1685419"/>
            <a:ext cx="1394327" cy="46034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endCxn id="100" idx="1"/>
          </p:cNvCxnSpPr>
          <p:nvPr/>
        </p:nvCxnSpPr>
        <p:spPr>
          <a:xfrm>
            <a:off x="2905612" y="2145759"/>
            <a:ext cx="648375" cy="50507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3131020" y="2025117"/>
            <a:ext cx="1269375" cy="12064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3794153" y="1798123"/>
            <a:ext cx="393082" cy="32784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905612" y="2145759"/>
            <a:ext cx="695149" cy="17360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166277" y="2552984"/>
            <a:ext cx="1009397" cy="181936"/>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10" idx="1"/>
          </p:cNvCxnSpPr>
          <p:nvPr/>
        </p:nvCxnSpPr>
        <p:spPr>
          <a:xfrm flipH="1" flipV="1">
            <a:off x="4400395" y="2025117"/>
            <a:ext cx="68486" cy="49006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10" idx="3"/>
          </p:cNvCxnSpPr>
          <p:nvPr/>
        </p:nvCxnSpPr>
        <p:spPr>
          <a:xfrm flipH="1" flipV="1">
            <a:off x="4175674" y="2552984"/>
            <a:ext cx="293207" cy="6803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18316" y="2033054"/>
            <a:ext cx="35257" cy="5891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3600761" y="2025117"/>
            <a:ext cx="983053" cy="29424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endCxn id="104" idx="3"/>
          </p:cNvCxnSpPr>
          <p:nvPr/>
        </p:nvCxnSpPr>
        <p:spPr>
          <a:xfrm flipV="1">
            <a:off x="3018316" y="1858201"/>
            <a:ext cx="295998" cy="174853"/>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087302" y="1597987"/>
            <a:ext cx="404803" cy="588971"/>
          </a:xfrm>
          <a:prstGeom prst="line">
            <a:avLst/>
          </a:prstGeom>
          <a:ln w="762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100" idx="7"/>
          </p:cNvCxnSpPr>
          <p:nvPr/>
        </p:nvCxnSpPr>
        <p:spPr>
          <a:xfrm flipV="1">
            <a:off x="3751120" y="2125969"/>
            <a:ext cx="43033" cy="524860"/>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3053573" y="2319362"/>
            <a:ext cx="547188" cy="52826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513159" y="2610001"/>
            <a:ext cx="278789" cy="278790"/>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905612" y="2033054"/>
            <a:ext cx="225408" cy="225409"/>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308685" y="1863276"/>
            <a:ext cx="366839" cy="323682"/>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074531" y="1572714"/>
            <a:ext cx="225408" cy="225409"/>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3255868" y="1517550"/>
            <a:ext cx="399096" cy="399098"/>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4124476" y="2462633"/>
            <a:ext cx="54238" cy="505452"/>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2940869" y="2734920"/>
            <a:ext cx="645897" cy="24367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3444862" y="2907639"/>
            <a:ext cx="141904" cy="141905"/>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2940869" y="2622215"/>
            <a:ext cx="225408" cy="225409"/>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09" name="Oval 108"/>
          <p:cNvSpPr/>
          <p:nvPr/>
        </p:nvSpPr>
        <p:spPr>
          <a:xfrm>
            <a:off x="4111134" y="2832924"/>
            <a:ext cx="135160" cy="135161"/>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446961" y="2493260"/>
            <a:ext cx="149676" cy="149677"/>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a:stCxn id="104" idx="6"/>
          </p:cNvCxnSpPr>
          <p:nvPr/>
        </p:nvCxnSpPr>
        <p:spPr>
          <a:xfrm flipV="1">
            <a:off x="3654964" y="1685419"/>
            <a:ext cx="419567" cy="31680"/>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3794153" y="2125969"/>
            <a:ext cx="432720" cy="51736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600761" y="2125969"/>
            <a:ext cx="386784" cy="386785"/>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022078" y="2462633"/>
            <a:ext cx="204795" cy="18070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Freeform 114"/>
          <p:cNvSpPr/>
          <p:nvPr/>
        </p:nvSpPr>
        <p:spPr>
          <a:xfrm>
            <a:off x="2833187" y="1403835"/>
            <a:ext cx="2010982" cy="1680855"/>
          </a:xfrm>
          <a:custGeom>
            <a:avLst/>
            <a:gdLst>
              <a:gd name="connsiteX0" fmla="*/ 1415143 w 2037184"/>
              <a:gd name="connsiteY0" fmla="*/ 10367 h 1758302"/>
              <a:gd name="connsiteX1" fmla="*/ 1415143 w 2037184"/>
              <a:gd name="connsiteY1" fmla="*/ 10367 h 1758302"/>
              <a:gd name="connsiteX2" fmla="*/ 1451429 w 2037184"/>
              <a:gd name="connsiteY2" fmla="*/ 41469 h 1758302"/>
              <a:gd name="connsiteX3" fmla="*/ 1482531 w 2037184"/>
              <a:gd name="connsiteY3" fmla="*/ 51837 h 1758302"/>
              <a:gd name="connsiteX4" fmla="*/ 1498082 w 2037184"/>
              <a:gd name="connsiteY4" fmla="*/ 62204 h 1758302"/>
              <a:gd name="connsiteX5" fmla="*/ 1529184 w 2037184"/>
              <a:gd name="connsiteY5" fmla="*/ 77755 h 1758302"/>
              <a:gd name="connsiteX6" fmla="*/ 1549918 w 2037184"/>
              <a:gd name="connsiteY6" fmla="*/ 124408 h 1758302"/>
              <a:gd name="connsiteX7" fmla="*/ 1570653 w 2037184"/>
              <a:gd name="connsiteY7" fmla="*/ 165877 h 1758302"/>
              <a:gd name="connsiteX8" fmla="*/ 1581020 w 2037184"/>
              <a:gd name="connsiteY8" fmla="*/ 176245 h 1758302"/>
              <a:gd name="connsiteX9" fmla="*/ 1591388 w 2037184"/>
              <a:gd name="connsiteY9" fmla="*/ 196979 h 1758302"/>
              <a:gd name="connsiteX10" fmla="*/ 1601755 w 2037184"/>
              <a:gd name="connsiteY10" fmla="*/ 228082 h 1758302"/>
              <a:gd name="connsiteX11" fmla="*/ 1622490 w 2037184"/>
              <a:gd name="connsiteY11" fmla="*/ 259184 h 1758302"/>
              <a:gd name="connsiteX12" fmla="*/ 1632857 w 2037184"/>
              <a:gd name="connsiteY12" fmla="*/ 274735 h 1758302"/>
              <a:gd name="connsiteX13" fmla="*/ 1643224 w 2037184"/>
              <a:gd name="connsiteY13" fmla="*/ 290286 h 1758302"/>
              <a:gd name="connsiteX14" fmla="*/ 1653592 w 2037184"/>
              <a:gd name="connsiteY14" fmla="*/ 311020 h 1758302"/>
              <a:gd name="connsiteX15" fmla="*/ 1669143 w 2037184"/>
              <a:gd name="connsiteY15" fmla="*/ 321388 h 1758302"/>
              <a:gd name="connsiteX16" fmla="*/ 1674326 w 2037184"/>
              <a:gd name="connsiteY16" fmla="*/ 336939 h 1758302"/>
              <a:gd name="connsiteX17" fmla="*/ 1679510 w 2037184"/>
              <a:gd name="connsiteY17" fmla="*/ 357673 h 1758302"/>
              <a:gd name="connsiteX18" fmla="*/ 1700245 w 2037184"/>
              <a:gd name="connsiteY18" fmla="*/ 378408 h 1758302"/>
              <a:gd name="connsiteX19" fmla="*/ 1720980 w 2037184"/>
              <a:gd name="connsiteY19" fmla="*/ 404326 h 1758302"/>
              <a:gd name="connsiteX20" fmla="*/ 1731347 w 2037184"/>
              <a:gd name="connsiteY20" fmla="*/ 419877 h 1758302"/>
              <a:gd name="connsiteX21" fmla="*/ 1746898 w 2037184"/>
              <a:gd name="connsiteY21" fmla="*/ 430245 h 1758302"/>
              <a:gd name="connsiteX22" fmla="*/ 1783184 w 2037184"/>
              <a:gd name="connsiteY22" fmla="*/ 492449 h 1758302"/>
              <a:gd name="connsiteX23" fmla="*/ 1788367 w 2037184"/>
              <a:gd name="connsiteY23" fmla="*/ 508000 h 1758302"/>
              <a:gd name="connsiteX24" fmla="*/ 1798735 w 2037184"/>
              <a:gd name="connsiteY24" fmla="*/ 523551 h 1758302"/>
              <a:gd name="connsiteX25" fmla="*/ 1814286 w 2037184"/>
              <a:gd name="connsiteY25" fmla="*/ 580571 h 1758302"/>
              <a:gd name="connsiteX26" fmla="*/ 1829837 w 2037184"/>
              <a:gd name="connsiteY26" fmla="*/ 616857 h 1758302"/>
              <a:gd name="connsiteX27" fmla="*/ 1835020 w 2037184"/>
              <a:gd name="connsiteY27" fmla="*/ 632408 h 1758302"/>
              <a:gd name="connsiteX28" fmla="*/ 1855755 w 2037184"/>
              <a:gd name="connsiteY28" fmla="*/ 653143 h 1758302"/>
              <a:gd name="connsiteX29" fmla="*/ 1860939 w 2037184"/>
              <a:gd name="connsiteY29" fmla="*/ 668694 h 1758302"/>
              <a:gd name="connsiteX30" fmla="*/ 1876490 w 2037184"/>
              <a:gd name="connsiteY30" fmla="*/ 679061 h 1758302"/>
              <a:gd name="connsiteX31" fmla="*/ 1892041 w 2037184"/>
              <a:gd name="connsiteY31" fmla="*/ 694612 h 1758302"/>
              <a:gd name="connsiteX32" fmla="*/ 1912775 w 2037184"/>
              <a:gd name="connsiteY32" fmla="*/ 725714 h 1758302"/>
              <a:gd name="connsiteX33" fmla="*/ 1928326 w 2037184"/>
              <a:gd name="connsiteY33" fmla="*/ 756816 h 1758302"/>
              <a:gd name="connsiteX34" fmla="*/ 1954245 w 2037184"/>
              <a:gd name="connsiteY34" fmla="*/ 782735 h 1758302"/>
              <a:gd name="connsiteX35" fmla="*/ 1964612 w 2037184"/>
              <a:gd name="connsiteY35" fmla="*/ 798286 h 1758302"/>
              <a:gd name="connsiteX36" fmla="*/ 1990531 w 2037184"/>
              <a:gd name="connsiteY36" fmla="*/ 829388 h 1758302"/>
              <a:gd name="connsiteX37" fmla="*/ 2006082 w 2037184"/>
              <a:gd name="connsiteY37" fmla="*/ 881224 h 1758302"/>
              <a:gd name="connsiteX38" fmla="*/ 2011265 w 2037184"/>
              <a:gd name="connsiteY38" fmla="*/ 896775 h 1758302"/>
              <a:gd name="connsiteX39" fmla="*/ 2016449 w 2037184"/>
              <a:gd name="connsiteY39" fmla="*/ 938245 h 1758302"/>
              <a:gd name="connsiteX40" fmla="*/ 2026816 w 2037184"/>
              <a:gd name="connsiteY40" fmla="*/ 979714 h 1758302"/>
              <a:gd name="connsiteX41" fmla="*/ 2037184 w 2037184"/>
              <a:gd name="connsiteY41" fmla="*/ 1052286 h 1758302"/>
              <a:gd name="connsiteX42" fmla="*/ 2032000 w 2037184"/>
              <a:gd name="connsiteY42" fmla="*/ 1181877 h 1758302"/>
              <a:gd name="connsiteX43" fmla="*/ 2026816 w 2037184"/>
              <a:gd name="connsiteY43" fmla="*/ 1202612 h 1758302"/>
              <a:gd name="connsiteX44" fmla="*/ 2006082 w 2037184"/>
              <a:gd name="connsiteY44" fmla="*/ 1238898 h 1758302"/>
              <a:gd name="connsiteX45" fmla="*/ 1980163 w 2037184"/>
              <a:gd name="connsiteY45" fmla="*/ 1275184 h 1758302"/>
              <a:gd name="connsiteX46" fmla="*/ 1949061 w 2037184"/>
              <a:gd name="connsiteY46" fmla="*/ 1285551 h 1758302"/>
              <a:gd name="connsiteX47" fmla="*/ 1933510 w 2037184"/>
              <a:gd name="connsiteY47" fmla="*/ 1295918 h 1758302"/>
              <a:gd name="connsiteX48" fmla="*/ 1917959 w 2037184"/>
              <a:gd name="connsiteY48" fmla="*/ 1316653 h 1758302"/>
              <a:gd name="connsiteX49" fmla="*/ 1897224 w 2037184"/>
              <a:gd name="connsiteY49" fmla="*/ 1327020 h 1758302"/>
              <a:gd name="connsiteX50" fmla="*/ 1860939 w 2037184"/>
              <a:gd name="connsiteY50" fmla="*/ 1342571 h 1758302"/>
              <a:gd name="connsiteX51" fmla="*/ 1829837 w 2037184"/>
              <a:gd name="connsiteY51" fmla="*/ 1363306 h 1758302"/>
              <a:gd name="connsiteX52" fmla="*/ 1798735 w 2037184"/>
              <a:gd name="connsiteY52" fmla="*/ 1373673 h 1758302"/>
              <a:gd name="connsiteX53" fmla="*/ 1783184 w 2037184"/>
              <a:gd name="connsiteY53" fmla="*/ 1378857 h 1758302"/>
              <a:gd name="connsiteX54" fmla="*/ 1762449 w 2037184"/>
              <a:gd name="connsiteY54" fmla="*/ 1399592 h 1758302"/>
              <a:gd name="connsiteX55" fmla="*/ 1746898 w 2037184"/>
              <a:gd name="connsiteY55" fmla="*/ 1430694 h 1758302"/>
              <a:gd name="connsiteX56" fmla="*/ 1731347 w 2037184"/>
              <a:gd name="connsiteY56" fmla="*/ 1456612 h 1758302"/>
              <a:gd name="connsiteX57" fmla="*/ 1700245 w 2037184"/>
              <a:gd name="connsiteY57" fmla="*/ 1487714 h 1758302"/>
              <a:gd name="connsiteX58" fmla="*/ 1684694 w 2037184"/>
              <a:gd name="connsiteY58" fmla="*/ 1518816 h 1758302"/>
              <a:gd name="connsiteX59" fmla="*/ 1658775 w 2037184"/>
              <a:gd name="connsiteY59" fmla="*/ 1544735 h 1758302"/>
              <a:gd name="connsiteX60" fmla="*/ 1638041 w 2037184"/>
              <a:gd name="connsiteY60" fmla="*/ 1575837 h 1758302"/>
              <a:gd name="connsiteX61" fmla="*/ 1622490 w 2037184"/>
              <a:gd name="connsiteY61" fmla="*/ 1606939 h 1758302"/>
              <a:gd name="connsiteX62" fmla="*/ 1606939 w 2037184"/>
              <a:gd name="connsiteY62" fmla="*/ 1617306 h 1758302"/>
              <a:gd name="connsiteX63" fmla="*/ 1555102 w 2037184"/>
              <a:gd name="connsiteY63" fmla="*/ 1663959 h 1758302"/>
              <a:gd name="connsiteX64" fmla="*/ 1534367 w 2037184"/>
              <a:gd name="connsiteY64" fmla="*/ 1674326 h 1758302"/>
              <a:gd name="connsiteX65" fmla="*/ 1508449 w 2037184"/>
              <a:gd name="connsiteY65" fmla="*/ 1689877 h 1758302"/>
              <a:gd name="connsiteX66" fmla="*/ 1466980 w 2037184"/>
              <a:gd name="connsiteY66" fmla="*/ 1700245 h 1758302"/>
              <a:gd name="connsiteX67" fmla="*/ 1451429 w 2037184"/>
              <a:gd name="connsiteY67" fmla="*/ 1715796 h 1758302"/>
              <a:gd name="connsiteX68" fmla="*/ 1430694 w 2037184"/>
              <a:gd name="connsiteY68" fmla="*/ 1720979 h 1758302"/>
              <a:gd name="connsiteX69" fmla="*/ 1394408 w 2037184"/>
              <a:gd name="connsiteY69" fmla="*/ 1731347 h 1758302"/>
              <a:gd name="connsiteX70" fmla="*/ 1197429 w 2037184"/>
              <a:gd name="connsiteY70" fmla="*/ 1746898 h 1758302"/>
              <a:gd name="connsiteX71" fmla="*/ 1155959 w 2037184"/>
              <a:gd name="connsiteY71" fmla="*/ 1752082 h 1758302"/>
              <a:gd name="connsiteX72" fmla="*/ 642775 w 2037184"/>
              <a:gd name="connsiteY72" fmla="*/ 1752082 h 1758302"/>
              <a:gd name="connsiteX73" fmla="*/ 590939 w 2037184"/>
              <a:gd name="connsiteY73" fmla="*/ 1741714 h 1758302"/>
              <a:gd name="connsiteX74" fmla="*/ 523551 w 2037184"/>
              <a:gd name="connsiteY74" fmla="*/ 1731347 h 1758302"/>
              <a:gd name="connsiteX75" fmla="*/ 502816 w 2037184"/>
              <a:gd name="connsiteY75" fmla="*/ 1720979 h 1758302"/>
              <a:gd name="connsiteX76" fmla="*/ 487265 w 2037184"/>
              <a:gd name="connsiteY76" fmla="*/ 1715796 h 1758302"/>
              <a:gd name="connsiteX77" fmla="*/ 445796 w 2037184"/>
              <a:gd name="connsiteY77" fmla="*/ 1695061 h 1758302"/>
              <a:gd name="connsiteX78" fmla="*/ 430245 w 2037184"/>
              <a:gd name="connsiteY78" fmla="*/ 1684694 h 1758302"/>
              <a:gd name="connsiteX79" fmla="*/ 393959 w 2037184"/>
              <a:gd name="connsiteY79" fmla="*/ 1674326 h 1758302"/>
              <a:gd name="connsiteX80" fmla="*/ 378408 w 2037184"/>
              <a:gd name="connsiteY80" fmla="*/ 1663959 h 1758302"/>
              <a:gd name="connsiteX81" fmla="*/ 347306 w 2037184"/>
              <a:gd name="connsiteY81" fmla="*/ 1653592 h 1758302"/>
              <a:gd name="connsiteX82" fmla="*/ 331755 w 2037184"/>
              <a:gd name="connsiteY82" fmla="*/ 1648408 h 1758302"/>
              <a:gd name="connsiteX83" fmla="*/ 305837 w 2037184"/>
              <a:gd name="connsiteY83" fmla="*/ 1643224 h 1758302"/>
              <a:gd name="connsiteX84" fmla="*/ 290286 w 2037184"/>
              <a:gd name="connsiteY84" fmla="*/ 1638041 h 1758302"/>
              <a:gd name="connsiteX85" fmla="*/ 238449 w 2037184"/>
              <a:gd name="connsiteY85" fmla="*/ 1632857 h 1758302"/>
              <a:gd name="connsiteX86" fmla="*/ 212531 w 2037184"/>
              <a:gd name="connsiteY86" fmla="*/ 1627673 h 1758302"/>
              <a:gd name="connsiteX87" fmla="*/ 186612 w 2037184"/>
              <a:gd name="connsiteY87" fmla="*/ 1606939 h 1758302"/>
              <a:gd name="connsiteX88" fmla="*/ 155510 w 2037184"/>
              <a:gd name="connsiteY88" fmla="*/ 1596571 h 1758302"/>
              <a:gd name="connsiteX89" fmla="*/ 145143 w 2037184"/>
              <a:gd name="connsiteY89" fmla="*/ 1581020 h 1758302"/>
              <a:gd name="connsiteX90" fmla="*/ 119224 w 2037184"/>
              <a:gd name="connsiteY90" fmla="*/ 1560286 h 1758302"/>
              <a:gd name="connsiteX91" fmla="*/ 103673 w 2037184"/>
              <a:gd name="connsiteY91" fmla="*/ 1534367 h 1758302"/>
              <a:gd name="connsiteX92" fmla="*/ 98490 w 2037184"/>
              <a:gd name="connsiteY92" fmla="*/ 1518816 h 1758302"/>
              <a:gd name="connsiteX93" fmla="*/ 88122 w 2037184"/>
              <a:gd name="connsiteY93" fmla="*/ 1503265 h 1758302"/>
              <a:gd name="connsiteX94" fmla="*/ 72571 w 2037184"/>
              <a:gd name="connsiteY94" fmla="*/ 1466979 h 1758302"/>
              <a:gd name="connsiteX95" fmla="*/ 57020 w 2037184"/>
              <a:gd name="connsiteY95" fmla="*/ 1451428 h 1758302"/>
              <a:gd name="connsiteX96" fmla="*/ 51837 w 2037184"/>
              <a:gd name="connsiteY96" fmla="*/ 1435877 h 1758302"/>
              <a:gd name="connsiteX97" fmla="*/ 36286 w 2037184"/>
              <a:gd name="connsiteY97" fmla="*/ 1404775 h 1758302"/>
              <a:gd name="connsiteX98" fmla="*/ 31102 w 2037184"/>
              <a:gd name="connsiteY98" fmla="*/ 1378857 h 1758302"/>
              <a:gd name="connsiteX99" fmla="*/ 25918 w 2037184"/>
              <a:gd name="connsiteY99" fmla="*/ 1358122 h 1758302"/>
              <a:gd name="connsiteX100" fmla="*/ 20735 w 2037184"/>
              <a:gd name="connsiteY100" fmla="*/ 1342571 h 1758302"/>
              <a:gd name="connsiteX101" fmla="*/ 15551 w 2037184"/>
              <a:gd name="connsiteY101" fmla="*/ 1316653 h 1758302"/>
              <a:gd name="connsiteX102" fmla="*/ 0 w 2037184"/>
              <a:gd name="connsiteY102" fmla="*/ 1238898 h 1758302"/>
              <a:gd name="connsiteX103" fmla="*/ 10367 w 2037184"/>
              <a:gd name="connsiteY103" fmla="*/ 699796 h 1758302"/>
              <a:gd name="connsiteX104" fmla="*/ 20735 w 2037184"/>
              <a:gd name="connsiteY104" fmla="*/ 679061 h 1758302"/>
              <a:gd name="connsiteX105" fmla="*/ 25918 w 2037184"/>
              <a:gd name="connsiteY105" fmla="*/ 663510 h 1758302"/>
              <a:gd name="connsiteX106" fmla="*/ 41469 w 2037184"/>
              <a:gd name="connsiteY106" fmla="*/ 647959 h 1758302"/>
              <a:gd name="connsiteX107" fmla="*/ 51837 w 2037184"/>
              <a:gd name="connsiteY107" fmla="*/ 632408 h 1758302"/>
              <a:gd name="connsiteX108" fmla="*/ 57020 w 2037184"/>
              <a:gd name="connsiteY108" fmla="*/ 611673 h 1758302"/>
              <a:gd name="connsiteX109" fmla="*/ 82939 w 2037184"/>
              <a:gd name="connsiteY109" fmla="*/ 585755 h 1758302"/>
              <a:gd name="connsiteX110" fmla="*/ 93306 w 2037184"/>
              <a:gd name="connsiteY110" fmla="*/ 554653 h 1758302"/>
              <a:gd name="connsiteX111" fmla="*/ 103673 w 2037184"/>
              <a:gd name="connsiteY111" fmla="*/ 518367 h 1758302"/>
              <a:gd name="connsiteX112" fmla="*/ 145143 w 2037184"/>
              <a:gd name="connsiteY112" fmla="*/ 445796 h 1758302"/>
              <a:gd name="connsiteX113" fmla="*/ 160694 w 2037184"/>
              <a:gd name="connsiteY113" fmla="*/ 430245 h 1758302"/>
              <a:gd name="connsiteX114" fmla="*/ 181429 w 2037184"/>
              <a:gd name="connsiteY114" fmla="*/ 399143 h 1758302"/>
              <a:gd name="connsiteX115" fmla="*/ 207347 w 2037184"/>
              <a:gd name="connsiteY115" fmla="*/ 373224 h 1758302"/>
              <a:gd name="connsiteX116" fmla="*/ 228082 w 2037184"/>
              <a:gd name="connsiteY116" fmla="*/ 347306 h 1758302"/>
              <a:gd name="connsiteX117" fmla="*/ 248816 w 2037184"/>
              <a:gd name="connsiteY117" fmla="*/ 331755 h 1758302"/>
              <a:gd name="connsiteX118" fmla="*/ 274735 w 2037184"/>
              <a:gd name="connsiteY118" fmla="*/ 305837 h 1758302"/>
              <a:gd name="connsiteX119" fmla="*/ 290286 w 2037184"/>
              <a:gd name="connsiteY119" fmla="*/ 290286 h 1758302"/>
              <a:gd name="connsiteX120" fmla="*/ 316204 w 2037184"/>
              <a:gd name="connsiteY120" fmla="*/ 269551 h 1758302"/>
              <a:gd name="connsiteX121" fmla="*/ 336939 w 2037184"/>
              <a:gd name="connsiteY121" fmla="*/ 259184 h 1758302"/>
              <a:gd name="connsiteX122" fmla="*/ 368041 w 2037184"/>
              <a:gd name="connsiteY122" fmla="*/ 228082 h 1758302"/>
              <a:gd name="connsiteX123" fmla="*/ 378408 w 2037184"/>
              <a:gd name="connsiteY123" fmla="*/ 212531 h 1758302"/>
              <a:gd name="connsiteX124" fmla="*/ 445796 w 2037184"/>
              <a:gd name="connsiteY124" fmla="*/ 155510 h 1758302"/>
              <a:gd name="connsiteX125" fmla="*/ 476898 w 2037184"/>
              <a:gd name="connsiteY125" fmla="*/ 145143 h 1758302"/>
              <a:gd name="connsiteX126" fmla="*/ 523551 w 2037184"/>
              <a:gd name="connsiteY126" fmla="*/ 134775 h 1758302"/>
              <a:gd name="connsiteX127" fmla="*/ 559837 w 2037184"/>
              <a:gd name="connsiteY127" fmla="*/ 124408 h 1758302"/>
              <a:gd name="connsiteX128" fmla="*/ 580571 w 2037184"/>
              <a:gd name="connsiteY128" fmla="*/ 108857 h 1758302"/>
              <a:gd name="connsiteX129" fmla="*/ 606490 w 2037184"/>
              <a:gd name="connsiteY129" fmla="*/ 88122 h 1758302"/>
              <a:gd name="connsiteX130" fmla="*/ 647959 w 2037184"/>
              <a:gd name="connsiteY130" fmla="*/ 77755 h 1758302"/>
              <a:gd name="connsiteX131" fmla="*/ 679061 w 2037184"/>
              <a:gd name="connsiteY131" fmla="*/ 62204 h 1758302"/>
              <a:gd name="connsiteX132" fmla="*/ 741265 w 2037184"/>
              <a:gd name="connsiteY132" fmla="*/ 46653 h 1758302"/>
              <a:gd name="connsiteX133" fmla="*/ 767184 w 2037184"/>
              <a:gd name="connsiteY133" fmla="*/ 36286 h 1758302"/>
              <a:gd name="connsiteX134" fmla="*/ 787918 w 2037184"/>
              <a:gd name="connsiteY134" fmla="*/ 31102 h 1758302"/>
              <a:gd name="connsiteX135" fmla="*/ 803469 w 2037184"/>
              <a:gd name="connsiteY135" fmla="*/ 20735 h 1758302"/>
              <a:gd name="connsiteX136" fmla="*/ 855306 w 2037184"/>
              <a:gd name="connsiteY136" fmla="*/ 10367 h 1758302"/>
              <a:gd name="connsiteX137" fmla="*/ 891592 w 2037184"/>
              <a:gd name="connsiteY137" fmla="*/ 0 h 1758302"/>
              <a:gd name="connsiteX138" fmla="*/ 1047102 w 2037184"/>
              <a:gd name="connsiteY138" fmla="*/ 5184 h 1758302"/>
              <a:gd name="connsiteX139" fmla="*/ 1192245 w 2037184"/>
              <a:gd name="connsiteY139" fmla="*/ 15551 h 1758302"/>
              <a:gd name="connsiteX140" fmla="*/ 1233714 w 2037184"/>
              <a:gd name="connsiteY140" fmla="*/ 25918 h 1758302"/>
              <a:gd name="connsiteX141" fmla="*/ 1264816 w 2037184"/>
              <a:gd name="connsiteY141" fmla="*/ 36286 h 1758302"/>
              <a:gd name="connsiteX142" fmla="*/ 1352939 w 2037184"/>
              <a:gd name="connsiteY142" fmla="*/ 25918 h 1758302"/>
              <a:gd name="connsiteX143" fmla="*/ 1368490 w 2037184"/>
              <a:gd name="connsiteY143" fmla="*/ 15551 h 1758302"/>
              <a:gd name="connsiteX144" fmla="*/ 1399592 w 2037184"/>
              <a:gd name="connsiteY144" fmla="*/ 5184 h 1758302"/>
              <a:gd name="connsiteX145" fmla="*/ 1451429 w 2037184"/>
              <a:gd name="connsiteY145" fmla="*/ 15551 h 1758302"/>
              <a:gd name="connsiteX146" fmla="*/ 1415143 w 2037184"/>
              <a:gd name="connsiteY146" fmla="*/ 10367 h 175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037184" h="1758302">
                <a:moveTo>
                  <a:pt x="1415143" y="10367"/>
                </a:moveTo>
                <a:lnTo>
                  <a:pt x="1415143" y="10367"/>
                </a:lnTo>
                <a:cubicBezTo>
                  <a:pt x="1427238" y="20734"/>
                  <a:pt x="1437862" y="33120"/>
                  <a:pt x="1451429" y="41469"/>
                </a:cubicBezTo>
                <a:cubicBezTo>
                  <a:pt x="1460736" y="47196"/>
                  <a:pt x="1473438" y="45775"/>
                  <a:pt x="1482531" y="51837"/>
                </a:cubicBezTo>
                <a:cubicBezTo>
                  <a:pt x="1487715" y="55293"/>
                  <a:pt x="1492510" y="59418"/>
                  <a:pt x="1498082" y="62204"/>
                </a:cubicBezTo>
                <a:cubicBezTo>
                  <a:pt x="1541004" y="83665"/>
                  <a:pt x="1484617" y="48045"/>
                  <a:pt x="1529184" y="77755"/>
                </a:cubicBezTo>
                <a:cubicBezTo>
                  <a:pt x="1559684" y="123506"/>
                  <a:pt x="1512899" y="50371"/>
                  <a:pt x="1549918" y="124408"/>
                </a:cubicBezTo>
                <a:cubicBezTo>
                  <a:pt x="1556830" y="138231"/>
                  <a:pt x="1559725" y="154948"/>
                  <a:pt x="1570653" y="165877"/>
                </a:cubicBezTo>
                <a:cubicBezTo>
                  <a:pt x="1574109" y="169333"/>
                  <a:pt x="1578309" y="172179"/>
                  <a:pt x="1581020" y="176245"/>
                </a:cubicBezTo>
                <a:cubicBezTo>
                  <a:pt x="1585306" y="182674"/>
                  <a:pt x="1588518" y="189804"/>
                  <a:pt x="1591388" y="196979"/>
                </a:cubicBezTo>
                <a:cubicBezTo>
                  <a:pt x="1595447" y="207126"/>
                  <a:pt x="1595693" y="218989"/>
                  <a:pt x="1601755" y="228082"/>
                </a:cubicBezTo>
                <a:lnTo>
                  <a:pt x="1622490" y="259184"/>
                </a:lnTo>
                <a:lnTo>
                  <a:pt x="1632857" y="274735"/>
                </a:lnTo>
                <a:cubicBezTo>
                  <a:pt x="1636313" y="279919"/>
                  <a:pt x="1640438" y="284714"/>
                  <a:pt x="1643224" y="290286"/>
                </a:cubicBezTo>
                <a:cubicBezTo>
                  <a:pt x="1646680" y="297197"/>
                  <a:pt x="1648645" y="305084"/>
                  <a:pt x="1653592" y="311020"/>
                </a:cubicBezTo>
                <a:cubicBezTo>
                  <a:pt x="1657580" y="315806"/>
                  <a:pt x="1663959" y="317932"/>
                  <a:pt x="1669143" y="321388"/>
                </a:cubicBezTo>
                <a:cubicBezTo>
                  <a:pt x="1670871" y="326572"/>
                  <a:pt x="1672825" y="331685"/>
                  <a:pt x="1674326" y="336939"/>
                </a:cubicBezTo>
                <a:cubicBezTo>
                  <a:pt x="1676283" y="343789"/>
                  <a:pt x="1675734" y="351632"/>
                  <a:pt x="1679510" y="357673"/>
                </a:cubicBezTo>
                <a:cubicBezTo>
                  <a:pt x="1684691" y="365962"/>
                  <a:pt x="1694823" y="370275"/>
                  <a:pt x="1700245" y="378408"/>
                </a:cubicBezTo>
                <a:cubicBezTo>
                  <a:pt x="1732153" y="426272"/>
                  <a:pt x="1691435" y="367395"/>
                  <a:pt x="1720980" y="404326"/>
                </a:cubicBezTo>
                <a:cubicBezTo>
                  <a:pt x="1724872" y="409191"/>
                  <a:pt x="1726942" y="415472"/>
                  <a:pt x="1731347" y="419877"/>
                </a:cubicBezTo>
                <a:cubicBezTo>
                  <a:pt x="1735752" y="424282"/>
                  <a:pt x="1741714" y="426789"/>
                  <a:pt x="1746898" y="430245"/>
                </a:cubicBezTo>
                <a:cubicBezTo>
                  <a:pt x="1771497" y="479441"/>
                  <a:pt x="1758360" y="459350"/>
                  <a:pt x="1783184" y="492449"/>
                </a:cubicBezTo>
                <a:cubicBezTo>
                  <a:pt x="1784912" y="497633"/>
                  <a:pt x="1785923" y="503113"/>
                  <a:pt x="1788367" y="508000"/>
                </a:cubicBezTo>
                <a:cubicBezTo>
                  <a:pt x="1791153" y="513572"/>
                  <a:pt x="1797096" y="517540"/>
                  <a:pt x="1798735" y="523551"/>
                </a:cubicBezTo>
                <a:cubicBezTo>
                  <a:pt x="1816604" y="589071"/>
                  <a:pt x="1790862" y="545438"/>
                  <a:pt x="1814286" y="580571"/>
                </a:cubicBezTo>
                <a:cubicBezTo>
                  <a:pt x="1826411" y="641207"/>
                  <a:pt x="1809919" y="583661"/>
                  <a:pt x="1829837" y="616857"/>
                </a:cubicBezTo>
                <a:cubicBezTo>
                  <a:pt x="1832648" y="621542"/>
                  <a:pt x="1831844" y="627962"/>
                  <a:pt x="1835020" y="632408"/>
                </a:cubicBezTo>
                <a:cubicBezTo>
                  <a:pt x="1840701" y="640362"/>
                  <a:pt x="1855755" y="653143"/>
                  <a:pt x="1855755" y="653143"/>
                </a:cubicBezTo>
                <a:cubicBezTo>
                  <a:pt x="1857483" y="658327"/>
                  <a:pt x="1857526" y="664427"/>
                  <a:pt x="1860939" y="668694"/>
                </a:cubicBezTo>
                <a:cubicBezTo>
                  <a:pt x="1864831" y="673559"/>
                  <a:pt x="1871704" y="675073"/>
                  <a:pt x="1876490" y="679061"/>
                </a:cubicBezTo>
                <a:cubicBezTo>
                  <a:pt x="1882122" y="683754"/>
                  <a:pt x="1887540" y="688825"/>
                  <a:pt x="1892041" y="694612"/>
                </a:cubicBezTo>
                <a:cubicBezTo>
                  <a:pt x="1899691" y="704447"/>
                  <a:pt x="1908835" y="713894"/>
                  <a:pt x="1912775" y="725714"/>
                </a:cubicBezTo>
                <a:cubicBezTo>
                  <a:pt x="1917669" y="740395"/>
                  <a:pt x="1917505" y="744449"/>
                  <a:pt x="1928326" y="756816"/>
                </a:cubicBezTo>
                <a:cubicBezTo>
                  <a:pt x="1936372" y="766011"/>
                  <a:pt x="1947468" y="772569"/>
                  <a:pt x="1954245" y="782735"/>
                </a:cubicBezTo>
                <a:cubicBezTo>
                  <a:pt x="1957701" y="787919"/>
                  <a:pt x="1960624" y="793500"/>
                  <a:pt x="1964612" y="798286"/>
                </a:cubicBezTo>
                <a:cubicBezTo>
                  <a:pt x="1997879" y="838206"/>
                  <a:pt x="1964785" y="790771"/>
                  <a:pt x="1990531" y="829388"/>
                </a:cubicBezTo>
                <a:cubicBezTo>
                  <a:pt x="1998366" y="860730"/>
                  <a:pt x="1993459" y="843354"/>
                  <a:pt x="2006082" y="881224"/>
                </a:cubicBezTo>
                <a:lnTo>
                  <a:pt x="2011265" y="896775"/>
                </a:lnTo>
                <a:cubicBezTo>
                  <a:pt x="2012993" y="910598"/>
                  <a:pt x="2013882" y="924553"/>
                  <a:pt x="2016449" y="938245"/>
                </a:cubicBezTo>
                <a:cubicBezTo>
                  <a:pt x="2019075" y="952249"/>
                  <a:pt x="2025049" y="965576"/>
                  <a:pt x="2026816" y="979714"/>
                </a:cubicBezTo>
                <a:cubicBezTo>
                  <a:pt x="2033304" y="1031613"/>
                  <a:pt x="2029710" y="1007443"/>
                  <a:pt x="2037184" y="1052286"/>
                </a:cubicBezTo>
                <a:cubicBezTo>
                  <a:pt x="2035456" y="1095483"/>
                  <a:pt x="2034975" y="1138748"/>
                  <a:pt x="2032000" y="1181877"/>
                </a:cubicBezTo>
                <a:cubicBezTo>
                  <a:pt x="2031510" y="1188985"/>
                  <a:pt x="2029318" y="1195941"/>
                  <a:pt x="2026816" y="1202612"/>
                </a:cubicBezTo>
                <a:cubicBezTo>
                  <a:pt x="2018272" y="1225396"/>
                  <a:pt x="2017019" y="1219758"/>
                  <a:pt x="2006082" y="1238898"/>
                </a:cubicBezTo>
                <a:cubicBezTo>
                  <a:pt x="1997823" y="1253351"/>
                  <a:pt x="1996067" y="1266348"/>
                  <a:pt x="1980163" y="1275184"/>
                </a:cubicBezTo>
                <a:cubicBezTo>
                  <a:pt x="1970610" y="1280491"/>
                  <a:pt x="1958154" y="1279489"/>
                  <a:pt x="1949061" y="1285551"/>
                </a:cubicBezTo>
                <a:lnTo>
                  <a:pt x="1933510" y="1295918"/>
                </a:lnTo>
                <a:cubicBezTo>
                  <a:pt x="1928326" y="1302830"/>
                  <a:pt x="1924519" y="1311030"/>
                  <a:pt x="1917959" y="1316653"/>
                </a:cubicBezTo>
                <a:cubicBezTo>
                  <a:pt x="1912092" y="1321682"/>
                  <a:pt x="1904327" y="1323976"/>
                  <a:pt x="1897224" y="1327020"/>
                </a:cubicBezTo>
                <a:cubicBezTo>
                  <a:pt x="1877875" y="1335312"/>
                  <a:pt x="1881564" y="1328821"/>
                  <a:pt x="1860939" y="1342571"/>
                </a:cubicBezTo>
                <a:cubicBezTo>
                  <a:pt x="1831274" y="1362348"/>
                  <a:pt x="1876812" y="1344516"/>
                  <a:pt x="1829837" y="1363306"/>
                </a:cubicBezTo>
                <a:cubicBezTo>
                  <a:pt x="1819690" y="1367365"/>
                  <a:pt x="1809102" y="1370217"/>
                  <a:pt x="1798735" y="1373673"/>
                </a:cubicBezTo>
                <a:lnTo>
                  <a:pt x="1783184" y="1378857"/>
                </a:lnTo>
                <a:cubicBezTo>
                  <a:pt x="1776272" y="1385769"/>
                  <a:pt x="1765540" y="1390319"/>
                  <a:pt x="1762449" y="1399592"/>
                </a:cubicBezTo>
                <a:cubicBezTo>
                  <a:pt x="1754456" y="1423570"/>
                  <a:pt x="1761253" y="1407727"/>
                  <a:pt x="1746898" y="1430694"/>
                </a:cubicBezTo>
                <a:cubicBezTo>
                  <a:pt x="1741558" y="1439238"/>
                  <a:pt x="1737727" y="1448814"/>
                  <a:pt x="1731347" y="1456612"/>
                </a:cubicBezTo>
                <a:cubicBezTo>
                  <a:pt x="1722063" y="1467959"/>
                  <a:pt x="1700245" y="1487714"/>
                  <a:pt x="1700245" y="1487714"/>
                </a:cubicBezTo>
                <a:cubicBezTo>
                  <a:pt x="1695351" y="1502395"/>
                  <a:pt x="1695515" y="1506449"/>
                  <a:pt x="1684694" y="1518816"/>
                </a:cubicBezTo>
                <a:cubicBezTo>
                  <a:pt x="1676648" y="1528011"/>
                  <a:pt x="1664239" y="1533807"/>
                  <a:pt x="1658775" y="1544735"/>
                </a:cubicBezTo>
                <a:cubicBezTo>
                  <a:pt x="1646222" y="1569840"/>
                  <a:pt x="1653872" y="1560005"/>
                  <a:pt x="1638041" y="1575837"/>
                </a:cubicBezTo>
                <a:cubicBezTo>
                  <a:pt x="1633825" y="1588484"/>
                  <a:pt x="1632538" y="1596891"/>
                  <a:pt x="1622490" y="1606939"/>
                </a:cubicBezTo>
                <a:cubicBezTo>
                  <a:pt x="1618085" y="1611344"/>
                  <a:pt x="1611595" y="1613167"/>
                  <a:pt x="1606939" y="1617306"/>
                </a:cubicBezTo>
                <a:cubicBezTo>
                  <a:pt x="1580157" y="1641112"/>
                  <a:pt x="1581421" y="1647510"/>
                  <a:pt x="1555102" y="1663959"/>
                </a:cubicBezTo>
                <a:cubicBezTo>
                  <a:pt x="1548549" y="1668054"/>
                  <a:pt x="1541122" y="1670573"/>
                  <a:pt x="1534367" y="1674326"/>
                </a:cubicBezTo>
                <a:cubicBezTo>
                  <a:pt x="1525560" y="1679219"/>
                  <a:pt x="1517853" y="1686260"/>
                  <a:pt x="1508449" y="1689877"/>
                </a:cubicBezTo>
                <a:cubicBezTo>
                  <a:pt x="1495150" y="1694992"/>
                  <a:pt x="1466980" y="1700245"/>
                  <a:pt x="1466980" y="1700245"/>
                </a:cubicBezTo>
                <a:cubicBezTo>
                  <a:pt x="1461796" y="1705429"/>
                  <a:pt x="1457794" y="1712159"/>
                  <a:pt x="1451429" y="1715796"/>
                </a:cubicBezTo>
                <a:cubicBezTo>
                  <a:pt x="1445243" y="1719331"/>
                  <a:pt x="1437544" y="1719022"/>
                  <a:pt x="1430694" y="1720979"/>
                </a:cubicBezTo>
                <a:cubicBezTo>
                  <a:pt x="1416462" y="1725045"/>
                  <a:pt x="1409912" y="1729233"/>
                  <a:pt x="1394408" y="1731347"/>
                </a:cubicBezTo>
                <a:cubicBezTo>
                  <a:pt x="1304057" y="1743668"/>
                  <a:pt x="1291065" y="1742216"/>
                  <a:pt x="1197429" y="1746898"/>
                </a:cubicBezTo>
                <a:cubicBezTo>
                  <a:pt x="1183606" y="1748626"/>
                  <a:pt x="1169885" y="1751720"/>
                  <a:pt x="1155959" y="1752082"/>
                </a:cubicBezTo>
                <a:cubicBezTo>
                  <a:pt x="825721" y="1760659"/>
                  <a:pt x="882965" y="1760087"/>
                  <a:pt x="642775" y="1752082"/>
                </a:cubicBezTo>
                <a:cubicBezTo>
                  <a:pt x="625496" y="1748626"/>
                  <a:pt x="608320" y="1744610"/>
                  <a:pt x="590939" y="1741714"/>
                </a:cubicBezTo>
                <a:cubicBezTo>
                  <a:pt x="547785" y="1734523"/>
                  <a:pt x="570242" y="1738017"/>
                  <a:pt x="523551" y="1731347"/>
                </a:cubicBezTo>
                <a:cubicBezTo>
                  <a:pt x="516639" y="1727891"/>
                  <a:pt x="509919" y="1724023"/>
                  <a:pt x="502816" y="1720979"/>
                </a:cubicBezTo>
                <a:cubicBezTo>
                  <a:pt x="497794" y="1718827"/>
                  <a:pt x="491811" y="1718827"/>
                  <a:pt x="487265" y="1715796"/>
                </a:cubicBezTo>
                <a:cubicBezTo>
                  <a:pt x="449924" y="1690903"/>
                  <a:pt x="497603" y="1705423"/>
                  <a:pt x="445796" y="1695061"/>
                </a:cubicBezTo>
                <a:cubicBezTo>
                  <a:pt x="440612" y="1691605"/>
                  <a:pt x="435971" y="1687148"/>
                  <a:pt x="430245" y="1684694"/>
                </a:cubicBezTo>
                <a:cubicBezTo>
                  <a:pt x="406990" y="1674728"/>
                  <a:pt x="414136" y="1684415"/>
                  <a:pt x="393959" y="1674326"/>
                </a:cubicBezTo>
                <a:cubicBezTo>
                  <a:pt x="388387" y="1671540"/>
                  <a:pt x="384101" y="1666489"/>
                  <a:pt x="378408" y="1663959"/>
                </a:cubicBezTo>
                <a:cubicBezTo>
                  <a:pt x="368422" y="1659521"/>
                  <a:pt x="357673" y="1657048"/>
                  <a:pt x="347306" y="1653592"/>
                </a:cubicBezTo>
                <a:cubicBezTo>
                  <a:pt x="342122" y="1651864"/>
                  <a:pt x="337113" y="1649480"/>
                  <a:pt x="331755" y="1648408"/>
                </a:cubicBezTo>
                <a:cubicBezTo>
                  <a:pt x="323116" y="1646680"/>
                  <a:pt x="314384" y="1645361"/>
                  <a:pt x="305837" y="1643224"/>
                </a:cubicBezTo>
                <a:cubicBezTo>
                  <a:pt x="300536" y="1641899"/>
                  <a:pt x="295686" y="1638872"/>
                  <a:pt x="290286" y="1638041"/>
                </a:cubicBezTo>
                <a:cubicBezTo>
                  <a:pt x="273123" y="1635401"/>
                  <a:pt x="255728" y="1634585"/>
                  <a:pt x="238449" y="1632857"/>
                </a:cubicBezTo>
                <a:cubicBezTo>
                  <a:pt x="229810" y="1631129"/>
                  <a:pt x="220780" y="1630767"/>
                  <a:pt x="212531" y="1627673"/>
                </a:cubicBezTo>
                <a:cubicBezTo>
                  <a:pt x="163370" y="1609237"/>
                  <a:pt x="224562" y="1625914"/>
                  <a:pt x="186612" y="1606939"/>
                </a:cubicBezTo>
                <a:cubicBezTo>
                  <a:pt x="176838" y="1602052"/>
                  <a:pt x="155510" y="1596571"/>
                  <a:pt x="155510" y="1596571"/>
                </a:cubicBezTo>
                <a:cubicBezTo>
                  <a:pt x="152054" y="1591387"/>
                  <a:pt x="149035" y="1585885"/>
                  <a:pt x="145143" y="1581020"/>
                </a:cubicBezTo>
                <a:cubicBezTo>
                  <a:pt x="136703" y="1570470"/>
                  <a:pt x="130768" y="1567982"/>
                  <a:pt x="119224" y="1560286"/>
                </a:cubicBezTo>
                <a:cubicBezTo>
                  <a:pt x="104542" y="1516234"/>
                  <a:pt x="125019" y="1569945"/>
                  <a:pt x="103673" y="1534367"/>
                </a:cubicBezTo>
                <a:cubicBezTo>
                  <a:pt x="100862" y="1529682"/>
                  <a:pt x="100934" y="1523703"/>
                  <a:pt x="98490" y="1518816"/>
                </a:cubicBezTo>
                <a:cubicBezTo>
                  <a:pt x="95704" y="1513244"/>
                  <a:pt x="91578" y="1508449"/>
                  <a:pt x="88122" y="1503265"/>
                </a:cubicBezTo>
                <a:cubicBezTo>
                  <a:pt x="83891" y="1490572"/>
                  <a:pt x="80580" y="1478192"/>
                  <a:pt x="72571" y="1466979"/>
                </a:cubicBezTo>
                <a:cubicBezTo>
                  <a:pt x="68310" y="1461014"/>
                  <a:pt x="62204" y="1456612"/>
                  <a:pt x="57020" y="1451428"/>
                </a:cubicBezTo>
                <a:cubicBezTo>
                  <a:pt x="55292" y="1446244"/>
                  <a:pt x="54281" y="1440764"/>
                  <a:pt x="51837" y="1435877"/>
                </a:cubicBezTo>
                <a:cubicBezTo>
                  <a:pt x="39164" y="1410532"/>
                  <a:pt x="42802" y="1430839"/>
                  <a:pt x="36286" y="1404775"/>
                </a:cubicBezTo>
                <a:cubicBezTo>
                  <a:pt x="34149" y="1396228"/>
                  <a:pt x="33013" y="1387458"/>
                  <a:pt x="31102" y="1378857"/>
                </a:cubicBezTo>
                <a:cubicBezTo>
                  <a:pt x="29556" y="1371902"/>
                  <a:pt x="27875" y="1364972"/>
                  <a:pt x="25918" y="1358122"/>
                </a:cubicBezTo>
                <a:cubicBezTo>
                  <a:pt x="24417" y="1352868"/>
                  <a:pt x="22060" y="1347872"/>
                  <a:pt x="20735" y="1342571"/>
                </a:cubicBezTo>
                <a:cubicBezTo>
                  <a:pt x="18598" y="1334024"/>
                  <a:pt x="17532" y="1325238"/>
                  <a:pt x="15551" y="1316653"/>
                </a:cubicBezTo>
                <a:cubicBezTo>
                  <a:pt x="555" y="1251671"/>
                  <a:pt x="8628" y="1299288"/>
                  <a:pt x="0" y="1238898"/>
                </a:cubicBezTo>
                <a:cubicBezTo>
                  <a:pt x="3456" y="1059197"/>
                  <a:pt x="3715" y="879407"/>
                  <a:pt x="10367" y="699796"/>
                </a:cubicBezTo>
                <a:cubicBezTo>
                  <a:pt x="10653" y="692074"/>
                  <a:pt x="17691" y="686164"/>
                  <a:pt x="20735" y="679061"/>
                </a:cubicBezTo>
                <a:cubicBezTo>
                  <a:pt x="22887" y="674039"/>
                  <a:pt x="22887" y="668056"/>
                  <a:pt x="25918" y="663510"/>
                </a:cubicBezTo>
                <a:cubicBezTo>
                  <a:pt x="29984" y="657410"/>
                  <a:pt x="36776" y="653591"/>
                  <a:pt x="41469" y="647959"/>
                </a:cubicBezTo>
                <a:cubicBezTo>
                  <a:pt x="45457" y="643173"/>
                  <a:pt x="48381" y="637592"/>
                  <a:pt x="51837" y="632408"/>
                </a:cubicBezTo>
                <a:cubicBezTo>
                  <a:pt x="53565" y="625496"/>
                  <a:pt x="53068" y="617601"/>
                  <a:pt x="57020" y="611673"/>
                </a:cubicBezTo>
                <a:cubicBezTo>
                  <a:pt x="63797" y="601507"/>
                  <a:pt x="82939" y="585755"/>
                  <a:pt x="82939" y="585755"/>
                </a:cubicBezTo>
                <a:cubicBezTo>
                  <a:pt x="86395" y="575388"/>
                  <a:pt x="90655" y="565255"/>
                  <a:pt x="93306" y="554653"/>
                </a:cubicBezTo>
                <a:cubicBezTo>
                  <a:pt x="95504" y="545862"/>
                  <a:pt x="99544" y="527451"/>
                  <a:pt x="103673" y="518367"/>
                </a:cubicBezTo>
                <a:cubicBezTo>
                  <a:pt x="110449" y="503460"/>
                  <a:pt x="131582" y="459357"/>
                  <a:pt x="145143" y="445796"/>
                </a:cubicBezTo>
                <a:cubicBezTo>
                  <a:pt x="150327" y="440612"/>
                  <a:pt x="156193" y="436032"/>
                  <a:pt x="160694" y="430245"/>
                </a:cubicBezTo>
                <a:cubicBezTo>
                  <a:pt x="168344" y="420410"/>
                  <a:pt x="172619" y="407954"/>
                  <a:pt x="181429" y="399143"/>
                </a:cubicBezTo>
                <a:cubicBezTo>
                  <a:pt x="190068" y="390503"/>
                  <a:pt x="200570" y="383390"/>
                  <a:pt x="207347" y="373224"/>
                </a:cubicBezTo>
                <a:cubicBezTo>
                  <a:pt x="215720" y="360664"/>
                  <a:pt x="217000" y="356541"/>
                  <a:pt x="228082" y="347306"/>
                </a:cubicBezTo>
                <a:cubicBezTo>
                  <a:pt x="234719" y="341775"/>
                  <a:pt x="242359" y="337495"/>
                  <a:pt x="248816" y="331755"/>
                </a:cubicBezTo>
                <a:cubicBezTo>
                  <a:pt x="257948" y="323638"/>
                  <a:pt x="266095" y="314476"/>
                  <a:pt x="274735" y="305837"/>
                </a:cubicBezTo>
                <a:cubicBezTo>
                  <a:pt x="279919" y="300653"/>
                  <a:pt x="284562" y="294866"/>
                  <a:pt x="290286" y="290286"/>
                </a:cubicBezTo>
                <a:cubicBezTo>
                  <a:pt x="298925" y="283374"/>
                  <a:pt x="306998" y="275688"/>
                  <a:pt x="316204" y="269551"/>
                </a:cubicBezTo>
                <a:cubicBezTo>
                  <a:pt x="322634" y="265265"/>
                  <a:pt x="330027" y="262640"/>
                  <a:pt x="336939" y="259184"/>
                </a:cubicBezTo>
                <a:cubicBezTo>
                  <a:pt x="387763" y="191418"/>
                  <a:pt x="322562" y="273561"/>
                  <a:pt x="368041" y="228082"/>
                </a:cubicBezTo>
                <a:cubicBezTo>
                  <a:pt x="372446" y="223677"/>
                  <a:pt x="374240" y="217162"/>
                  <a:pt x="378408" y="212531"/>
                </a:cubicBezTo>
                <a:cubicBezTo>
                  <a:pt x="390388" y="199220"/>
                  <a:pt x="424584" y="162580"/>
                  <a:pt x="445796" y="155510"/>
                </a:cubicBezTo>
                <a:cubicBezTo>
                  <a:pt x="456163" y="152054"/>
                  <a:pt x="466431" y="148283"/>
                  <a:pt x="476898" y="145143"/>
                </a:cubicBezTo>
                <a:cubicBezTo>
                  <a:pt x="494956" y="139726"/>
                  <a:pt x="504527" y="139002"/>
                  <a:pt x="523551" y="134775"/>
                </a:cubicBezTo>
                <a:cubicBezTo>
                  <a:pt x="543086" y="130434"/>
                  <a:pt x="542513" y="130183"/>
                  <a:pt x="559837" y="124408"/>
                </a:cubicBezTo>
                <a:cubicBezTo>
                  <a:pt x="566748" y="119224"/>
                  <a:pt x="573934" y="114388"/>
                  <a:pt x="580571" y="108857"/>
                </a:cubicBezTo>
                <a:cubicBezTo>
                  <a:pt x="590654" y="100454"/>
                  <a:pt x="592852" y="93082"/>
                  <a:pt x="606490" y="88122"/>
                </a:cubicBezTo>
                <a:cubicBezTo>
                  <a:pt x="619881" y="83253"/>
                  <a:pt x="635215" y="84127"/>
                  <a:pt x="647959" y="77755"/>
                </a:cubicBezTo>
                <a:cubicBezTo>
                  <a:pt x="658326" y="72571"/>
                  <a:pt x="668243" y="66365"/>
                  <a:pt x="679061" y="62204"/>
                </a:cubicBezTo>
                <a:cubicBezTo>
                  <a:pt x="736038" y="40290"/>
                  <a:pt x="694453" y="60696"/>
                  <a:pt x="741265" y="46653"/>
                </a:cubicBezTo>
                <a:cubicBezTo>
                  <a:pt x="750178" y="43979"/>
                  <a:pt x="758356" y="39229"/>
                  <a:pt x="767184" y="36286"/>
                </a:cubicBezTo>
                <a:cubicBezTo>
                  <a:pt x="773942" y="34033"/>
                  <a:pt x="781007" y="32830"/>
                  <a:pt x="787918" y="31102"/>
                </a:cubicBezTo>
                <a:cubicBezTo>
                  <a:pt x="793102" y="27646"/>
                  <a:pt x="797897" y="23521"/>
                  <a:pt x="803469" y="20735"/>
                </a:cubicBezTo>
                <a:cubicBezTo>
                  <a:pt x="818678" y="13130"/>
                  <a:pt x="840294" y="13096"/>
                  <a:pt x="855306" y="10367"/>
                </a:cubicBezTo>
                <a:cubicBezTo>
                  <a:pt x="869633" y="7762"/>
                  <a:pt x="878263" y="4443"/>
                  <a:pt x="891592" y="0"/>
                </a:cubicBezTo>
                <a:lnTo>
                  <a:pt x="1047102" y="5184"/>
                </a:lnTo>
                <a:cubicBezTo>
                  <a:pt x="1095542" y="7689"/>
                  <a:pt x="1192245" y="15551"/>
                  <a:pt x="1192245" y="15551"/>
                </a:cubicBezTo>
                <a:cubicBezTo>
                  <a:pt x="1239431" y="31281"/>
                  <a:pt x="1164906" y="7152"/>
                  <a:pt x="1233714" y="25918"/>
                </a:cubicBezTo>
                <a:cubicBezTo>
                  <a:pt x="1244257" y="28793"/>
                  <a:pt x="1264816" y="36286"/>
                  <a:pt x="1264816" y="36286"/>
                </a:cubicBezTo>
                <a:cubicBezTo>
                  <a:pt x="1276291" y="35466"/>
                  <a:pt x="1329374" y="37701"/>
                  <a:pt x="1352939" y="25918"/>
                </a:cubicBezTo>
                <a:cubicBezTo>
                  <a:pt x="1358511" y="23132"/>
                  <a:pt x="1362797" y="18081"/>
                  <a:pt x="1368490" y="15551"/>
                </a:cubicBezTo>
                <a:cubicBezTo>
                  <a:pt x="1378476" y="11113"/>
                  <a:pt x="1399592" y="5184"/>
                  <a:pt x="1399592" y="5184"/>
                </a:cubicBezTo>
                <a:cubicBezTo>
                  <a:pt x="1399639" y="5191"/>
                  <a:pt x="1442913" y="9164"/>
                  <a:pt x="1451429" y="15551"/>
                </a:cubicBezTo>
                <a:cubicBezTo>
                  <a:pt x="1454520" y="17869"/>
                  <a:pt x="1421191" y="11231"/>
                  <a:pt x="1415143" y="10367"/>
                </a:cubicBezTo>
                <a:close/>
              </a:path>
            </a:pathLst>
          </a:custGeom>
          <a:noFill/>
          <a:ln>
            <a:solidFill>
              <a:srgbClr val="000000"/>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Freeform 115"/>
          <p:cNvSpPr/>
          <p:nvPr/>
        </p:nvSpPr>
        <p:spPr>
          <a:xfrm>
            <a:off x="2836012" y="3937895"/>
            <a:ext cx="2140417" cy="1875786"/>
          </a:xfrm>
          <a:custGeom>
            <a:avLst/>
            <a:gdLst>
              <a:gd name="connsiteX0" fmla="*/ 1591387 w 2109755"/>
              <a:gd name="connsiteY0" fmla="*/ 15551 h 1844144"/>
              <a:gd name="connsiteX1" fmla="*/ 1591387 w 2109755"/>
              <a:gd name="connsiteY1" fmla="*/ 15551 h 1844144"/>
              <a:gd name="connsiteX2" fmla="*/ 1612122 w 2109755"/>
              <a:gd name="connsiteY2" fmla="*/ 103673 h 1844144"/>
              <a:gd name="connsiteX3" fmla="*/ 1617306 w 2109755"/>
              <a:gd name="connsiteY3" fmla="*/ 124408 h 1844144"/>
              <a:gd name="connsiteX4" fmla="*/ 1622489 w 2109755"/>
              <a:gd name="connsiteY4" fmla="*/ 139959 h 1844144"/>
              <a:gd name="connsiteX5" fmla="*/ 1632857 w 2109755"/>
              <a:gd name="connsiteY5" fmla="*/ 181429 h 1844144"/>
              <a:gd name="connsiteX6" fmla="*/ 1643224 w 2109755"/>
              <a:gd name="connsiteY6" fmla="*/ 217714 h 1844144"/>
              <a:gd name="connsiteX7" fmla="*/ 1653591 w 2109755"/>
              <a:gd name="connsiteY7" fmla="*/ 248816 h 1844144"/>
              <a:gd name="connsiteX8" fmla="*/ 1658775 w 2109755"/>
              <a:gd name="connsiteY8" fmla="*/ 264367 h 1844144"/>
              <a:gd name="connsiteX9" fmla="*/ 1663959 w 2109755"/>
              <a:gd name="connsiteY9" fmla="*/ 305837 h 1844144"/>
              <a:gd name="connsiteX10" fmla="*/ 1669142 w 2109755"/>
              <a:gd name="connsiteY10" fmla="*/ 352490 h 1844144"/>
              <a:gd name="connsiteX11" fmla="*/ 1684694 w 2109755"/>
              <a:gd name="connsiteY11" fmla="*/ 393959 h 1844144"/>
              <a:gd name="connsiteX12" fmla="*/ 1689877 w 2109755"/>
              <a:gd name="connsiteY12" fmla="*/ 409510 h 1844144"/>
              <a:gd name="connsiteX13" fmla="*/ 1731347 w 2109755"/>
              <a:gd name="connsiteY13" fmla="*/ 471714 h 1844144"/>
              <a:gd name="connsiteX14" fmla="*/ 1746898 w 2109755"/>
              <a:gd name="connsiteY14" fmla="*/ 482082 h 1844144"/>
              <a:gd name="connsiteX15" fmla="*/ 1762449 w 2109755"/>
              <a:gd name="connsiteY15" fmla="*/ 508000 h 1844144"/>
              <a:gd name="connsiteX16" fmla="*/ 1772816 w 2109755"/>
              <a:gd name="connsiteY16" fmla="*/ 523551 h 1844144"/>
              <a:gd name="connsiteX17" fmla="*/ 1798734 w 2109755"/>
              <a:gd name="connsiteY17" fmla="*/ 539102 h 1844144"/>
              <a:gd name="connsiteX18" fmla="*/ 1809102 w 2109755"/>
              <a:gd name="connsiteY18" fmla="*/ 549469 h 1844144"/>
              <a:gd name="connsiteX19" fmla="*/ 1860938 w 2109755"/>
              <a:gd name="connsiteY19" fmla="*/ 565020 h 1844144"/>
              <a:gd name="connsiteX20" fmla="*/ 1897224 w 2109755"/>
              <a:gd name="connsiteY20" fmla="*/ 606490 h 1844144"/>
              <a:gd name="connsiteX21" fmla="*/ 1928326 w 2109755"/>
              <a:gd name="connsiteY21" fmla="*/ 627224 h 1844144"/>
              <a:gd name="connsiteX22" fmla="*/ 1959428 w 2109755"/>
              <a:gd name="connsiteY22" fmla="*/ 647959 h 1844144"/>
              <a:gd name="connsiteX23" fmla="*/ 1974979 w 2109755"/>
              <a:gd name="connsiteY23" fmla="*/ 658326 h 1844144"/>
              <a:gd name="connsiteX24" fmla="*/ 2032000 w 2109755"/>
              <a:gd name="connsiteY24" fmla="*/ 689429 h 1844144"/>
              <a:gd name="connsiteX25" fmla="*/ 2057918 w 2109755"/>
              <a:gd name="connsiteY25" fmla="*/ 715347 h 1844144"/>
              <a:gd name="connsiteX26" fmla="*/ 2068285 w 2109755"/>
              <a:gd name="connsiteY26" fmla="*/ 730898 h 1844144"/>
              <a:gd name="connsiteX27" fmla="*/ 2089020 w 2109755"/>
              <a:gd name="connsiteY27" fmla="*/ 751633 h 1844144"/>
              <a:gd name="connsiteX28" fmla="*/ 2099387 w 2109755"/>
              <a:gd name="connsiteY28" fmla="*/ 793102 h 1844144"/>
              <a:gd name="connsiteX29" fmla="*/ 2109755 w 2109755"/>
              <a:gd name="connsiteY29" fmla="*/ 1192245 h 1844144"/>
              <a:gd name="connsiteX30" fmla="*/ 2104571 w 2109755"/>
              <a:gd name="connsiteY30" fmla="*/ 1425510 h 1844144"/>
              <a:gd name="connsiteX31" fmla="*/ 2094204 w 2109755"/>
              <a:gd name="connsiteY31" fmla="*/ 1441061 h 1844144"/>
              <a:gd name="connsiteX32" fmla="*/ 2078653 w 2109755"/>
              <a:gd name="connsiteY32" fmla="*/ 1466980 h 1844144"/>
              <a:gd name="connsiteX33" fmla="*/ 2068285 w 2109755"/>
              <a:gd name="connsiteY33" fmla="*/ 1498082 h 1844144"/>
              <a:gd name="connsiteX34" fmla="*/ 2057918 w 2109755"/>
              <a:gd name="connsiteY34" fmla="*/ 1544735 h 1844144"/>
              <a:gd name="connsiteX35" fmla="*/ 2047551 w 2109755"/>
              <a:gd name="connsiteY35" fmla="*/ 1560286 h 1844144"/>
              <a:gd name="connsiteX36" fmla="*/ 2032000 w 2109755"/>
              <a:gd name="connsiteY36" fmla="*/ 1617306 h 1844144"/>
              <a:gd name="connsiteX37" fmla="*/ 2026816 w 2109755"/>
              <a:gd name="connsiteY37" fmla="*/ 1632857 h 1844144"/>
              <a:gd name="connsiteX38" fmla="*/ 2006081 w 2109755"/>
              <a:gd name="connsiteY38" fmla="*/ 1643224 h 1844144"/>
              <a:gd name="connsiteX39" fmla="*/ 1969796 w 2109755"/>
              <a:gd name="connsiteY39" fmla="*/ 1663959 h 1844144"/>
              <a:gd name="connsiteX40" fmla="*/ 1923142 w 2109755"/>
              <a:gd name="connsiteY40" fmla="*/ 1679510 h 1844144"/>
              <a:gd name="connsiteX41" fmla="*/ 1876489 w 2109755"/>
              <a:gd name="connsiteY41" fmla="*/ 1700245 h 1844144"/>
              <a:gd name="connsiteX42" fmla="*/ 1855755 w 2109755"/>
              <a:gd name="connsiteY42" fmla="*/ 1710612 h 1844144"/>
              <a:gd name="connsiteX43" fmla="*/ 1835020 w 2109755"/>
              <a:gd name="connsiteY43" fmla="*/ 1715796 h 1844144"/>
              <a:gd name="connsiteX44" fmla="*/ 1803918 w 2109755"/>
              <a:gd name="connsiteY44" fmla="*/ 1726163 h 1844144"/>
              <a:gd name="connsiteX45" fmla="*/ 1783183 w 2109755"/>
              <a:gd name="connsiteY45" fmla="*/ 1731347 h 1844144"/>
              <a:gd name="connsiteX46" fmla="*/ 1767632 w 2109755"/>
              <a:gd name="connsiteY46" fmla="*/ 1736531 h 1844144"/>
              <a:gd name="connsiteX47" fmla="*/ 1612122 w 2109755"/>
              <a:gd name="connsiteY47" fmla="*/ 1741714 h 1844144"/>
              <a:gd name="connsiteX48" fmla="*/ 1539551 w 2109755"/>
              <a:gd name="connsiteY48" fmla="*/ 1752082 h 1844144"/>
              <a:gd name="connsiteX49" fmla="*/ 1524000 w 2109755"/>
              <a:gd name="connsiteY49" fmla="*/ 1762449 h 1844144"/>
              <a:gd name="connsiteX50" fmla="*/ 1430694 w 2109755"/>
              <a:gd name="connsiteY50" fmla="*/ 1783184 h 1844144"/>
              <a:gd name="connsiteX51" fmla="*/ 1373673 w 2109755"/>
              <a:gd name="connsiteY51" fmla="*/ 1803918 h 1844144"/>
              <a:gd name="connsiteX52" fmla="*/ 1352938 w 2109755"/>
              <a:gd name="connsiteY52" fmla="*/ 1814286 h 1844144"/>
              <a:gd name="connsiteX53" fmla="*/ 1249265 w 2109755"/>
              <a:gd name="connsiteY53" fmla="*/ 1819469 h 1844144"/>
              <a:gd name="connsiteX54" fmla="*/ 1228530 w 2109755"/>
              <a:gd name="connsiteY54" fmla="*/ 1824653 h 1844144"/>
              <a:gd name="connsiteX55" fmla="*/ 1109306 w 2109755"/>
              <a:gd name="connsiteY55" fmla="*/ 1835020 h 1844144"/>
              <a:gd name="connsiteX56" fmla="*/ 958979 w 2109755"/>
              <a:gd name="connsiteY56" fmla="*/ 1835020 h 1844144"/>
              <a:gd name="connsiteX57" fmla="*/ 943428 w 2109755"/>
              <a:gd name="connsiteY57" fmla="*/ 1829837 h 1844144"/>
              <a:gd name="connsiteX58" fmla="*/ 901959 w 2109755"/>
              <a:gd name="connsiteY58" fmla="*/ 1819469 h 1844144"/>
              <a:gd name="connsiteX59" fmla="*/ 850122 w 2109755"/>
              <a:gd name="connsiteY59" fmla="*/ 1809102 h 1844144"/>
              <a:gd name="connsiteX60" fmla="*/ 808653 w 2109755"/>
              <a:gd name="connsiteY60" fmla="*/ 1798735 h 1844144"/>
              <a:gd name="connsiteX61" fmla="*/ 777551 w 2109755"/>
              <a:gd name="connsiteY61" fmla="*/ 1778000 h 1844144"/>
              <a:gd name="connsiteX62" fmla="*/ 767183 w 2109755"/>
              <a:gd name="connsiteY62" fmla="*/ 1767633 h 1844144"/>
              <a:gd name="connsiteX63" fmla="*/ 751632 w 2109755"/>
              <a:gd name="connsiteY63" fmla="*/ 1757265 h 1844144"/>
              <a:gd name="connsiteX64" fmla="*/ 730898 w 2109755"/>
              <a:gd name="connsiteY64" fmla="*/ 1741714 h 1844144"/>
              <a:gd name="connsiteX65" fmla="*/ 715347 w 2109755"/>
              <a:gd name="connsiteY65" fmla="*/ 1731347 h 1844144"/>
              <a:gd name="connsiteX66" fmla="*/ 679061 w 2109755"/>
              <a:gd name="connsiteY66" fmla="*/ 1705429 h 1844144"/>
              <a:gd name="connsiteX67" fmla="*/ 658326 w 2109755"/>
              <a:gd name="connsiteY67" fmla="*/ 1684694 h 1844144"/>
              <a:gd name="connsiteX68" fmla="*/ 647959 w 2109755"/>
              <a:gd name="connsiteY68" fmla="*/ 1674326 h 1844144"/>
              <a:gd name="connsiteX69" fmla="*/ 622040 w 2109755"/>
              <a:gd name="connsiteY69" fmla="*/ 1643224 h 1844144"/>
              <a:gd name="connsiteX70" fmla="*/ 606489 w 2109755"/>
              <a:gd name="connsiteY70" fmla="*/ 1632857 h 1844144"/>
              <a:gd name="connsiteX71" fmla="*/ 565020 w 2109755"/>
              <a:gd name="connsiteY71" fmla="*/ 1606939 h 1844144"/>
              <a:gd name="connsiteX72" fmla="*/ 539102 w 2109755"/>
              <a:gd name="connsiteY72" fmla="*/ 1581020 h 1844144"/>
              <a:gd name="connsiteX73" fmla="*/ 533918 w 2109755"/>
              <a:gd name="connsiteY73" fmla="*/ 1565469 h 1844144"/>
              <a:gd name="connsiteX74" fmla="*/ 523551 w 2109755"/>
              <a:gd name="connsiteY74" fmla="*/ 1539551 h 1844144"/>
              <a:gd name="connsiteX75" fmla="*/ 518367 w 2109755"/>
              <a:gd name="connsiteY75" fmla="*/ 1518816 h 1844144"/>
              <a:gd name="connsiteX76" fmla="*/ 476898 w 2109755"/>
              <a:gd name="connsiteY76" fmla="*/ 1487714 h 1844144"/>
              <a:gd name="connsiteX77" fmla="*/ 461347 w 2109755"/>
              <a:gd name="connsiteY77" fmla="*/ 1477347 h 1844144"/>
              <a:gd name="connsiteX78" fmla="*/ 440612 w 2109755"/>
              <a:gd name="connsiteY78" fmla="*/ 1466980 h 1844144"/>
              <a:gd name="connsiteX79" fmla="*/ 419877 w 2109755"/>
              <a:gd name="connsiteY79" fmla="*/ 1451429 h 1844144"/>
              <a:gd name="connsiteX80" fmla="*/ 393959 w 2109755"/>
              <a:gd name="connsiteY80" fmla="*/ 1441061 h 1844144"/>
              <a:gd name="connsiteX81" fmla="*/ 336938 w 2109755"/>
              <a:gd name="connsiteY81" fmla="*/ 1373673 h 1844144"/>
              <a:gd name="connsiteX82" fmla="*/ 305836 w 2109755"/>
              <a:gd name="connsiteY82" fmla="*/ 1352939 h 1844144"/>
              <a:gd name="connsiteX83" fmla="*/ 290285 w 2109755"/>
              <a:gd name="connsiteY83" fmla="*/ 1337388 h 1844144"/>
              <a:gd name="connsiteX84" fmla="*/ 259183 w 2109755"/>
              <a:gd name="connsiteY84" fmla="*/ 1316653 h 1844144"/>
              <a:gd name="connsiteX85" fmla="*/ 217714 w 2109755"/>
              <a:gd name="connsiteY85" fmla="*/ 1275184 h 1844144"/>
              <a:gd name="connsiteX86" fmla="*/ 196979 w 2109755"/>
              <a:gd name="connsiteY86" fmla="*/ 1244082 h 1844144"/>
              <a:gd name="connsiteX87" fmla="*/ 160694 w 2109755"/>
              <a:gd name="connsiteY87" fmla="*/ 1218163 h 1844144"/>
              <a:gd name="connsiteX88" fmla="*/ 150326 w 2109755"/>
              <a:gd name="connsiteY88" fmla="*/ 1207796 h 1844144"/>
              <a:gd name="connsiteX89" fmla="*/ 139959 w 2109755"/>
              <a:gd name="connsiteY89" fmla="*/ 1192245 h 1844144"/>
              <a:gd name="connsiteX90" fmla="*/ 129591 w 2109755"/>
              <a:gd name="connsiteY90" fmla="*/ 1181877 h 1844144"/>
              <a:gd name="connsiteX91" fmla="*/ 119224 w 2109755"/>
              <a:gd name="connsiteY91" fmla="*/ 1166326 h 1844144"/>
              <a:gd name="connsiteX92" fmla="*/ 103673 w 2109755"/>
              <a:gd name="connsiteY92" fmla="*/ 1161143 h 1844144"/>
              <a:gd name="connsiteX93" fmla="*/ 93306 w 2109755"/>
              <a:gd name="connsiteY93" fmla="*/ 1145592 h 1844144"/>
              <a:gd name="connsiteX94" fmla="*/ 82938 w 2109755"/>
              <a:gd name="connsiteY94" fmla="*/ 1135224 h 1844144"/>
              <a:gd name="connsiteX95" fmla="*/ 62204 w 2109755"/>
              <a:gd name="connsiteY95" fmla="*/ 1104122 h 1844144"/>
              <a:gd name="connsiteX96" fmla="*/ 51836 w 2109755"/>
              <a:gd name="connsiteY96" fmla="*/ 1088571 h 1844144"/>
              <a:gd name="connsiteX97" fmla="*/ 41469 w 2109755"/>
              <a:gd name="connsiteY97" fmla="*/ 1052286 h 1844144"/>
              <a:gd name="connsiteX98" fmla="*/ 31102 w 2109755"/>
              <a:gd name="connsiteY98" fmla="*/ 1031551 h 1844144"/>
              <a:gd name="connsiteX99" fmla="*/ 20734 w 2109755"/>
              <a:gd name="connsiteY99" fmla="*/ 990082 h 1844144"/>
              <a:gd name="connsiteX100" fmla="*/ 15551 w 2109755"/>
              <a:gd name="connsiteY100" fmla="*/ 974531 h 1844144"/>
              <a:gd name="connsiteX101" fmla="*/ 5183 w 2109755"/>
              <a:gd name="connsiteY101" fmla="*/ 933061 h 1844144"/>
              <a:gd name="connsiteX102" fmla="*/ 0 w 2109755"/>
              <a:gd name="connsiteY102" fmla="*/ 912326 h 1844144"/>
              <a:gd name="connsiteX103" fmla="*/ 5183 w 2109755"/>
              <a:gd name="connsiteY103" fmla="*/ 793102 h 1844144"/>
              <a:gd name="connsiteX104" fmla="*/ 10367 w 2109755"/>
              <a:gd name="connsiteY104" fmla="*/ 772367 h 1844144"/>
              <a:gd name="connsiteX105" fmla="*/ 20734 w 2109755"/>
              <a:gd name="connsiteY105" fmla="*/ 741265 h 1844144"/>
              <a:gd name="connsiteX106" fmla="*/ 25918 w 2109755"/>
              <a:gd name="connsiteY106" fmla="*/ 720531 h 1844144"/>
              <a:gd name="connsiteX107" fmla="*/ 36285 w 2109755"/>
              <a:gd name="connsiteY107" fmla="*/ 689429 h 1844144"/>
              <a:gd name="connsiteX108" fmla="*/ 46653 w 2109755"/>
              <a:gd name="connsiteY108" fmla="*/ 637592 h 1844144"/>
              <a:gd name="connsiteX109" fmla="*/ 51836 w 2109755"/>
              <a:gd name="connsiteY109" fmla="*/ 622041 h 1844144"/>
              <a:gd name="connsiteX110" fmla="*/ 72571 w 2109755"/>
              <a:gd name="connsiteY110" fmla="*/ 580571 h 1844144"/>
              <a:gd name="connsiteX111" fmla="*/ 93306 w 2109755"/>
              <a:gd name="connsiteY111" fmla="*/ 544286 h 1844144"/>
              <a:gd name="connsiteX112" fmla="*/ 129591 w 2109755"/>
              <a:gd name="connsiteY112" fmla="*/ 518367 h 1844144"/>
              <a:gd name="connsiteX113" fmla="*/ 145142 w 2109755"/>
              <a:gd name="connsiteY113" fmla="*/ 513184 h 1844144"/>
              <a:gd name="connsiteX114" fmla="*/ 176245 w 2109755"/>
              <a:gd name="connsiteY114" fmla="*/ 487265 h 1844144"/>
              <a:gd name="connsiteX115" fmla="*/ 196979 w 2109755"/>
              <a:gd name="connsiteY115" fmla="*/ 471714 h 1844144"/>
              <a:gd name="connsiteX116" fmla="*/ 212530 w 2109755"/>
              <a:gd name="connsiteY116" fmla="*/ 450980 h 1844144"/>
              <a:gd name="connsiteX117" fmla="*/ 228081 w 2109755"/>
              <a:gd name="connsiteY117" fmla="*/ 435429 h 1844144"/>
              <a:gd name="connsiteX118" fmla="*/ 238449 w 2109755"/>
              <a:gd name="connsiteY118" fmla="*/ 419877 h 1844144"/>
              <a:gd name="connsiteX119" fmla="*/ 269551 w 2109755"/>
              <a:gd name="connsiteY119" fmla="*/ 393959 h 1844144"/>
              <a:gd name="connsiteX120" fmla="*/ 285102 w 2109755"/>
              <a:gd name="connsiteY120" fmla="*/ 378408 h 1844144"/>
              <a:gd name="connsiteX121" fmla="*/ 316204 w 2109755"/>
              <a:gd name="connsiteY121" fmla="*/ 342122 h 1844144"/>
              <a:gd name="connsiteX122" fmla="*/ 331755 w 2109755"/>
              <a:gd name="connsiteY122" fmla="*/ 321388 h 1844144"/>
              <a:gd name="connsiteX123" fmla="*/ 352489 w 2109755"/>
              <a:gd name="connsiteY123" fmla="*/ 305837 h 1844144"/>
              <a:gd name="connsiteX124" fmla="*/ 362857 w 2109755"/>
              <a:gd name="connsiteY124" fmla="*/ 295469 h 1844144"/>
              <a:gd name="connsiteX125" fmla="*/ 378408 w 2109755"/>
              <a:gd name="connsiteY125" fmla="*/ 285102 h 1844144"/>
              <a:gd name="connsiteX126" fmla="*/ 425061 w 2109755"/>
              <a:gd name="connsiteY126" fmla="*/ 248816 h 1844144"/>
              <a:gd name="connsiteX127" fmla="*/ 440612 w 2109755"/>
              <a:gd name="connsiteY127" fmla="*/ 238449 h 1844144"/>
              <a:gd name="connsiteX128" fmla="*/ 450979 w 2109755"/>
              <a:gd name="connsiteY128" fmla="*/ 222898 h 1844144"/>
              <a:gd name="connsiteX129" fmla="*/ 482081 w 2109755"/>
              <a:gd name="connsiteY129" fmla="*/ 202163 h 1844144"/>
              <a:gd name="connsiteX130" fmla="*/ 513183 w 2109755"/>
              <a:gd name="connsiteY130" fmla="*/ 181429 h 1844144"/>
              <a:gd name="connsiteX131" fmla="*/ 523551 w 2109755"/>
              <a:gd name="connsiteY131" fmla="*/ 171061 h 1844144"/>
              <a:gd name="connsiteX132" fmla="*/ 544285 w 2109755"/>
              <a:gd name="connsiteY132" fmla="*/ 160694 h 1844144"/>
              <a:gd name="connsiteX133" fmla="*/ 575387 w 2109755"/>
              <a:gd name="connsiteY133" fmla="*/ 139959 h 1844144"/>
              <a:gd name="connsiteX134" fmla="*/ 585755 w 2109755"/>
              <a:gd name="connsiteY134" fmla="*/ 124408 h 1844144"/>
              <a:gd name="connsiteX135" fmla="*/ 606489 w 2109755"/>
              <a:gd name="connsiteY135" fmla="*/ 114041 h 1844144"/>
              <a:gd name="connsiteX136" fmla="*/ 622040 w 2109755"/>
              <a:gd name="connsiteY136" fmla="*/ 103673 h 1844144"/>
              <a:gd name="connsiteX137" fmla="*/ 647959 w 2109755"/>
              <a:gd name="connsiteY137" fmla="*/ 82939 h 1844144"/>
              <a:gd name="connsiteX138" fmla="*/ 699796 w 2109755"/>
              <a:gd name="connsiteY138" fmla="*/ 67388 h 1844144"/>
              <a:gd name="connsiteX139" fmla="*/ 720530 w 2109755"/>
              <a:gd name="connsiteY139" fmla="*/ 57020 h 1844144"/>
              <a:gd name="connsiteX140" fmla="*/ 736081 w 2109755"/>
              <a:gd name="connsiteY140" fmla="*/ 51837 h 1844144"/>
              <a:gd name="connsiteX141" fmla="*/ 751632 w 2109755"/>
              <a:gd name="connsiteY141" fmla="*/ 41469 h 1844144"/>
              <a:gd name="connsiteX142" fmla="*/ 808653 w 2109755"/>
              <a:gd name="connsiteY142" fmla="*/ 31102 h 1844144"/>
              <a:gd name="connsiteX143" fmla="*/ 829387 w 2109755"/>
              <a:gd name="connsiteY143" fmla="*/ 20735 h 1844144"/>
              <a:gd name="connsiteX144" fmla="*/ 844938 w 2109755"/>
              <a:gd name="connsiteY144" fmla="*/ 15551 h 1844144"/>
              <a:gd name="connsiteX145" fmla="*/ 1041918 w 2109755"/>
              <a:gd name="connsiteY145" fmla="*/ 10367 h 1844144"/>
              <a:gd name="connsiteX146" fmla="*/ 1073020 w 2109755"/>
              <a:gd name="connsiteY146" fmla="*/ 5184 h 1844144"/>
              <a:gd name="connsiteX147" fmla="*/ 1192245 w 2109755"/>
              <a:gd name="connsiteY147" fmla="*/ 15551 h 1844144"/>
              <a:gd name="connsiteX148" fmla="*/ 1254449 w 2109755"/>
              <a:gd name="connsiteY148" fmla="*/ 5184 h 1844144"/>
              <a:gd name="connsiteX149" fmla="*/ 1290734 w 2109755"/>
              <a:gd name="connsiteY149" fmla="*/ 0 h 1844144"/>
              <a:gd name="connsiteX150" fmla="*/ 1560285 w 2109755"/>
              <a:gd name="connsiteY150" fmla="*/ 5184 h 1844144"/>
              <a:gd name="connsiteX151" fmla="*/ 1591387 w 2109755"/>
              <a:gd name="connsiteY151" fmla="*/ 20735 h 1844144"/>
              <a:gd name="connsiteX152" fmla="*/ 1606938 w 2109755"/>
              <a:gd name="connsiteY152" fmla="*/ 25918 h 1844144"/>
              <a:gd name="connsiteX153" fmla="*/ 1591387 w 2109755"/>
              <a:gd name="connsiteY153" fmla="*/ 15551 h 18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109755" h="1844144">
                <a:moveTo>
                  <a:pt x="1591387" y="15551"/>
                </a:moveTo>
                <a:lnTo>
                  <a:pt x="1591387" y="15551"/>
                </a:lnTo>
                <a:cubicBezTo>
                  <a:pt x="1604843" y="76099"/>
                  <a:pt x="1597894" y="46762"/>
                  <a:pt x="1612122" y="103673"/>
                </a:cubicBezTo>
                <a:cubicBezTo>
                  <a:pt x="1613850" y="110585"/>
                  <a:pt x="1615053" y="117649"/>
                  <a:pt x="1617306" y="124408"/>
                </a:cubicBezTo>
                <a:cubicBezTo>
                  <a:pt x="1619034" y="129592"/>
                  <a:pt x="1621051" y="134688"/>
                  <a:pt x="1622489" y="139959"/>
                </a:cubicBezTo>
                <a:cubicBezTo>
                  <a:pt x="1626238" y="153706"/>
                  <a:pt x="1628352" y="167911"/>
                  <a:pt x="1632857" y="181429"/>
                </a:cubicBezTo>
                <a:cubicBezTo>
                  <a:pt x="1650285" y="233721"/>
                  <a:pt x="1623686" y="152588"/>
                  <a:pt x="1643224" y="217714"/>
                </a:cubicBezTo>
                <a:cubicBezTo>
                  <a:pt x="1646364" y="228181"/>
                  <a:pt x="1650135" y="238449"/>
                  <a:pt x="1653591" y="248816"/>
                </a:cubicBezTo>
                <a:lnTo>
                  <a:pt x="1658775" y="264367"/>
                </a:lnTo>
                <a:cubicBezTo>
                  <a:pt x="1660503" y="278190"/>
                  <a:pt x="1662331" y="292001"/>
                  <a:pt x="1663959" y="305837"/>
                </a:cubicBezTo>
                <a:cubicBezTo>
                  <a:pt x="1665787" y="321377"/>
                  <a:pt x="1666763" y="337025"/>
                  <a:pt x="1669142" y="352490"/>
                </a:cubicBezTo>
                <a:cubicBezTo>
                  <a:pt x="1672965" y="377337"/>
                  <a:pt x="1674650" y="370522"/>
                  <a:pt x="1684694" y="393959"/>
                </a:cubicBezTo>
                <a:cubicBezTo>
                  <a:pt x="1686846" y="398981"/>
                  <a:pt x="1687725" y="404488"/>
                  <a:pt x="1689877" y="409510"/>
                </a:cubicBezTo>
                <a:cubicBezTo>
                  <a:pt x="1697959" y="428369"/>
                  <a:pt x="1717998" y="462814"/>
                  <a:pt x="1731347" y="471714"/>
                </a:cubicBezTo>
                <a:lnTo>
                  <a:pt x="1746898" y="482082"/>
                </a:lnTo>
                <a:cubicBezTo>
                  <a:pt x="1755899" y="509090"/>
                  <a:pt x="1746184" y="487669"/>
                  <a:pt x="1762449" y="508000"/>
                </a:cubicBezTo>
                <a:cubicBezTo>
                  <a:pt x="1766341" y="512865"/>
                  <a:pt x="1768086" y="519497"/>
                  <a:pt x="1772816" y="523551"/>
                </a:cubicBezTo>
                <a:cubicBezTo>
                  <a:pt x="1780466" y="530108"/>
                  <a:pt x="1790535" y="533246"/>
                  <a:pt x="1798734" y="539102"/>
                </a:cubicBezTo>
                <a:cubicBezTo>
                  <a:pt x="1802711" y="541943"/>
                  <a:pt x="1805036" y="546758"/>
                  <a:pt x="1809102" y="549469"/>
                </a:cubicBezTo>
                <a:cubicBezTo>
                  <a:pt x="1829195" y="562864"/>
                  <a:pt x="1835872" y="560843"/>
                  <a:pt x="1860938" y="565020"/>
                </a:cubicBezTo>
                <a:cubicBezTo>
                  <a:pt x="1878083" y="590736"/>
                  <a:pt x="1866902" y="576167"/>
                  <a:pt x="1897224" y="606490"/>
                </a:cubicBezTo>
                <a:cubicBezTo>
                  <a:pt x="1916638" y="625904"/>
                  <a:pt x="1905821" y="619723"/>
                  <a:pt x="1928326" y="627224"/>
                </a:cubicBezTo>
                <a:cubicBezTo>
                  <a:pt x="1946549" y="654557"/>
                  <a:pt x="1928187" y="634570"/>
                  <a:pt x="1959428" y="647959"/>
                </a:cubicBezTo>
                <a:cubicBezTo>
                  <a:pt x="1965154" y="650413"/>
                  <a:pt x="1969510" y="655343"/>
                  <a:pt x="1974979" y="658326"/>
                </a:cubicBezTo>
                <a:cubicBezTo>
                  <a:pt x="2039653" y="693602"/>
                  <a:pt x="1996483" y="665749"/>
                  <a:pt x="2032000" y="689429"/>
                </a:cubicBezTo>
                <a:cubicBezTo>
                  <a:pt x="2059645" y="730898"/>
                  <a:pt x="2023361" y="680790"/>
                  <a:pt x="2057918" y="715347"/>
                </a:cubicBezTo>
                <a:cubicBezTo>
                  <a:pt x="2062323" y="719752"/>
                  <a:pt x="2064231" y="726168"/>
                  <a:pt x="2068285" y="730898"/>
                </a:cubicBezTo>
                <a:cubicBezTo>
                  <a:pt x="2074646" y="738319"/>
                  <a:pt x="2089020" y="751633"/>
                  <a:pt x="2089020" y="751633"/>
                </a:cubicBezTo>
                <a:cubicBezTo>
                  <a:pt x="2092476" y="765456"/>
                  <a:pt x="2099186" y="778855"/>
                  <a:pt x="2099387" y="793102"/>
                </a:cubicBezTo>
                <a:cubicBezTo>
                  <a:pt x="2104719" y="1171652"/>
                  <a:pt x="2084399" y="1040120"/>
                  <a:pt x="2109755" y="1192245"/>
                </a:cubicBezTo>
                <a:cubicBezTo>
                  <a:pt x="2108027" y="1270000"/>
                  <a:pt x="2109422" y="1347887"/>
                  <a:pt x="2104571" y="1425510"/>
                </a:cubicBezTo>
                <a:cubicBezTo>
                  <a:pt x="2104182" y="1431728"/>
                  <a:pt x="2096990" y="1435489"/>
                  <a:pt x="2094204" y="1441061"/>
                </a:cubicBezTo>
                <a:cubicBezTo>
                  <a:pt x="2080745" y="1467978"/>
                  <a:pt x="2098902" y="1446729"/>
                  <a:pt x="2078653" y="1466980"/>
                </a:cubicBezTo>
                <a:cubicBezTo>
                  <a:pt x="2075197" y="1477347"/>
                  <a:pt x="2070428" y="1487366"/>
                  <a:pt x="2068285" y="1498082"/>
                </a:cubicBezTo>
                <a:cubicBezTo>
                  <a:pt x="2067361" y="1502700"/>
                  <a:pt x="2060665" y="1538326"/>
                  <a:pt x="2057918" y="1544735"/>
                </a:cubicBezTo>
                <a:cubicBezTo>
                  <a:pt x="2055464" y="1550461"/>
                  <a:pt x="2051007" y="1555102"/>
                  <a:pt x="2047551" y="1560286"/>
                </a:cubicBezTo>
                <a:cubicBezTo>
                  <a:pt x="2040224" y="1596917"/>
                  <a:pt x="2045152" y="1577849"/>
                  <a:pt x="2032000" y="1617306"/>
                </a:cubicBezTo>
                <a:cubicBezTo>
                  <a:pt x="2030272" y="1622490"/>
                  <a:pt x="2031703" y="1630413"/>
                  <a:pt x="2026816" y="1632857"/>
                </a:cubicBezTo>
                <a:cubicBezTo>
                  <a:pt x="2019904" y="1636313"/>
                  <a:pt x="2012790" y="1639390"/>
                  <a:pt x="2006081" y="1643224"/>
                </a:cubicBezTo>
                <a:cubicBezTo>
                  <a:pt x="1985992" y="1654704"/>
                  <a:pt x="1993757" y="1654743"/>
                  <a:pt x="1969796" y="1663959"/>
                </a:cubicBezTo>
                <a:cubicBezTo>
                  <a:pt x="1954496" y="1669843"/>
                  <a:pt x="1937804" y="1672179"/>
                  <a:pt x="1923142" y="1679510"/>
                </a:cubicBezTo>
                <a:cubicBezTo>
                  <a:pt x="1872102" y="1705030"/>
                  <a:pt x="1936056" y="1673771"/>
                  <a:pt x="1876489" y="1700245"/>
                </a:cubicBezTo>
                <a:cubicBezTo>
                  <a:pt x="1869428" y="1703383"/>
                  <a:pt x="1862990" y="1707899"/>
                  <a:pt x="1855755" y="1710612"/>
                </a:cubicBezTo>
                <a:cubicBezTo>
                  <a:pt x="1849084" y="1713114"/>
                  <a:pt x="1841844" y="1713749"/>
                  <a:pt x="1835020" y="1715796"/>
                </a:cubicBezTo>
                <a:cubicBezTo>
                  <a:pt x="1824553" y="1718936"/>
                  <a:pt x="1814520" y="1723512"/>
                  <a:pt x="1803918" y="1726163"/>
                </a:cubicBezTo>
                <a:cubicBezTo>
                  <a:pt x="1797006" y="1727891"/>
                  <a:pt x="1790033" y="1729390"/>
                  <a:pt x="1783183" y="1731347"/>
                </a:cubicBezTo>
                <a:cubicBezTo>
                  <a:pt x="1777929" y="1732848"/>
                  <a:pt x="1773086" y="1736200"/>
                  <a:pt x="1767632" y="1736531"/>
                </a:cubicBezTo>
                <a:cubicBezTo>
                  <a:pt x="1715862" y="1739669"/>
                  <a:pt x="1663959" y="1739986"/>
                  <a:pt x="1612122" y="1741714"/>
                </a:cubicBezTo>
                <a:cubicBezTo>
                  <a:pt x="1605303" y="1742472"/>
                  <a:pt x="1553451" y="1746869"/>
                  <a:pt x="1539551" y="1752082"/>
                </a:cubicBezTo>
                <a:cubicBezTo>
                  <a:pt x="1533718" y="1754269"/>
                  <a:pt x="1529855" y="1760320"/>
                  <a:pt x="1524000" y="1762449"/>
                </a:cubicBezTo>
                <a:cubicBezTo>
                  <a:pt x="1450971" y="1789004"/>
                  <a:pt x="1514389" y="1755287"/>
                  <a:pt x="1430694" y="1783184"/>
                </a:cubicBezTo>
                <a:cubicBezTo>
                  <a:pt x="1407708" y="1790846"/>
                  <a:pt x="1395311" y="1794301"/>
                  <a:pt x="1373673" y="1803918"/>
                </a:cubicBezTo>
                <a:cubicBezTo>
                  <a:pt x="1366611" y="1807056"/>
                  <a:pt x="1360606" y="1813328"/>
                  <a:pt x="1352938" y="1814286"/>
                </a:cubicBezTo>
                <a:cubicBezTo>
                  <a:pt x="1318604" y="1818578"/>
                  <a:pt x="1283823" y="1817741"/>
                  <a:pt x="1249265" y="1819469"/>
                </a:cubicBezTo>
                <a:cubicBezTo>
                  <a:pt x="1242353" y="1821197"/>
                  <a:pt x="1235611" y="1823866"/>
                  <a:pt x="1228530" y="1824653"/>
                </a:cubicBezTo>
                <a:cubicBezTo>
                  <a:pt x="1188883" y="1829058"/>
                  <a:pt x="1109306" y="1835020"/>
                  <a:pt x="1109306" y="1835020"/>
                </a:cubicBezTo>
                <a:cubicBezTo>
                  <a:pt x="1048832" y="1850139"/>
                  <a:pt x="1082325" y="1843830"/>
                  <a:pt x="958979" y="1835020"/>
                </a:cubicBezTo>
                <a:cubicBezTo>
                  <a:pt x="953529" y="1834631"/>
                  <a:pt x="948699" y="1831275"/>
                  <a:pt x="943428" y="1829837"/>
                </a:cubicBezTo>
                <a:cubicBezTo>
                  <a:pt x="929682" y="1826088"/>
                  <a:pt x="915782" y="1822925"/>
                  <a:pt x="901959" y="1819469"/>
                </a:cubicBezTo>
                <a:cubicBezTo>
                  <a:pt x="836604" y="1803130"/>
                  <a:pt x="939035" y="1828155"/>
                  <a:pt x="850122" y="1809102"/>
                </a:cubicBezTo>
                <a:cubicBezTo>
                  <a:pt x="836190" y="1806117"/>
                  <a:pt x="808653" y="1798735"/>
                  <a:pt x="808653" y="1798735"/>
                </a:cubicBezTo>
                <a:cubicBezTo>
                  <a:pt x="798286" y="1791823"/>
                  <a:pt x="786362" y="1786810"/>
                  <a:pt x="777551" y="1778000"/>
                </a:cubicBezTo>
                <a:cubicBezTo>
                  <a:pt x="774095" y="1774544"/>
                  <a:pt x="770999" y="1770686"/>
                  <a:pt x="767183" y="1767633"/>
                </a:cubicBezTo>
                <a:cubicBezTo>
                  <a:pt x="762318" y="1763741"/>
                  <a:pt x="756702" y="1760886"/>
                  <a:pt x="751632" y="1757265"/>
                </a:cubicBezTo>
                <a:cubicBezTo>
                  <a:pt x="744602" y="1752243"/>
                  <a:pt x="737928" y="1746735"/>
                  <a:pt x="730898" y="1741714"/>
                </a:cubicBezTo>
                <a:cubicBezTo>
                  <a:pt x="725829" y="1738093"/>
                  <a:pt x="720133" y="1735335"/>
                  <a:pt x="715347" y="1731347"/>
                </a:cubicBezTo>
                <a:cubicBezTo>
                  <a:pt x="683824" y="1705078"/>
                  <a:pt x="717429" y="1724612"/>
                  <a:pt x="679061" y="1705429"/>
                </a:cubicBezTo>
                <a:lnTo>
                  <a:pt x="658326" y="1684694"/>
                </a:lnTo>
                <a:cubicBezTo>
                  <a:pt x="654870" y="1681238"/>
                  <a:pt x="650670" y="1678392"/>
                  <a:pt x="647959" y="1674326"/>
                </a:cubicBezTo>
                <a:cubicBezTo>
                  <a:pt x="637765" y="1659036"/>
                  <a:pt x="637006" y="1655696"/>
                  <a:pt x="622040" y="1643224"/>
                </a:cubicBezTo>
                <a:cubicBezTo>
                  <a:pt x="617254" y="1639236"/>
                  <a:pt x="611558" y="1636478"/>
                  <a:pt x="606489" y="1632857"/>
                </a:cubicBezTo>
                <a:cubicBezTo>
                  <a:pt x="575085" y="1610426"/>
                  <a:pt x="597496" y="1623176"/>
                  <a:pt x="565020" y="1606939"/>
                </a:cubicBezTo>
                <a:cubicBezTo>
                  <a:pt x="556381" y="1598299"/>
                  <a:pt x="542966" y="1592611"/>
                  <a:pt x="539102" y="1581020"/>
                </a:cubicBezTo>
                <a:cubicBezTo>
                  <a:pt x="537374" y="1575836"/>
                  <a:pt x="535837" y="1570585"/>
                  <a:pt x="533918" y="1565469"/>
                </a:cubicBezTo>
                <a:cubicBezTo>
                  <a:pt x="530651" y="1556757"/>
                  <a:pt x="526493" y="1548378"/>
                  <a:pt x="523551" y="1539551"/>
                </a:cubicBezTo>
                <a:cubicBezTo>
                  <a:pt x="521298" y="1532792"/>
                  <a:pt x="522143" y="1524857"/>
                  <a:pt x="518367" y="1518816"/>
                </a:cubicBezTo>
                <a:cubicBezTo>
                  <a:pt x="504863" y="1497211"/>
                  <a:pt x="496338" y="1498823"/>
                  <a:pt x="476898" y="1487714"/>
                </a:cubicBezTo>
                <a:cubicBezTo>
                  <a:pt x="471489" y="1484623"/>
                  <a:pt x="466756" y="1480438"/>
                  <a:pt x="461347" y="1477347"/>
                </a:cubicBezTo>
                <a:cubicBezTo>
                  <a:pt x="454638" y="1473513"/>
                  <a:pt x="447165" y="1471075"/>
                  <a:pt x="440612" y="1466980"/>
                </a:cubicBezTo>
                <a:cubicBezTo>
                  <a:pt x="433286" y="1462401"/>
                  <a:pt x="427429" y="1455625"/>
                  <a:pt x="419877" y="1451429"/>
                </a:cubicBezTo>
                <a:cubicBezTo>
                  <a:pt x="411743" y="1446910"/>
                  <a:pt x="402598" y="1444517"/>
                  <a:pt x="393959" y="1441061"/>
                </a:cubicBezTo>
                <a:cubicBezTo>
                  <a:pt x="382493" y="1425774"/>
                  <a:pt x="356006" y="1386384"/>
                  <a:pt x="336938" y="1373673"/>
                </a:cubicBezTo>
                <a:cubicBezTo>
                  <a:pt x="326571" y="1366762"/>
                  <a:pt x="314646" y="1361749"/>
                  <a:pt x="305836" y="1352939"/>
                </a:cubicBezTo>
                <a:cubicBezTo>
                  <a:pt x="300652" y="1347755"/>
                  <a:pt x="296072" y="1341889"/>
                  <a:pt x="290285" y="1337388"/>
                </a:cubicBezTo>
                <a:cubicBezTo>
                  <a:pt x="280450" y="1329738"/>
                  <a:pt x="259183" y="1316653"/>
                  <a:pt x="259183" y="1316653"/>
                </a:cubicBezTo>
                <a:cubicBezTo>
                  <a:pt x="234163" y="1279121"/>
                  <a:pt x="249594" y="1291123"/>
                  <a:pt x="217714" y="1275184"/>
                </a:cubicBezTo>
                <a:cubicBezTo>
                  <a:pt x="210802" y="1264817"/>
                  <a:pt x="207346" y="1250994"/>
                  <a:pt x="196979" y="1244082"/>
                </a:cubicBezTo>
                <a:cubicBezTo>
                  <a:pt x="183512" y="1235103"/>
                  <a:pt x="173554" y="1228880"/>
                  <a:pt x="160694" y="1218163"/>
                </a:cubicBezTo>
                <a:cubicBezTo>
                  <a:pt x="156939" y="1215034"/>
                  <a:pt x="153379" y="1211612"/>
                  <a:pt x="150326" y="1207796"/>
                </a:cubicBezTo>
                <a:cubicBezTo>
                  <a:pt x="146434" y="1202931"/>
                  <a:pt x="143851" y="1197110"/>
                  <a:pt x="139959" y="1192245"/>
                </a:cubicBezTo>
                <a:cubicBezTo>
                  <a:pt x="136906" y="1188428"/>
                  <a:pt x="132644" y="1185694"/>
                  <a:pt x="129591" y="1181877"/>
                </a:cubicBezTo>
                <a:cubicBezTo>
                  <a:pt x="125699" y="1177012"/>
                  <a:pt x="124089" y="1170218"/>
                  <a:pt x="119224" y="1166326"/>
                </a:cubicBezTo>
                <a:cubicBezTo>
                  <a:pt x="114957" y="1162913"/>
                  <a:pt x="108857" y="1162871"/>
                  <a:pt x="103673" y="1161143"/>
                </a:cubicBezTo>
                <a:cubicBezTo>
                  <a:pt x="100217" y="1155959"/>
                  <a:pt x="97198" y="1150457"/>
                  <a:pt x="93306" y="1145592"/>
                </a:cubicBezTo>
                <a:cubicBezTo>
                  <a:pt x="90253" y="1141775"/>
                  <a:pt x="85870" y="1139134"/>
                  <a:pt x="82938" y="1135224"/>
                </a:cubicBezTo>
                <a:cubicBezTo>
                  <a:pt x="75462" y="1125256"/>
                  <a:pt x="69115" y="1114489"/>
                  <a:pt x="62204" y="1104122"/>
                </a:cubicBezTo>
                <a:lnTo>
                  <a:pt x="51836" y="1088571"/>
                </a:lnTo>
                <a:cubicBezTo>
                  <a:pt x="49204" y="1078043"/>
                  <a:pt x="45933" y="1062702"/>
                  <a:pt x="41469" y="1052286"/>
                </a:cubicBezTo>
                <a:cubicBezTo>
                  <a:pt x="38425" y="1045183"/>
                  <a:pt x="33546" y="1038882"/>
                  <a:pt x="31102" y="1031551"/>
                </a:cubicBezTo>
                <a:cubicBezTo>
                  <a:pt x="26596" y="1018034"/>
                  <a:pt x="25239" y="1003599"/>
                  <a:pt x="20734" y="990082"/>
                </a:cubicBezTo>
                <a:cubicBezTo>
                  <a:pt x="19006" y="984898"/>
                  <a:pt x="16989" y="979802"/>
                  <a:pt x="15551" y="974531"/>
                </a:cubicBezTo>
                <a:cubicBezTo>
                  <a:pt x="11802" y="960784"/>
                  <a:pt x="8639" y="946884"/>
                  <a:pt x="5183" y="933061"/>
                </a:cubicBezTo>
                <a:lnTo>
                  <a:pt x="0" y="912326"/>
                </a:lnTo>
                <a:cubicBezTo>
                  <a:pt x="1728" y="872585"/>
                  <a:pt x="2245" y="832772"/>
                  <a:pt x="5183" y="793102"/>
                </a:cubicBezTo>
                <a:cubicBezTo>
                  <a:pt x="5709" y="785997"/>
                  <a:pt x="8320" y="779191"/>
                  <a:pt x="10367" y="772367"/>
                </a:cubicBezTo>
                <a:cubicBezTo>
                  <a:pt x="13507" y="761900"/>
                  <a:pt x="18083" y="751867"/>
                  <a:pt x="20734" y="741265"/>
                </a:cubicBezTo>
                <a:cubicBezTo>
                  <a:pt x="22462" y="734354"/>
                  <a:pt x="23871" y="727355"/>
                  <a:pt x="25918" y="720531"/>
                </a:cubicBezTo>
                <a:cubicBezTo>
                  <a:pt x="29058" y="710064"/>
                  <a:pt x="34142" y="700145"/>
                  <a:pt x="36285" y="689429"/>
                </a:cubicBezTo>
                <a:cubicBezTo>
                  <a:pt x="39741" y="672150"/>
                  <a:pt x="41081" y="654309"/>
                  <a:pt x="46653" y="637592"/>
                </a:cubicBezTo>
                <a:cubicBezTo>
                  <a:pt x="48381" y="632408"/>
                  <a:pt x="49575" y="627015"/>
                  <a:pt x="51836" y="622041"/>
                </a:cubicBezTo>
                <a:cubicBezTo>
                  <a:pt x="58231" y="607971"/>
                  <a:pt x="67683" y="595233"/>
                  <a:pt x="72571" y="580571"/>
                </a:cubicBezTo>
                <a:cubicBezTo>
                  <a:pt x="80487" y="556824"/>
                  <a:pt x="74476" y="569391"/>
                  <a:pt x="93306" y="544286"/>
                </a:cubicBezTo>
                <a:cubicBezTo>
                  <a:pt x="101944" y="518368"/>
                  <a:pt x="93306" y="530462"/>
                  <a:pt x="129591" y="518367"/>
                </a:cubicBezTo>
                <a:lnTo>
                  <a:pt x="145142" y="513184"/>
                </a:lnTo>
                <a:cubicBezTo>
                  <a:pt x="179512" y="490271"/>
                  <a:pt x="141324" y="517198"/>
                  <a:pt x="176245" y="487265"/>
                </a:cubicBezTo>
                <a:cubicBezTo>
                  <a:pt x="182804" y="481643"/>
                  <a:pt x="190870" y="477823"/>
                  <a:pt x="196979" y="471714"/>
                </a:cubicBezTo>
                <a:cubicBezTo>
                  <a:pt x="203088" y="465605"/>
                  <a:pt x="206908" y="457539"/>
                  <a:pt x="212530" y="450980"/>
                </a:cubicBezTo>
                <a:cubicBezTo>
                  <a:pt x="217301" y="445414"/>
                  <a:pt x="223388" y="441061"/>
                  <a:pt x="228081" y="435429"/>
                </a:cubicBezTo>
                <a:cubicBezTo>
                  <a:pt x="232070" y="430643"/>
                  <a:pt x="234460" y="424663"/>
                  <a:pt x="238449" y="419877"/>
                </a:cubicBezTo>
                <a:cubicBezTo>
                  <a:pt x="259101" y="395095"/>
                  <a:pt x="247309" y="412493"/>
                  <a:pt x="269551" y="393959"/>
                </a:cubicBezTo>
                <a:cubicBezTo>
                  <a:pt x="275183" y="389266"/>
                  <a:pt x="279918" y="383592"/>
                  <a:pt x="285102" y="378408"/>
                </a:cubicBezTo>
                <a:cubicBezTo>
                  <a:pt x="305350" y="337910"/>
                  <a:pt x="282559" y="375766"/>
                  <a:pt x="316204" y="342122"/>
                </a:cubicBezTo>
                <a:cubicBezTo>
                  <a:pt x="322313" y="336013"/>
                  <a:pt x="325646" y="327497"/>
                  <a:pt x="331755" y="321388"/>
                </a:cubicBezTo>
                <a:cubicBezTo>
                  <a:pt x="337864" y="315279"/>
                  <a:pt x="345852" y="311368"/>
                  <a:pt x="352489" y="305837"/>
                </a:cubicBezTo>
                <a:cubicBezTo>
                  <a:pt x="356244" y="302708"/>
                  <a:pt x="359040" y="298522"/>
                  <a:pt x="362857" y="295469"/>
                </a:cubicBezTo>
                <a:cubicBezTo>
                  <a:pt x="367722" y="291577"/>
                  <a:pt x="373622" y="289090"/>
                  <a:pt x="378408" y="285102"/>
                </a:cubicBezTo>
                <a:cubicBezTo>
                  <a:pt x="427133" y="244498"/>
                  <a:pt x="346450" y="301224"/>
                  <a:pt x="425061" y="248816"/>
                </a:cubicBezTo>
                <a:lnTo>
                  <a:pt x="440612" y="238449"/>
                </a:lnTo>
                <a:cubicBezTo>
                  <a:pt x="444068" y="233265"/>
                  <a:pt x="446291" y="227000"/>
                  <a:pt x="450979" y="222898"/>
                </a:cubicBezTo>
                <a:cubicBezTo>
                  <a:pt x="460356" y="214693"/>
                  <a:pt x="482081" y="202163"/>
                  <a:pt x="482081" y="202163"/>
                </a:cubicBezTo>
                <a:cubicBezTo>
                  <a:pt x="502257" y="171902"/>
                  <a:pt x="479709" y="198166"/>
                  <a:pt x="513183" y="181429"/>
                </a:cubicBezTo>
                <a:cubicBezTo>
                  <a:pt x="517555" y="179243"/>
                  <a:pt x="519484" y="173772"/>
                  <a:pt x="523551" y="171061"/>
                </a:cubicBezTo>
                <a:cubicBezTo>
                  <a:pt x="529980" y="166775"/>
                  <a:pt x="537659" y="164670"/>
                  <a:pt x="544285" y="160694"/>
                </a:cubicBezTo>
                <a:cubicBezTo>
                  <a:pt x="554969" y="154283"/>
                  <a:pt x="575387" y="139959"/>
                  <a:pt x="575387" y="139959"/>
                </a:cubicBezTo>
                <a:cubicBezTo>
                  <a:pt x="578843" y="134775"/>
                  <a:pt x="580969" y="128396"/>
                  <a:pt x="585755" y="124408"/>
                </a:cubicBezTo>
                <a:cubicBezTo>
                  <a:pt x="591691" y="119461"/>
                  <a:pt x="599780" y="117875"/>
                  <a:pt x="606489" y="114041"/>
                </a:cubicBezTo>
                <a:cubicBezTo>
                  <a:pt x="611898" y="110950"/>
                  <a:pt x="617175" y="107565"/>
                  <a:pt x="622040" y="103673"/>
                </a:cubicBezTo>
                <a:cubicBezTo>
                  <a:pt x="635502" y="92903"/>
                  <a:pt x="630013" y="90915"/>
                  <a:pt x="647959" y="82939"/>
                </a:cubicBezTo>
                <a:cubicBezTo>
                  <a:pt x="664193" y="75724"/>
                  <a:pt x="682558" y="71697"/>
                  <a:pt x="699796" y="67388"/>
                </a:cubicBezTo>
                <a:cubicBezTo>
                  <a:pt x="706707" y="63932"/>
                  <a:pt x="713428" y="60064"/>
                  <a:pt x="720530" y="57020"/>
                </a:cubicBezTo>
                <a:cubicBezTo>
                  <a:pt x="725552" y="54868"/>
                  <a:pt x="731194" y="54281"/>
                  <a:pt x="736081" y="51837"/>
                </a:cubicBezTo>
                <a:cubicBezTo>
                  <a:pt x="741653" y="49051"/>
                  <a:pt x="745906" y="43923"/>
                  <a:pt x="751632" y="41469"/>
                </a:cubicBezTo>
                <a:cubicBezTo>
                  <a:pt x="763848" y="36234"/>
                  <a:pt x="800253" y="32302"/>
                  <a:pt x="808653" y="31102"/>
                </a:cubicBezTo>
                <a:cubicBezTo>
                  <a:pt x="815564" y="27646"/>
                  <a:pt x="822285" y="23779"/>
                  <a:pt x="829387" y="20735"/>
                </a:cubicBezTo>
                <a:cubicBezTo>
                  <a:pt x="834409" y="18583"/>
                  <a:pt x="839480" y="15817"/>
                  <a:pt x="844938" y="15551"/>
                </a:cubicBezTo>
                <a:cubicBezTo>
                  <a:pt x="910543" y="12351"/>
                  <a:pt x="976258" y="12095"/>
                  <a:pt x="1041918" y="10367"/>
                </a:cubicBezTo>
                <a:cubicBezTo>
                  <a:pt x="1052285" y="8639"/>
                  <a:pt x="1062510" y="5184"/>
                  <a:pt x="1073020" y="5184"/>
                </a:cubicBezTo>
                <a:cubicBezTo>
                  <a:pt x="1156396" y="5184"/>
                  <a:pt x="1144433" y="3598"/>
                  <a:pt x="1192245" y="15551"/>
                </a:cubicBezTo>
                <a:lnTo>
                  <a:pt x="1254449" y="5184"/>
                </a:lnTo>
                <a:cubicBezTo>
                  <a:pt x="1266517" y="3278"/>
                  <a:pt x="1278516" y="0"/>
                  <a:pt x="1290734" y="0"/>
                </a:cubicBezTo>
                <a:cubicBezTo>
                  <a:pt x="1380601" y="0"/>
                  <a:pt x="1470435" y="3456"/>
                  <a:pt x="1560285" y="5184"/>
                </a:cubicBezTo>
                <a:cubicBezTo>
                  <a:pt x="1611427" y="17968"/>
                  <a:pt x="1558376" y="928"/>
                  <a:pt x="1591387" y="20735"/>
                </a:cubicBezTo>
                <a:cubicBezTo>
                  <a:pt x="1596072" y="23546"/>
                  <a:pt x="1604127" y="21233"/>
                  <a:pt x="1606938" y="25918"/>
                </a:cubicBezTo>
                <a:cubicBezTo>
                  <a:pt x="1610494" y="31845"/>
                  <a:pt x="1593979" y="17279"/>
                  <a:pt x="1591387" y="15551"/>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5471418" y="3685608"/>
            <a:ext cx="3513831" cy="2301221"/>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693041" y="4421015"/>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19" name="Oval 118"/>
          <p:cNvSpPr/>
          <p:nvPr/>
        </p:nvSpPr>
        <p:spPr>
          <a:xfrm>
            <a:off x="5935257" y="4421015"/>
            <a:ext cx="174532" cy="17453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688648" y="4715670"/>
            <a:ext cx="197803" cy="17453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935257" y="4715670"/>
            <a:ext cx="197803" cy="17453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5903221" y="4112808"/>
            <a:ext cx="174532" cy="17453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5683010" y="4112808"/>
            <a:ext cx="174532" cy="17453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6123432" y="4121973"/>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891706" y="5049386"/>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111898" y="5049386"/>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a:stCxn id="139" idx="5"/>
          </p:cNvCxnSpPr>
          <p:nvPr/>
        </p:nvCxnSpPr>
        <p:spPr>
          <a:xfrm>
            <a:off x="5869772" y="1555042"/>
            <a:ext cx="467022" cy="137861"/>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5577899" y="1453875"/>
            <a:ext cx="721499" cy="356229"/>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5824948" y="1692903"/>
            <a:ext cx="511846" cy="117201"/>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H="1">
            <a:off x="5984284" y="1561699"/>
            <a:ext cx="207291" cy="29766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577899" y="1810104"/>
            <a:ext cx="348202" cy="107439"/>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5504613" y="1597987"/>
            <a:ext cx="196811" cy="88591"/>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5926101" y="1692903"/>
            <a:ext cx="546958" cy="22464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endCxn id="139" idx="3"/>
          </p:cNvCxnSpPr>
          <p:nvPr/>
        </p:nvCxnSpPr>
        <p:spPr>
          <a:xfrm flipV="1">
            <a:off x="5701424" y="1555042"/>
            <a:ext cx="62550" cy="131536"/>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6191575" y="1346051"/>
            <a:ext cx="213351" cy="467086"/>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5577899" y="1686578"/>
            <a:ext cx="247049" cy="247051"/>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6268661" y="1572668"/>
            <a:ext cx="272530" cy="240469"/>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6083751" y="1346051"/>
            <a:ext cx="215647" cy="21564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742062" y="1427331"/>
            <a:ext cx="149622" cy="14962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435586" y="1597987"/>
            <a:ext cx="138054" cy="138055"/>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cxnSp>
        <p:nvCxnSpPr>
          <p:cNvPr id="141" name="Straight Connector 140"/>
          <p:cNvCxnSpPr>
            <a:stCxn id="139" idx="6"/>
          </p:cNvCxnSpPr>
          <p:nvPr/>
        </p:nvCxnSpPr>
        <p:spPr>
          <a:xfrm flipV="1">
            <a:off x="5891684" y="1453875"/>
            <a:ext cx="192067" cy="4826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042466" y="1917543"/>
            <a:ext cx="303602" cy="8816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5926101" y="1859360"/>
            <a:ext cx="116365" cy="116366"/>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153456" y="1835754"/>
            <a:ext cx="192612" cy="16995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p:nvPr/>
        </p:nvCxnSpPr>
        <p:spPr>
          <a:xfrm flipV="1">
            <a:off x="5716512" y="2196016"/>
            <a:ext cx="348709" cy="9640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endCxn id="157" idx="1"/>
          </p:cNvCxnSpPr>
          <p:nvPr/>
        </p:nvCxnSpPr>
        <p:spPr>
          <a:xfrm>
            <a:off x="5716512" y="2292419"/>
            <a:ext cx="166964" cy="42373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022892" y="2238346"/>
            <a:ext cx="110168" cy="6665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16512" y="2292419"/>
            <a:ext cx="267772" cy="16136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763973" y="2564109"/>
            <a:ext cx="559603" cy="144437"/>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66" idx="1"/>
          </p:cNvCxnSpPr>
          <p:nvPr/>
        </p:nvCxnSpPr>
        <p:spPr>
          <a:xfrm flipH="1" flipV="1">
            <a:off x="6370343" y="2292419"/>
            <a:ext cx="58089" cy="22026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66" idx="3"/>
          </p:cNvCxnSpPr>
          <p:nvPr/>
        </p:nvCxnSpPr>
        <p:spPr>
          <a:xfrm flipH="1">
            <a:off x="6323576" y="2626182"/>
            <a:ext cx="104856" cy="8236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H="1">
            <a:off x="5643271" y="2292419"/>
            <a:ext cx="185070" cy="150986"/>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H="1">
            <a:off x="5984284" y="2292419"/>
            <a:ext cx="438822" cy="161360"/>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022892" y="2153686"/>
            <a:ext cx="373833" cy="185289"/>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57" idx="7"/>
          </p:cNvCxnSpPr>
          <p:nvPr/>
        </p:nvCxnSpPr>
        <p:spPr>
          <a:xfrm flipV="1">
            <a:off x="6034038" y="2305002"/>
            <a:ext cx="99022" cy="411147"/>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a:off x="5643271" y="2453779"/>
            <a:ext cx="341013" cy="231033"/>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57" name="Oval 156"/>
          <p:cNvSpPr/>
          <p:nvPr/>
        </p:nvSpPr>
        <p:spPr>
          <a:xfrm>
            <a:off x="5852293" y="2684966"/>
            <a:ext cx="212928" cy="212929"/>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716512" y="2236504"/>
            <a:ext cx="111829" cy="11183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343961" y="2245862"/>
            <a:ext cx="105527" cy="93113"/>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5980562" y="2153686"/>
            <a:ext cx="84659" cy="84660"/>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1" name="Straight Connector 160"/>
          <p:cNvCxnSpPr/>
          <p:nvPr/>
        </p:nvCxnSpPr>
        <p:spPr>
          <a:xfrm>
            <a:off x="6202354" y="2708546"/>
            <a:ext cx="345306" cy="182481"/>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643271" y="2443405"/>
            <a:ext cx="61596" cy="479030"/>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sp>
        <p:nvSpPr>
          <p:cNvPr id="163" name="Oval 162"/>
          <p:cNvSpPr/>
          <p:nvPr/>
        </p:nvSpPr>
        <p:spPr>
          <a:xfrm>
            <a:off x="5614352" y="2741404"/>
            <a:ext cx="181030" cy="181031"/>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522568" y="2443405"/>
            <a:ext cx="241405" cy="241407"/>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65" name="Oval 164"/>
          <p:cNvSpPr/>
          <p:nvPr/>
        </p:nvSpPr>
        <p:spPr>
          <a:xfrm>
            <a:off x="6472849" y="2741404"/>
            <a:ext cx="149622" cy="149623"/>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6404926" y="2489178"/>
            <a:ext cx="160509" cy="160510"/>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6133060" y="2305002"/>
            <a:ext cx="251127" cy="510505"/>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5984284" y="2305002"/>
            <a:ext cx="297552" cy="297554"/>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6141743" y="2601585"/>
            <a:ext cx="242444" cy="213922"/>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Freeform 169"/>
          <p:cNvSpPr/>
          <p:nvPr/>
        </p:nvSpPr>
        <p:spPr>
          <a:xfrm>
            <a:off x="5351200" y="1300690"/>
            <a:ext cx="1222375" cy="742950"/>
          </a:xfrm>
          <a:custGeom>
            <a:avLst/>
            <a:gdLst>
              <a:gd name="connsiteX0" fmla="*/ 822325 w 1222375"/>
              <a:gd name="connsiteY0" fmla="*/ 0 h 742950"/>
              <a:gd name="connsiteX1" fmla="*/ 822325 w 1222375"/>
              <a:gd name="connsiteY1" fmla="*/ 0 h 742950"/>
              <a:gd name="connsiteX2" fmla="*/ 847725 w 1222375"/>
              <a:gd name="connsiteY2" fmla="*/ 12700 h 742950"/>
              <a:gd name="connsiteX3" fmla="*/ 866775 w 1222375"/>
              <a:gd name="connsiteY3" fmla="*/ 19050 h 742950"/>
              <a:gd name="connsiteX4" fmla="*/ 879475 w 1222375"/>
              <a:gd name="connsiteY4" fmla="*/ 25400 h 742950"/>
              <a:gd name="connsiteX5" fmla="*/ 917575 w 1222375"/>
              <a:gd name="connsiteY5" fmla="*/ 31750 h 742950"/>
              <a:gd name="connsiteX6" fmla="*/ 936625 w 1222375"/>
              <a:gd name="connsiteY6" fmla="*/ 38100 h 742950"/>
              <a:gd name="connsiteX7" fmla="*/ 942975 w 1222375"/>
              <a:gd name="connsiteY7" fmla="*/ 47625 h 742950"/>
              <a:gd name="connsiteX8" fmla="*/ 946150 w 1222375"/>
              <a:gd name="connsiteY8" fmla="*/ 57150 h 742950"/>
              <a:gd name="connsiteX9" fmla="*/ 974725 w 1222375"/>
              <a:gd name="connsiteY9" fmla="*/ 82550 h 742950"/>
              <a:gd name="connsiteX10" fmla="*/ 990600 w 1222375"/>
              <a:gd name="connsiteY10" fmla="*/ 88900 h 742950"/>
              <a:gd name="connsiteX11" fmla="*/ 1003300 w 1222375"/>
              <a:gd name="connsiteY11" fmla="*/ 98425 h 742950"/>
              <a:gd name="connsiteX12" fmla="*/ 1012825 w 1222375"/>
              <a:gd name="connsiteY12" fmla="*/ 101600 h 742950"/>
              <a:gd name="connsiteX13" fmla="*/ 1025525 w 1222375"/>
              <a:gd name="connsiteY13" fmla="*/ 107950 h 742950"/>
              <a:gd name="connsiteX14" fmla="*/ 1038225 w 1222375"/>
              <a:gd name="connsiteY14" fmla="*/ 127000 h 742950"/>
              <a:gd name="connsiteX15" fmla="*/ 1041400 w 1222375"/>
              <a:gd name="connsiteY15" fmla="*/ 136525 h 742950"/>
              <a:gd name="connsiteX16" fmla="*/ 1050925 w 1222375"/>
              <a:gd name="connsiteY16" fmla="*/ 142875 h 742950"/>
              <a:gd name="connsiteX17" fmla="*/ 1066800 w 1222375"/>
              <a:gd name="connsiteY17" fmla="*/ 161925 h 742950"/>
              <a:gd name="connsiteX18" fmla="*/ 1076325 w 1222375"/>
              <a:gd name="connsiteY18" fmla="*/ 168275 h 742950"/>
              <a:gd name="connsiteX19" fmla="*/ 1098550 w 1222375"/>
              <a:gd name="connsiteY19" fmla="*/ 184150 h 742950"/>
              <a:gd name="connsiteX20" fmla="*/ 1114425 w 1222375"/>
              <a:gd name="connsiteY20" fmla="*/ 196850 h 742950"/>
              <a:gd name="connsiteX21" fmla="*/ 1152525 w 1222375"/>
              <a:gd name="connsiteY21" fmla="*/ 212725 h 742950"/>
              <a:gd name="connsiteX22" fmla="*/ 1168400 w 1222375"/>
              <a:gd name="connsiteY22" fmla="*/ 228600 h 742950"/>
              <a:gd name="connsiteX23" fmla="*/ 1174750 w 1222375"/>
              <a:gd name="connsiteY23" fmla="*/ 247650 h 742950"/>
              <a:gd name="connsiteX24" fmla="*/ 1187450 w 1222375"/>
              <a:gd name="connsiteY24" fmla="*/ 266700 h 742950"/>
              <a:gd name="connsiteX25" fmla="*/ 1200150 w 1222375"/>
              <a:gd name="connsiteY25" fmla="*/ 292100 h 742950"/>
              <a:gd name="connsiteX26" fmla="*/ 1209675 w 1222375"/>
              <a:gd name="connsiteY26" fmla="*/ 311150 h 742950"/>
              <a:gd name="connsiteX27" fmla="*/ 1212850 w 1222375"/>
              <a:gd name="connsiteY27" fmla="*/ 330200 h 742950"/>
              <a:gd name="connsiteX28" fmla="*/ 1216025 w 1222375"/>
              <a:gd name="connsiteY28" fmla="*/ 339725 h 742950"/>
              <a:gd name="connsiteX29" fmla="*/ 1219200 w 1222375"/>
              <a:gd name="connsiteY29" fmla="*/ 365125 h 742950"/>
              <a:gd name="connsiteX30" fmla="*/ 1222375 w 1222375"/>
              <a:gd name="connsiteY30" fmla="*/ 384175 h 742950"/>
              <a:gd name="connsiteX31" fmla="*/ 1219200 w 1222375"/>
              <a:gd name="connsiteY31" fmla="*/ 517525 h 742950"/>
              <a:gd name="connsiteX32" fmla="*/ 1216025 w 1222375"/>
              <a:gd name="connsiteY32" fmla="*/ 527050 h 742950"/>
              <a:gd name="connsiteX33" fmla="*/ 1209675 w 1222375"/>
              <a:gd name="connsiteY33" fmla="*/ 549275 h 742950"/>
              <a:gd name="connsiteX34" fmla="*/ 1203325 w 1222375"/>
              <a:gd name="connsiteY34" fmla="*/ 561975 h 742950"/>
              <a:gd name="connsiteX35" fmla="*/ 1196975 w 1222375"/>
              <a:gd name="connsiteY35" fmla="*/ 581025 h 742950"/>
              <a:gd name="connsiteX36" fmla="*/ 1193800 w 1222375"/>
              <a:gd name="connsiteY36" fmla="*/ 593725 h 742950"/>
              <a:gd name="connsiteX37" fmla="*/ 1184275 w 1222375"/>
              <a:gd name="connsiteY37" fmla="*/ 600075 h 742950"/>
              <a:gd name="connsiteX38" fmla="*/ 1158875 w 1222375"/>
              <a:gd name="connsiteY38" fmla="*/ 631825 h 742950"/>
              <a:gd name="connsiteX39" fmla="*/ 1149350 w 1222375"/>
              <a:gd name="connsiteY39" fmla="*/ 638175 h 742950"/>
              <a:gd name="connsiteX40" fmla="*/ 1136650 w 1222375"/>
              <a:gd name="connsiteY40" fmla="*/ 647700 h 742950"/>
              <a:gd name="connsiteX41" fmla="*/ 1111250 w 1222375"/>
              <a:gd name="connsiteY41" fmla="*/ 660400 h 742950"/>
              <a:gd name="connsiteX42" fmla="*/ 1098550 w 1222375"/>
              <a:gd name="connsiteY42" fmla="*/ 666750 h 742950"/>
              <a:gd name="connsiteX43" fmla="*/ 1069975 w 1222375"/>
              <a:gd name="connsiteY43" fmla="*/ 688975 h 742950"/>
              <a:gd name="connsiteX44" fmla="*/ 1060450 w 1222375"/>
              <a:gd name="connsiteY44" fmla="*/ 695325 h 742950"/>
              <a:gd name="connsiteX45" fmla="*/ 1050925 w 1222375"/>
              <a:gd name="connsiteY45" fmla="*/ 701675 h 742950"/>
              <a:gd name="connsiteX46" fmla="*/ 1038225 w 1222375"/>
              <a:gd name="connsiteY46" fmla="*/ 708025 h 742950"/>
              <a:gd name="connsiteX47" fmla="*/ 1012825 w 1222375"/>
              <a:gd name="connsiteY47" fmla="*/ 714375 h 742950"/>
              <a:gd name="connsiteX48" fmla="*/ 974725 w 1222375"/>
              <a:gd name="connsiteY48" fmla="*/ 723900 h 742950"/>
              <a:gd name="connsiteX49" fmla="*/ 939800 w 1222375"/>
              <a:gd name="connsiteY49" fmla="*/ 733425 h 742950"/>
              <a:gd name="connsiteX50" fmla="*/ 927100 w 1222375"/>
              <a:gd name="connsiteY50" fmla="*/ 736600 h 742950"/>
              <a:gd name="connsiteX51" fmla="*/ 904875 w 1222375"/>
              <a:gd name="connsiteY51" fmla="*/ 742950 h 742950"/>
              <a:gd name="connsiteX52" fmla="*/ 749300 w 1222375"/>
              <a:gd name="connsiteY52" fmla="*/ 739775 h 742950"/>
              <a:gd name="connsiteX53" fmla="*/ 717550 w 1222375"/>
              <a:gd name="connsiteY53" fmla="*/ 733425 h 742950"/>
              <a:gd name="connsiteX54" fmla="*/ 708025 w 1222375"/>
              <a:gd name="connsiteY54" fmla="*/ 730250 h 742950"/>
              <a:gd name="connsiteX55" fmla="*/ 654050 w 1222375"/>
              <a:gd name="connsiteY55" fmla="*/ 720725 h 742950"/>
              <a:gd name="connsiteX56" fmla="*/ 641350 w 1222375"/>
              <a:gd name="connsiteY56" fmla="*/ 717550 h 742950"/>
              <a:gd name="connsiteX57" fmla="*/ 625475 w 1222375"/>
              <a:gd name="connsiteY57" fmla="*/ 714375 h 742950"/>
              <a:gd name="connsiteX58" fmla="*/ 615950 w 1222375"/>
              <a:gd name="connsiteY58" fmla="*/ 711200 h 742950"/>
              <a:gd name="connsiteX59" fmla="*/ 603250 w 1222375"/>
              <a:gd name="connsiteY59" fmla="*/ 704850 h 742950"/>
              <a:gd name="connsiteX60" fmla="*/ 558800 w 1222375"/>
              <a:gd name="connsiteY60" fmla="*/ 698500 h 742950"/>
              <a:gd name="connsiteX61" fmla="*/ 546100 w 1222375"/>
              <a:gd name="connsiteY61" fmla="*/ 695325 h 742950"/>
              <a:gd name="connsiteX62" fmla="*/ 520700 w 1222375"/>
              <a:gd name="connsiteY62" fmla="*/ 688975 h 742950"/>
              <a:gd name="connsiteX63" fmla="*/ 492125 w 1222375"/>
              <a:gd name="connsiteY63" fmla="*/ 685800 h 742950"/>
              <a:gd name="connsiteX64" fmla="*/ 476250 w 1222375"/>
              <a:gd name="connsiteY64" fmla="*/ 682625 h 742950"/>
              <a:gd name="connsiteX65" fmla="*/ 428625 w 1222375"/>
              <a:gd name="connsiteY65" fmla="*/ 679450 h 742950"/>
              <a:gd name="connsiteX66" fmla="*/ 415925 w 1222375"/>
              <a:gd name="connsiteY66" fmla="*/ 676275 h 742950"/>
              <a:gd name="connsiteX67" fmla="*/ 352425 w 1222375"/>
              <a:gd name="connsiteY67" fmla="*/ 666750 h 742950"/>
              <a:gd name="connsiteX68" fmla="*/ 342900 w 1222375"/>
              <a:gd name="connsiteY68" fmla="*/ 663575 h 742950"/>
              <a:gd name="connsiteX69" fmla="*/ 330200 w 1222375"/>
              <a:gd name="connsiteY69" fmla="*/ 660400 h 742950"/>
              <a:gd name="connsiteX70" fmla="*/ 317500 w 1222375"/>
              <a:gd name="connsiteY70" fmla="*/ 654050 h 742950"/>
              <a:gd name="connsiteX71" fmla="*/ 307975 w 1222375"/>
              <a:gd name="connsiteY71" fmla="*/ 647700 h 742950"/>
              <a:gd name="connsiteX72" fmla="*/ 292100 w 1222375"/>
              <a:gd name="connsiteY72" fmla="*/ 644525 h 742950"/>
              <a:gd name="connsiteX73" fmla="*/ 279400 w 1222375"/>
              <a:gd name="connsiteY73" fmla="*/ 635000 h 742950"/>
              <a:gd name="connsiteX74" fmla="*/ 254000 w 1222375"/>
              <a:gd name="connsiteY74" fmla="*/ 628650 h 742950"/>
              <a:gd name="connsiteX75" fmla="*/ 225425 w 1222375"/>
              <a:gd name="connsiteY75" fmla="*/ 615950 h 742950"/>
              <a:gd name="connsiteX76" fmla="*/ 206375 w 1222375"/>
              <a:gd name="connsiteY76" fmla="*/ 609600 h 742950"/>
              <a:gd name="connsiteX77" fmla="*/ 193675 w 1222375"/>
              <a:gd name="connsiteY77" fmla="*/ 603250 h 742950"/>
              <a:gd name="connsiteX78" fmla="*/ 171450 w 1222375"/>
              <a:gd name="connsiteY78" fmla="*/ 593725 h 742950"/>
              <a:gd name="connsiteX79" fmla="*/ 161925 w 1222375"/>
              <a:gd name="connsiteY79" fmla="*/ 584200 h 742950"/>
              <a:gd name="connsiteX80" fmla="*/ 139700 w 1222375"/>
              <a:gd name="connsiteY80" fmla="*/ 574675 h 742950"/>
              <a:gd name="connsiteX81" fmla="*/ 117475 w 1222375"/>
              <a:gd name="connsiteY81" fmla="*/ 561975 h 742950"/>
              <a:gd name="connsiteX82" fmla="*/ 107950 w 1222375"/>
              <a:gd name="connsiteY82" fmla="*/ 555625 h 742950"/>
              <a:gd name="connsiteX83" fmla="*/ 82550 w 1222375"/>
              <a:gd name="connsiteY83" fmla="*/ 542925 h 742950"/>
              <a:gd name="connsiteX84" fmla="*/ 69850 w 1222375"/>
              <a:gd name="connsiteY84" fmla="*/ 536575 h 742950"/>
              <a:gd name="connsiteX85" fmla="*/ 50800 w 1222375"/>
              <a:gd name="connsiteY85" fmla="*/ 517525 h 742950"/>
              <a:gd name="connsiteX86" fmla="*/ 38100 w 1222375"/>
              <a:gd name="connsiteY86" fmla="*/ 511175 h 742950"/>
              <a:gd name="connsiteX87" fmla="*/ 12700 w 1222375"/>
              <a:gd name="connsiteY87" fmla="*/ 482600 h 742950"/>
              <a:gd name="connsiteX88" fmla="*/ 6350 w 1222375"/>
              <a:gd name="connsiteY88" fmla="*/ 463550 h 742950"/>
              <a:gd name="connsiteX89" fmla="*/ 0 w 1222375"/>
              <a:gd name="connsiteY89" fmla="*/ 441325 h 742950"/>
              <a:gd name="connsiteX90" fmla="*/ 3175 w 1222375"/>
              <a:gd name="connsiteY90" fmla="*/ 381000 h 742950"/>
              <a:gd name="connsiteX91" fmla="*/ 6350 w 1222375"/>
              <a:gd name="connsiteY91" fmla="*/ 368300 h 742950"/>
              <a:gd name="connsiteX92" fmla="*/ 19050 w 1222375"/>
              <a:gd name="connsiteY92" fmla="*/ 333375 h 742950"/>
              <a:gd name="connsiteX93" fmla="*/ 28575 w 1222375"/>
              <a:gd name="connsiteY93" fmla="*/ 320675 h 742950"/>
              <a:gd name="connsiteX94" fmla="*/ 31750 w 1222375"/>
              <a:gd name="connsiteY94" fmla="*/ 307975 h 742950"/>
              <a:gd name="connsiteX95" fmla="*/ 50800 w 1222375"/>
              <a:gd name="connsiteY95" fmla="*/ 292100 h 742950"/>
              <a:gd name="connsiteX96" fmla="*/ 69850 w 1222375"/>
              <a:gd name="connsiteY96" fmla="*/ 273050 h 742950"/>
              <a:gd name="connsiteX97" fmla="*/ 92075 w 1222375"/>
              <a:gd name="connsiteY97" fmla="*/ 254000 h 742950"/>
              <a:gd name="connsiteX98" fmla="*/ 123825 w 1222375"/>
              <a:gd name="connsiteY98" fmla="*/ 244475 h 742950"/>
              <a:gd name="connsiteX99" fmla="*/ 136525 w 1222375"/>
              <a:gd name="connsiteY99" fmla="*/ 238125 h 742950"/>
              <a:gd name="connsiteX100" fmla="*/ 149225 w 1222375"/>
              <a:gd name="connsiteY100" fmla="*/ 234950 h 742950"/>
              <a:gd name="connsiteX101" fmla="*/ 174625 w 1222375"/>
              <a:gd name="connsiteY101" fmla="*/ 222250 h 742950"/>
              <a:gd name="connsiteX102" fmla="*/ 200025 w 1222375"/>
              <a:gd name="connsiteY102" fmla="*/ 212725 h 742950"/>
              <a:gd name="connsiteX103" fmla="*/ 215900 w 1222375"/>
              <a:gd name="connsiteY103" fmla="*/ 209550 h 742950"/>
              <a:gd name="connsiteX104" fmla="*/ 228600 w 1222375"/>
              <a:gd name="connsiteY104" fmla="*/ 200025 h 742950"/>
              <a:gd name="connsiteX105" fmla="*/ 250825 w 1222375"/>
              <a:gd name="connsiteY105" fmla="*/ 193675 h 742950"/>
              <a:gd name="connsiteX106" fmla="*/ 269875 w 1222375"/>
              <a:gd name="connsiteY106" fmla="*/ 180975 h 742950"/>
              <a:gd name="connsiteX107" fmla="*/ 292100 w 1222375"/>
              <a:gd name="connsiteY107" fmla="*/ 171450 h 742950"/>
              <a:gd name="connsiteX108" fmla="*/ 301625 w 1222375"/>
              <a:gd name="connsiteY108" fmla="*/ 168275 h 742950"/>
              <a:gd name="connsiteX109" fmla="*/ 320675 w 1222375"/>
              <a:gd name="connsiteY109" fmla="*/ 158750 h 742950"/>
              <a:gd name="connsiteX110" fmla="*/ 349250 w 1222375"/>
              <a:gd name="connsiteY110" fmla="*/ 136525 h 742950"/>
              <a:gd name="connsiteX111" fmla="*/ 358775 w 1222375"/>
              <a:gd name="connsiteY111" fmla="*/ 130175 h 742950"/>
              <a:gd name="connsiteX112" fmla="*/ 377825 w 1222375"/>
              <a:gd name="connsiteY112" fmla="*/ 114300 h 742950"/>
              <a:gd name="connsiteX113" fmla="*/ 387350 w 1222375"/>
              <a:gd name="connsiteY113" fmla="*/ 104775 h 742950"/>
              <a:gd name="connsiteX114" fmla="*/ 412750 w 1222375"/>
              <a:gd name="connsiteY114" fmla="*/ 88900 h 742950"/>
              <a:gd name="connsiteX115" fmla="*/ 438150 w 1222375"/>
              <a:gd name="connsiteY115" fmla="*/ 76200 h 742950"/>
              <a:gd name="connsiteX116" fmla="*/ 450850 w 1222375"/>
              <a:gd name="connsiteY116" fmla="*/ 63500 h 742950"/>
              <a:gd name="connsiteX117" fmla="*/ 485775 w 1222375"/>
              <a:gd name="connsiteY117" fmla="*/ 41275 h 742950"/>
              <a:gd name="connsiteX118" fmla="*/ 508000 w 1222375"/>
              <a:gd name="connsiteY118" fmla="*/ 22225 h 742950"/>
              <a:gd name="connsiteX119" fmla="*/ 587375 w 1222375"/>
              <a:gd name="connsiteY119" fmla="*/ 25400 h 742950"/>
              <a:gd name="connsiteX120" fmla="*/ 606425 w 1222375"/>
              <a:gd name="connsiteY120" fmla="*/ 31750 h 742950"/>
              <a:gd name="connsiteX121" fmla="*/ 631825 w 1222375"/>
              <a:gd name="connsiteY121" fmla="*/ 28575 h 742950"/>
              <a:gd name="connsiteX122" fmla="*/ 644525 w 1222375"/>
              <a:gd name="connsiteY122" fmla="*/ 25400 h 742950"/>
              <a:gd name="connsiteX123" fmla="*/ 695325 w 1222375"/>
              <a:gd name="connsiteY123" fmla="*/ 22225 h 742950"/>
              <a:gd name="connsiteX124" fmla="*/ 714375 w 1222375"/>
              <a:gd name="connsiteY124" fmla="*/ 15875 h 742950"/>
              <a:gd name="connsiteX125" fmla="*/ 727075 w 1222375"/>
              <a:gd name="connsiteY125" fmla="*/ 9525 h 742950"/>
              <a:gd name="connsiteX126" fmla="*/ 790575 w 1222375"/>
              <a:gd name="connsiteY126" fmla="*/ 6350 h 742950"/>
              <a:gd name="connsiteX127" fmla="*/ 806450 w 1222375"/>
              <a:gd name="connsiteY127" fmla="*/ 3175 h 742950"/>
              <a:gd name="connsiteX128" fmla="*/ 822325 w 1222375"/>
              <a:gd name="connsiteY128"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222375" h="742950">
                <a:moveTo>
                  <a:pt x="822325" y="0"/>
                </a:moveTo>
                <a:lnTo>
                  <a:pt x="822325" y="0"/>
                </a:lnTo>
                <a:cubicBezTo>
                  <a:pt x="830792" y="4233"/>
                  <a:pt x="839024" y="8971"/>
                  <a:pt x="847725" y="12700"/>
                </a:cubicBezTo>
                <a:cubicBezTo>
                  <a:pt x="853877" y="15337"/>
                  <a:pt x="860788" y="16057"/>
                  <a:pt x="866775" y="19050"/>
                </a:cubicBezTo>
                <a:cubicBezTo>
                  <a:pt x="871008" y="21167"/>
                  <a:pt x="874883" y="24252"/>
                  <a:pt x="879475" y="25400"/>
                </a:cubicBezTo>
                <a:cubicBezTo>
                  <a:pt x="891966" y="28523"/>
                  <a:pt x="905361" y="27679"/>
                  <a:pt x="917575" y="31750"/>
                </a:cubicBezTo>
                <a:lnTo>
                  <a:pt x="936625" y="38100"/>
                </a:lnTo>
                <a:cubicBezTo>
                  <a:pt x="938742" y="41275"/>
                  <a:pt x="941268" y="44212"/>
                  <a:pt x="942975" y="47625"/>
                </a:cubicBezTo>
                <a:cubicBezTo>
                  <a:pt x="944472" y="50618"/>
                  <a:pt x="944095" y="54508"/>
                  <a:pt x="946150" y="57150"/>
                </a:cubicBezTo>
                <a:cubicBezTo>
                  <a:pt x="951505" y="64035"/>
                  <a:pt x="964694" y="77534"/>
                  <a:pt x="974725" y="82550"/>
                </a:cubicBezTo>
                <a:cubicBezTo>
                  <a:pt x="979823" y="85099"/>
                  <a:pt x="985618" y="86132"/>
                  <a:pt x="990600" y="88900"/>
                </a:cubicBezTo>
                <a:cubicBezTo>
                  <a:pt x="995226" y="91470"/>
                  <a:pt x="998706" y="95800"/>
                  <a:pt x="1003300" y="98425"/>
                </a:cubicBezTo>
                <a:cubicBezTo>
                  <a:pt x="1006206" y="100085"/>
                  <a:pt x="1009749" y="100282"/>
                  <a:pt x="1012825" y="101600"/>
                </a:cubicBezTo>
                <a:cubicBezTo>
                  <a:pt x="1017175" y="103464"/>
                  <a:pt x="1021292" y="105833"/>
                  <a:pt x="1025525" y="107950"/>
                </a:cubicBezTo>
                <a:cubicBezTo>
                  <a:pt x="1029758" y="114300"/>
                  <a:pt x="1035812" y="119760"/>
                  <a:pt x="1038225" y="127000"/>
                </a:cubicBezTo>
                <a:cubicBezTo>
                  <a:pt x="1039283" y="130175"/>
                  <a:pt x="1039309" y="133912"/>
                  <a:pt x="1041400" y="136525"/>
                </a:cubicBezTo>
                <a:cubicBezTo>
                  <a:pt x="1043784" y="139505"/>
                  <a:pt x="1047994" y="140432"/>
                  <a:pt x="1050925" y="142875"/>
                </a:cubicBezTo>
                <a:cubicBezTo>
                  <a:pt x="1082133" y="168882"/>
                  <a:pt x="1041825" y="136950"/>
                  <a:pt x="1066800" y="161925"/>
                </a:cubicBezTo>
                <a:cubicBezTo>
                  <a:pt x="1069498" y="164623"/>
                  <a:pt x="1073220" y="166057"/>
                  <a:pt x="1076325" y="168275"/>
                </a:cubicBezTo>
                <a:cubicBezTo>
                  <a:pt x="1103892" y="187966"/>
                  <a:pt x="1076102" y="169185"/>
                  <a:pt x="1098550" y="184150"/>
                </a:cubicBezTo>
                <a:cubicBezTo>
                  <a:pt x="1110283" y="201749"/>
                  <a:pt x="1098187" y="187829"/>
                  <a:pt x="1114425" y="196850"/>
                </a:cubicBezTo>
                <a:cubicBezTo>
                  <a:pt x="1145805" y="214283"/>
                  <a:pt x="1120065" y="207315"/>
                  <a:pt x="1152525" y="212725"/>
                </a:cubicBezTo>
                <a:cubicBezTo>
                  <a:pt x="1161214" y="218518"/>
                  <a:pt x="1163944" y="218574"/>
                  <a:pt x="1168400" y="228600"/>
                </a:cubicBezTo>
                <a:cubicBezTo>
                  <a:pt x="1171118" y="234717"/>
                  <a:pt x="1171037" y="242081"/>
                  <a:pt x="1174750" y="247650"/>
                </a:cubicBezTo>
                <a:cubicBezTo>
                  <a:pt x="1178983" y="254000"/>
                  <a:pt x="1184037" y="259874"/>
                  <a:pt x="1187450" y="266700"/>
                </a:cubicBezTo>
                <a:cubicBezTo>
                  <a:pt x="1191683" y="275167"/>
                  <a:pt x="1197157" y="283120"/>
                  <a:pt x="1200150" y="292100"/>
                </a:cubicBezTo>
                <a:cubicBezTo>
                  <a:pt x="1204532" y="305245"/>
                  <a:pt x="1201469" y="298840"/>
                  <a:pt x="1209675" y="311150"/>
                </a:cubicBezTo>
                <a:cubicBezTo>
                  <a:pt x="1210733" y="317500"/>
                  <a:pt x="1211453" y="323916"/>
                  <a:pt x="1212850" y="330200"/>
                </a:cubicBezTo>
                <a:cubicBezTo>
                  <a:pt x="1213576" y="333467"/>
                  <a:pt x="1215426" y="336432"/>
                  <a:pt x="1216025" y="339725"/>
                </a:cubicBezTo>
                <a:cubicBezTo>
                  <a:pt x="1217551" y="348120"/>
                  <a:pt x="1217993" y="356678"/>
                  <a:pt x="1219200" y="365125"/>
                </a:cubicBezTo>
                <a:cubicBezTo>
                  <a:pt x="1220110" y="371498"/>
                  <a:pt x="1221317" y="377825"/>
                  <a:pt x="1222375" y="384175"/>
                </a:cubicBezTo>
                <a:cubicBezTo>
                  <a:pt x="1221317" y="428625"/>
                  <a:pt x="1221174" y="473106"/>
                  <a:pt x="1219200" y="517525"/>
                </a:cubicBezTo>
                <a:cubicBezTo>
                  <a:pt x="1219051" y="520868"/>
                  <a:pt x="1216944" y="523832"/>
                  <a:pt x="1216025" y="527050"/>
                </a:cubicBezTo>
                <a:cubicBezTo>
                  <a:pt x="1213723" y="535106"/>
                  <a:pt x="1212938" y="541662"/>
                  <a:pt x="1209675" y="549275"/>
                </a:cubicBezTo>
                <a:cubicBezTo>
                  <a:pt x="1207811" y="553625"/>
                  <a:pt x="1205083" y="557581"/>
                  <a:pt x="1203325" y="561975"/>
                </a:cubicBezTo>
                <a:cubicBezTo>
                  <a:pt x="1200839" y="568190"/>
                  <a:pt x="1198598" y="574531"/>
                  <a:pt x="1196975" y="581025"/>
                </a:cubicBezTo>
                <a:cubicBezTo>
                  <a:pt x="1195917" y="585258"/>
                  <a:pt x="1196221" y="590094"/>
                  <a:pt x="1193800" y="593725"/>
                </a:cubicBezTo>
                <a:cubicBezTo>
                  <a:pt x="1191683" y="596900"/>
                  <a:pt x="1187450" y="597958"/>
                  <a:pt x="1184275" y="600075"/>
                </a:cubicBezTo>
                <a:cubicBezTo>
                  <a:pt x="1176752" y="611359"/>
                  <a:pt x="1169425" y="623033"/>
                  <a:pt x="1158875" y="631825"/>
                </a:cubicBezTo>
                <a:cubicBezTo>
                  <a:pt x="1155944" y="634268"/>
                  <a:pt x="1152455" y="635957"/>
                  <a:pt x="1149350" y="638175"/>
                </a:cubicBezTo>
                <a:cubicBezTo>
                  <a:pt x="1145044" y="641251"/>
                  <a:pt x="1141221" y="645034"/>
                  <a:pt x="1136650" y="647700"/>
                </a:cubicBezTo>
                <a:cubicBezTo>
                  <a:pt x="1128473" y="652470"/>
                  <a:pt x="1119717" y="656167"/>
                  <a:pt x="1111250" y="660400"/>
                </a:cubicBezTo>
                <a:cubicBezTo>
                  <a:pt x="1107017" y="662517"/>
                  <a:pt x="1101897" y="663403"/>
                  <a:pt x="1098550" y="666750"/>
                </a:cubicBezTo>
                <a:cubicBezTo>
                  <a:pt x="1083629" y="681671"/>
                  <a:pt x="1092761" y="673784"/>
                  <a:pt x="1069975" y="688975"/>
                </a:cubicBezTo>
                <a:lnTo>
                  <a:pt x="1060450" y="695325"/>
                </a:lnTo>
                <a:cubicBezTo>
                  <a:pt x="1057275" y="697442"/>
                  <a:pt x="1054338" y="699968"/>
                  <a:pt x="1050925" y="701675"/>
                </a:cubicBezTo>
                <a:cubicBezTo>
                  <a:pt x="1046692" y="703792"/>
                  <a:pt x="1042575" y="706161"/>
                  <a:pt x="1038225" y="708025"/>
                </a:cubicBezTo>
                <a:cubicBezTo>
                  <a:pt x="1029682" y="711686"/>
                  <a:pt x="1022143" y="712511"/>
                  <a:pt x="1012825" y="714375"/>
                </a:cubicBezTo>
                <a:cubicBezTo>
                  <a:pt x="989154" y="726210"/>
                  <a:pt x="1010841" y="717128"/>
                  <a:pt x="974725" y="723900"/>
                </a:cubicBezTo>
                <a:cubicBezTo>
                  <a:pt x="941797" y="730074"/>
                  <a:pt x="959246" y="727869"/>
                  <a:pt x="939800" y="733425"/>
                </a:cubicBezTo>
                <a:cubicBezTo>
                  <a:pt x="935604" y="734624"/>
                  <a:pt x="931296" y="735401"/>
                  <a:pt x="927100" y="736600"/>
                </a:cubicBezTo>
                <a:cubicBezTo>
                  <a:pt x="895216" y="745710"/>
                  <a:pt x="944577" y="733024"/>
                  <a:pt x="904875" y="742950"/>
                </a:cubicBezTo>
                <a:lnTo>
                  <a:pt x="749300" y="739775"/>
                </a:lnTo>
                <a:cubicBezTo>
                  <a:pt x="742153" y="739515"/>
                  <a:pt x="725509" y="735699"/>
                  <a:pt x="717550" y="733425"/>
                </a:cubicBezTo>
                <a:cubicBezTo>
                  <a:pt x="714332" y="732506"/>
                  <a:pt x="711272" y="731062"/>
                  <a:pt x="708025" y="730250"/>
                </a:cubicBezTo>
                <a:cubicBezTo>
                  <a:pt x="690301" y="725819"/>
                  <a:pt x="671774" y="725156"/>
                  <a:pt x="654050" y="720725"/>
                </a:cubicBezTo>
                <a:cubicBezTo>
                  <a:pt x="649817" y="719667"/>
                  <a:pt x="645610" y="718497"/>
                  <a:pt x="641350" y="717550"/>
                </a:cubicBezTo>
                <a:cubicBezTo>
                  <a:pt x="636082" y="716379"/>
                  <a:pt x="630710" y="715684"/>
                  <a:pt x="625475" y="714375"/>
                </a:cubicBezTo>
                <a:cubicBezTo>
                  <a:pt x="622228" y="713563"/>
                  <a:pt x="619026" y="712518"/>
                  <a:pt x="615950" y="711200"/>
                </a:cubicBezTo>
                <a:cubicBezTo>
                  <a:pt x="611600" y="709336"/>
                  <a:pt x="607870" y="705877"/>
                  <a:pt x="603250" y="704850"/>
                </a:cubicBezTo>
                <a:cubicBezTo>
                  <a:pt x="588639" y="701603"/>
                  <a:pt x="573320" y="702130"/>
                  <a:pt x="558800" y="698500"/>
                </a:cubicBezTo>
                <a:cubicBezTo>
                  <a:pt x="554567" y="697442"/>
                  <a:pt x="550296" y="696524"/>
                  <a:pt x="546100" y="695325"/>
                </a:cubicBezTo>
                <a:cubicBezTo>
                  <a:pt x="531326" y="691104"/>
                  <a:pt x="540065" y="691741"/>
                  <a:pt x="520700" y="688975"/>
                </a:cubicBezTo>
                <a:cubicBezTo>
                  <a:pt x="511213" y="687620"/>
                  <a:pt x="501612" y="687155"/>
                  <a:pt x="492125" y="685800"/>
                </a:cubicBezTo>
                <a:cubicBezTo>
                  <a:pt x="486783" y="685037"/>
                  <a:pt x="481620" y="683162"/>
                  <a:pt x="476250" y="682625"/>
                </a:cubicBezTo>
                <a:cubicBezTo>
                  <a:pt x="460419" y="681042"/>
                  <a:pt x="444500" y="680508"/>
                  <a:pt x="428625" y="679450"/>
                </a:cubicBezTo>
                <a:cubicBezTo>
                  <a:pt x="424392" y="678392"/>
                  <a:pt x="420240" y="676922"/>
                  <a:pt x="415925" y="676275"/>
                </a:cubicBezTo>
                <a:cubicBezTo>
                  <a:pt x="380748" y="670998"/>
                  <a:pt x="376579" y="673651"/>
                  <a:pt x="352425" y="666750"/>
                </a:cubicBezTo>
                <a:cubicBezTo>
                  <a:pt x="349207" y="665831"/>
                  <a:pt x="346118" y="664494"/>
                  <a:pt x="342900" y="663575"/>
                </a:cubicBezTo>
                <a:cubicBezTo>
                  <a:pt x="338704" y="662376"/>
                  <a:pt x="334286" y="661932"/>
                  <a:pt x="330200" y="660400"/>
                </a:cubicBezTo>
                <a:cubicBezTo>
                  <a:pt x="325768" y="658738"/>
                  <a:pt x="321609" y="656398"/>
                  <a:pt x="317500" y="654050"/>
                </a:cubicBezTo>
                <a:cubicBezTo>
                  <a:pt x="314187" y="652157"/>
                  <a:pt x="311548" y="649040"/>
                  <a:pt x="307975" y="647700"/>
                </a:cubicBezTo>
                <a:cubicBezTo>
                  <a:pt x="302922" y="645805"/>
                  <a:pt x="297392" y="645583"/>
                  <a:pt x="292100" y="644525"/>
                </a:cubicBezTo>
                <a:cubicBezTo>
                  <a:pt x="287867" y="641350"/>
                  <a:pt x="283994" y="637625"/>
                  <a:pt x="279400" y="635000"/>
                </a:cubicBezTo>
                <a:cubicBezTo>
                  <a:pt x="273225" y="631471"/>
                  <a:pt x="259501" y="630300"/>
                  <a:pt x="254000" y="628650"/>
                </a:cubicBezTo>
                <a:cubicBezTo>
                  <a:pt x="232569" y="622221"/>
                  <a:pt x="244187" y="623455"/>
                  <a:pt x="225425" y="615950"/>
                </a:cubicBezTo>
                <a:cubicBezTo>
                  <a:pt x="219210" y="613464"/>
                  <a:pt x="212362" y="612593"/>
                  <a:pt x="206375" y="609600"/>
                </a:cubicBezTo>
                <a:cubicBezTo>
                  <a:pt x="202142" y="607483"/>
                  <a:pt x="198025" y="605114"/>
                  <a:pt x="193675" y="603250"/>
                </a:cubicBezTo>
                <a:cubicBezTo>
                  <a:pt x="183311" y="598808"/>
                  <a:pt x="181980" y="601247"/>
                  <a:pt x="171450" y="593725"/>
                </a:cubicBezTo>
                <a:cubicBezTo>
                  <a:pt x="167796" y="591115"/>
                  <a:pt x="165579" y="586810"/>
                  <a:pt x="161925" y="584200"/>
                </a:cubicBezTo>
                <a:cubicBezTo>
                  <a:pt x="155059" y="579296"/>
                  <a:pt x="147473" y="577266"/>
                  <a:pt x="139700" y="574675"/>
                </a:cubicBezTo>
                <a:cubicBezTo>
                  <a:pt x="108991" y="551643"/>
                  <a:pt x="141717" y="574096"/>
                  <a:pt x="117475" y="561975"/>
                </a:cubicBezTo>
                <a:cubicBezTo>
                  <a:pt x="114062" y="560268"/>
                  <a:pt x="111300" y="557452"/>
                  <a:pt x="107950" y="555625"/>
                </a:cubicBezTo>
                <a:cubicBezTo>
                  <a:pt x="99640" y="551092"/>
                  <a:pt x="91017" y="547158"/>
                  <a:pt x="82550" y="542925"/>
                </a:cubicBezTo>
                <a:cubicBezTo>
                  <a:pt x="78317" y="540808"/>
                  <a:pt x="73197" y="539922"/>
                  <a:pt x="69850" y="536575"/>
                </a:cubicBezTo>
                <a:cubicBezTo>
                  <a:pt x="63500" y="530225"/>
                  <a:pt x="58832" y="521541"/>
                  <a:pt x="50800" y="517525"/>
                </a:cubicBezTo>
                <a:cubicBezTo>
                  <a:pt x="46567" y="515408"/>
                  <a:pt x="41796" y="514132"/>
                  <a:pt x="38100" y="511175"/>
                </a:cubicBezTo>
                <a:cubicBezTo>
                  <a:pt x="33145" y="507211"/>
                  <a:pt x="16896" y="492040"/>
                  <a:pt x="12700" y="482600"/>
                </a:cubicBezTo>
                <a:cubicBezTo>
                  <a:pt x="9982" y="476483"/>
                  <a:pt x="8467" y="469900"/>
                  <a:pt x="6350" y="463550"/>
                </a:cubicBezTo>
                <a:cubicBezTo>
                  <a:pt x="1795" y="449885"/>
                  <a:pt x="3987" y="457272"/>
                  <a:pt x="0" y="441325"/>
                </a:cubicBezTo>
                <a:cubicBezTo>
                  <a:pt x="1058" y="421217"/>
                  <a:pt x="1431" y="401060"/>
                  <a:pt x="3175" y="381000"/>
                </a:cubicBezTo>
                <a:cubicBezTo>
                  <a:pt x="3553" y="376653"/>
                  <a:pt x="5096" y="372480"/>
                  <a:pt x="6350" y="368300"/>
                </a:cubicBezTo>
                <a:cubicBezTo>
                  <a:pt x="7993" y="362825"/>
                  <a:pt x="15757" y="339303"/>
                  <a:pt x="19050" y="333375"/>
                </a:cubicBezTo>
                <a:cubicBezTo>
                  <a:pt x="21620" y="328749"/>
                  <a:pt x="25400" y="324908"/>
                  <a:pt x="28575" y="320675"/>
                </a:cubicBezTo>
                <a:cubicBezTo>
                  <a:pt x="29633" y="316442"/>
                  <a:pt x="29585" y="311764"/>
                  <a:pt x="31750" y="307975"/>
                </a:cubicBezTo>
                <a:cubicBezTo>
                  <a:pt x="35511" y="301393"/>
                  <a:pt x="44731" y="296146"/>
                  <a:pt x="50800" y="292100"/>
                </a:cubicBezTo>
                <a:cubicBezTo>
                  <a:pt x="62357" y="274764"/>
                  <a:pt x="50947" y="289590"/>
                  <a:pt x="69850" y="273050"/>
                </a:cubicBezTo>
                <a:cubicBezTo>
                  <a:pt x="77972" y="265943"/>
                  <a:pt x="82206" y="258386"/>
                  <a:pt x="92075" y="254000"/>
                </a:cubicBezTo>
                <a:cubicBezTo>
                  <a:pt x="131156" y="236631"/>
                  <a:pt x="94271" y="255558"/>
                  <a:pt x="123825" y="244475"/>
                </a:cubicBezTo>
                <a:cubicBezTo>
                  <a:pt x="128257" y="242813"/>
                  <a:pt x="132093" y="239787"/>
                  <a:pt x="136525" y="238125"/>
                </a:cubicBezTo>
                <a:cubicBezTo>
                  <a:pt x="140611" y="236593"/>
                  <a:pt x="145197" y="236628"/>
                  <a:pt x="149225" y="234950"/>
                </a:cubicBezTo>
                <a:cubicBezTo>
                  <a:pt x="157963" y="231309"/>
                  <a:pt x="165442" y="224546"/>
                  <a:pt x="174625" y="222250"/>
                </a:cubicBezTo>
                <a:cubicBezTo>
                  <a:pt x="222531" y="210273"/>
                  <a:pt x="150216" y="229328"/>
                  <a:pt x="200025" y="212725"/>
                </a:cubicBezTo>
                <a:cubicBezTo>
                  <a:pt x="205145" y="211018"/>
                  <a:pt x="210608" y="210608"/>
                  <a:pt x="215900" y="209550"/>
                </a:cubicBezTo>
                <a:cubicBezTo>
                  <a:pt x="220133" y="206375"/>
                  <a:pt x="224006" y="202650"/>
                  <a:pt x="228600" y="200025"/>
                </a:cubicBezTo>
                <a:cubicBezTo>
                  <a:pt x="232143" y="198001"/>
                  <a:pt x="248076" y="194362"/>
                  <a:pt x="250825" y="193675"/>
                </a:cubicBezTo>
                <a:cubicBezTo>
                  <a:pt x="257175" y="189442"/>
                  <a:pt x="262635" y="183388"/>
                  <a:pt x="269875" y="180975"/>
                </a:cubicBezTo>
                <a:cubicBezTo>
                  <a:pt x="292213" y="173529"/>
                  <a:pt x="264637" y="183220"/>
                  <a:pt x="292100" y="171450"/>
                </a:cubicBezTo>
                <a:cubicBezTo>
                  <a:pt x="295176" y="170132"/>
                  <a:pt x="298632" y="169772"/>
                  <a:pt x="301625" y="168275"/>
                </a:cubicBezTo>
                <a:cubicBezTo>
                  <a:pt x="326244" y="155965"/>
                  <a:pt x="296734" y="166730"/>
                  <a:pt x="320675" y="158750"/>
                </a:cubicBezTo>
                <a:cubicBezTo>
                  <a:pt x="335596" y="143829"/>
                  <a:pt x="326464" y="151716"/>
                  <a:pt x="349250" y="136525"/>
                </a:cubicBezTo>
                <a:lnTo>
                  <a:pt x="358775" y="130175"/>
                </a:lnTo>
                <a:cubicBezTo>
                  <a:pt x="371293" y="111398"/>
                  <a:pt x="357318" y="128948"/>
                  <a:pt x="377825" y="114300"/>
                </a:cubicBezTo>
                <a:cubicBezTo>
                  <a:pt x="381479" y="111690"/>
                  <a:pt x="383719" y="107416"/>
                  <a:pt x="387350" y="104775"/>
                </a:cubicBezTo>
                <a:cubicBezTo>
                  <a:pt x="395425" y="98903"/>
                  <a:pt x="404247" y="94133"/>
                  <a:pt x="412750" y="88900"/>
                </a:cubicBezTo>
                <a:cubicBezTo>
                  <a:pt x="430472" y="77994"/>
                  <a:pt x="423325" y="81142"/>
                  <a:pt x="438150" y="76200"/>
                </a:cubicBezTo>
                <a:cubicBezTo>
                  <a:pt x="442383" y="71967"/>
                  <a:pt x="446175" y="67240"/>
                  <a:pt x="450850" y="63500"/>
                </a:cubicBezTo>
                <a:cubicBezTo>
                  <a:pt x="493719" y="29205"/>
                  <a:pt x="448247" y="69421"/>
                  <a:pt x="485775" y="41275"/>
                </a:cubicBezTo>
                <a:cubicBezTo>
                  <a:pt x="502067" y="29056"/>
                  <a:pt x="494733" y="35492"/>
                  <a:pt x="508000" y="22225"/>
                </a:cubicBezTo>
                <a:cubicBezTo>
                  <a:pt x="534458" y="23283"/>
                  <a:pt x="561019" y="22849"/>
                  <a:pt x="587375" y="25400"/>
                </a:cubicBezTo>
                <a:cubicBezTo>
                  <a:pt x="594037" y="26045"/>
                  <a:pt x="606425" y="31750"/>
                  <a:pt x="606425" y="31750"/>
                </a:cubicBezTo>
                <a:cubicBezTo>
                  <a:pt x="614892" y="30692"/>
                  <a:pt x="623409" y="29978"/>
                  <a:pt x="631825" y="28575"/>
                </a:cubicBezTo>
                <a:cubicBezTo>
                  <a:pt x="636129" y="27858"/>
                  <a:pt x="640183" y="25834"/>
                  <a:pt x="644525" y="25400"/>
                </a:cubicBezTo>
                <a:cubicBezTo>
                  <a:pt x="661407" y="23712"/>
                  <a:pt x="678392" y="23283"/>
                  <a:pt x="695325" y="22225"/>
                </a:cubicBezTo>
                <a:cubicBezTo>
                  <a:pt x="701675" y="20108"/>
                  <a:pt x="708388" y="18868"/>
                  <a:pt x="714375" y="15875"/>
                </a:cubicBezTo>
                <a:cubicBezTo>
                  <a:pt x="718608" y="13758"/>
                  <a:pt x="722379" y="10112"/>
                  <a:pt x="727075" y="9525"/>
                </a:cubicBezTo>
                <a:cubicBezTo>
                  <a:pt x="748104" y="6896"/>
                  <a:pt x="769408" y="7408"/>
                  <a:pt x="790575" y="6350"/>
                </a:cubicBezTo>
                <a:cubicBezTo>
                  <a:pt x="795867" y="5292"/>
                  <a:pt x="801101" y="3888"/>
                  <a:pt x="806450" y="3175"/>
                </a:cubicBezTo>
                <a:cubicBezTo>
                  <a:pt x="831842" y="-211"/>
                  <a:pt x="819679" y="529"/>
                  <a:pt x="822325" y="0"/>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Freeform 170"/>
          <p:cNvSpPr/>
          <p:nvPr/>
        </p:nvSpPr>
        <p:spPr>
          <a:xfrm>
            <a:off x="5458248" y="2107140"/>
            <a:ext cx="1212850" cy="879475"/>
          </a:xfrm>
          <a:custGeom>
            <a:avLst/>
            <a:gdLst>
              <a:gd name="connsiteX0" fmla="*/ 1203325 w 1212850"/>
              <a:gd name="connsiteY0" fmla="*/ 806450 h 879475"/>
              <a:gd name="connsiteX1" fmla="*/ 1203325 w 1212850"/>
              <a:gd name="connsiteY1" fmla="*/ 806450 h 879475"/>
              <a:gd name="connsiteX2" fmla="*/ 1206500 w 1212850"/>
              <a:gd name="connsiteY2" fmla="*/ 742950 h 879475"/>
              <a:gd name="connsiteX3" fmla="*/ 1209675 w 1212850"/>
              <a:gd name="connsiteY3" fmla="*/ 733425 h 879475"/>
              <a:gd name="connsiteX4" fmla="*/ 1212850 w 1212850"/>
              <a:gd name="connsiteY4" fmla="*/ 698500 h 879475"/>
              <a:gd name="connsiteX5" fmla="*/ 1209675 w 1212850"/>
              <a:gd name="connsiteY5" fmla="*/ 622300 h 879475"/>
              <a:gd name="connsiteX6" fmla="*/ 1206500 w 1212850"/>
              <a:gd name="connsiteY6" fmla="*/ 612775 h 879475"/>
              <a:gd name="connsiteX7" fmla="*/ 1203325 w 1212850"/>
              <a:gd name="connsiteY7" fmla="*/ 587375 h 879475"/>
              <a:gd name="connsiteX8" fmla="*/ 1196975 w 1212850"/>
              <a:gd name="connsiteY8" fmla="*/ 561975 h 879475"/>
              <a:gd name="connsiteX9" fmla="*/ 1190625 w 1212850"/>
              <a:gd name="connsiteY9" fmla="*/ 530225 h 879475"/>
              <a:gd name="connsiteX10" fmla="*/ 1187450 w 1212850"/>
              <a:gd name="connsiteY10" fmla="*/ 517525 h 879475"/>
              <a:gd name="connsiteX11" fmla="*/ 1184275 w 1212850"/>
              <a:gd name="connsiteY11" fmla="*/ 501650 h 879475"/>
              <a:gd name="connsiteX12" fmla="*/ 1181100 w 1212850"/>
              <a:gd name="connsiteY12" fmla="*/ 492125 h 879475"/>
              <a:gd name="connsiteX13" fmla="*/ 1177925 w 1212850"/>
              <a:gd name="connsiteY13" fmla="*/ 473075 h 879475"/>
              <a:gd name="connsiteX14" fmla="*/ 1174750 w 1212850"/>
              <a:gd name="connsiteY14" fmla="*/ 463550 h 879475"/>
              <a:gd name="connsiteX15" fmla="*/ 1171575 w 1212850"/>
              <a:gd name="connsiteY15" fmla="*/ 450850 h 879475"/>
              <a:gd name="connsiteX16" fmla="*/ 1168400 w 1212850"/>
              <a:gd name="connsiteY16" fmla="*/ 441325 h 879475"/>
              <a:gd name="connsiteX17" fmla="*/ 1165225 w 1212850"/>
              <a:gd name="connsiteY17" fmla="*/ 428625 h 879475"/>
              <a:gd name="connsiteX18" fmla="*/ 1162050 w 1212850"/>
              <a:gd name="connsiteY18" fmla="*/ 412750 h 879475"/>
              <a:gd name="connsiteX19" fmla="*/ 1155700 w 1212850"/>
              <a:gd name="connsiteY19" fmla="*/ 393700 h 879475"/>
              <a:gd name="connsiteX20" fmla="*/ 1152525 w 1212850"/>
              <a:gd name="connsiteY20" fmla="*/ 384175 h 879475"/>
              <a:gd name="connsiteX21" fmla="*/ 1146175 w 1212850"/>
              <a:gd name="connsiteY21" fmla="*/ 371475 h 879475"/>
              <a:gd name="connsiteX22" fmla="*/ 1143000 w 1212850"/>
              <a:gd name="connsiteY22" fmla="*/ 358775 h 879475"/>
              <a:gd name="connsiteX23" fmla="*/ 1136650 w 1212850"/>
              <a:gd name="connsiteY23" fmla="*/ 346075 h 879475"/>
              <a:gd name="connsiteX24" fmla="*/ 1127125 w 1212850"/>
              <a:gd name="connsiteY24" fmla="*/ 327025 h 879475"/>
              <a:gd name="connsiteX25" fmla="*/ 1123950 w 1212850"/>
              <a:gd name="connsiteY25" fmla="*/ 314325 h 879475"/>
              <a:gd name="connsiteX26" fmla="*/ 1114425 w 1212850"/>
              <a:gd name="connsiteY26" fmla="*/ 304800 h 879475"/>
              <a:gd name="connsiteX27" fmla="*/ 1101725 w 1212850"/>
              <a:gd name="connsiteY27" fmla="*/ 285750 h 879475"/>
              <a:gd name="connsiteX28" fmla="*/ 1092200 w 1212850"/>
              <a:gd name="connsiteY28" fmla="*/ 276225 h 879475"/>
              <a:gd name="connsiteX29" fmla="*/ 1085850 w 1212850"/>
              <a:gd name="connsiteY29" fmla="*/ 266700 h 879475"/>
              <a:gd name="connsiteX30" fmla="*/ 1076325 w 1212850"/>
              <a:gd name="connsiteY30" fmla="*/ 254000 h 879475"/>
              <a:gd name="connsiteX31" fmla="*/ 1069975 w 1212850"/>
              <a:gd name="connsiteY31" fmla="*/ 244475 h 879475"/>
              <a:gd name="connsiteX32" fmla="*/ 1060450 w 1212850"/>
              <a:gd name="connsiteY32" fmla="*/ 234950 h 879475"/>
              <a:gd name="connsiteX33" fmla="*/ 1038225 w 1212850"/>
              <a:gd name="connsiteY33" fmla="*/ 200025 h 879475"/>
              <a:gd name="connsiteX34" fmla="*/ 1031875 w 1212850"/>
              <a:gd name="connsiteY34" fmla="*/ 190500 h 879475"/>
              <a:gd name="connsiteX35" fmla="*/ 1019175 w 1212850"/>
              <a:gd name="connsiteY35" fmla="*/ 161925 h 879475"/>
              <a:gd name="connsiteX36" fmla="*/ 981075 w 1212850"/>
              <a:gd name="connsiteY36" fmla="*/ 130175 h 879475"/>
              <a:gd name="connsiteX37" fmla="*/ 958850 w 1212850"/>
              <a:gd name="connsiteY37" fmla="*/ 120650 h 879475"/>
              <a:gd name="connsiteX38" fmla="*/ 949325 w 1212850"/>
              <a:gd name="connsiteY38" fmla="*/ 117475 h 879475"/>
              <a:gd name="connsiteX39" fmla="*/ 927100 w 1212850"/>
              <a:gd name="connsiteY39" fmla="*/ 101600 h 879475"/>
              <a:gd name="connsiteX40" fmla="*/ 917575 w 1212850"/>
              <a:gd name="connsiteY40" fmla="*/ 98425 h 879475"/>
              <a:gd name="connsiteX41" fmla="*/ 908050 w 1212850"/>
              <a:gd name="connsiteY41" fmla="*/ 92075 h 879475"/>
              <a:gd name="connsiteX42" fmla="*/ 889000 w 1212850"/>
              <a:gd name="connsiteY42" fmla="*/ 85725 h 879475"/>
              <a:gd name="connsiteX43" fmla="*/ 879475 w 1212850"/>
              <a:gd name="connsiteY43" fmla="*/ 82550 h 879475"/>
              <a:gd name="connsiteX44" fmla="*/ 860425 w 1212850"/>
              <a:gd name="connsiteY44" fmla="*/ 66675 h 879475"/>
              <a:gd name="connsiteX45" fmla="*/ 841375 w 1212850"/>
              <a:gd name="connsiteY45" fmla="*/ 53975 h 879475"/>
              <a:gd name="connsiteX46" fmla="*/ 812800 w 1212850"/>
              <a:gd name="connsiteY46" fmla="*/ 41275 h 879475"/>
              <a:gd name="connsiteX47" fmla="*/ 720725 w 1212850"/>
              <a:gd name="connsiteY47" fmla="*/ 38100 h 879475"/>
              <a:gd name="connsiteX48" fmla="*/ 701675 w 1212850"/>
              <a:gd name="connsiteY48" fmla="*/ 25400 h 879475"/>
              <a:gd name="connsiteX49" fmla="*/ 692150 w 1212850"/>
              <a:gd name="connsiteY49" fmla="*/ 22225 h 879475"/>
              <a:gd name="connsiteX50" fmla="*/ 628650 w 1212850"/>
              <a:gd name="connsiteY50" fmla="*/ 12700 h 879475"/>
              <a:gd name="connsiteX51" fmla="*/ 596900 w 1212850"/>
              <a:gd name="connsiteY51" fmla="*/ 6350 h 879475"/>
              <a:gd name="connsiteX52" fmla="*/ 584200 w 1212850"/>
              <a:gd name="connsiteY52" fmla="*/ 3175 h 879475"/>
              <a:gd name="connsiteX53" fmla="*/ 565150 w 1212850"/>
              <a:gd name="connsiteY53" fmla="*/ 0 h 879475"/>
              <a:gd name="connsiteX54" fmla="*/ 504825 w 1212850"/>
              <a:gd name="connsiteY54" fmla="*/ 3175 h 879475"/>
              <a:gd name="connsiteX55" fmla="*/ 495300 w 1212850"/>
              <a:gd name="connsiteY55" fmla="*/ 6350 h 879475"/>
              <a:gd name="connsiteX56" fmla="*/ 485775 w 1212850"/>
              <a:gd name="connsiteY56" fmla="*/ 12700 h 879475"/>
              <a:gd name="connsiteX57" fmla="*/ 476250 w 1212850"/>
              <a:gd name="connsiteY57" fmla="*/ 15875 h 879475"/>
              <a:gd name="connsiteX58" fmla="*/ 454025 w 1212850"/>
              <a:gd name="connsiteY58" fmla="*/ 28575 h 879475"/>
              <a:gd name="connsiteX59" fmla="*/ 438150 w 1212850"/>
              <a:gd name="connsiteY59" fmla="*/ 34925 h 879475"/>
              <a:gd name="connsiteX60" fmla="*/ 428625 w 1212850"/>
              <a:gd name="connsiteY60" fmla="*/ 38100 h 879475"/>
              <a:gd name="connsiteX61" fmla="*/ 419100 w 1212850"/>
              <a:gd name="connsiteY61" fmla="*/ 44450 h 879475"/>
              <a:gd name="connsiteX62" fmla="*/ 400050 w 1212850"/>
              <a:gd name="connsiteY62" fmla="*/ 47625 h 879475"/>
              <a:gd name="connsiteX63" fmla="*/ 390525 w 1212850"/>
              <a:gd name="connsiteY63" fmla="*/ 53975 h 879475"/>
              <a:gd name="connsiteX64" fmla="*/ 368300 w 1212850"/>
              <a:gd name="connsiteY64" fmla="*/ 60325 h 879475"/>
              <a:gd name="connsiteX65" fmla="*/ 358775 w 1212850"/>
              <a:gd name="connsiteY65" fmla="*/ 66675 h 879475"/>
              <a:gd name="connsiteX66" fmla="*/ 330200 w 1212850"/>
              <a:gd name="connsiteY66" fmla="*/ 73025 h 879475"/>
              <a:gd name="connsiteX67" fmla="*/ 301625 w 1212850"/>
              <a:gd name="connsiteY67" fmla="*/ 85725 h 879475"/>
              <a:gd name="connsiteX68" fmla="*/ 285750 w 1212850"/>
              <a:gd name="connsiteY68" fmla="*/ 98425 h 879475"/>
              <a:gd name="connsiteX69" fmla="*/ 263525 w 1212850"/>
              <a:gd name="connsiteY69" fmla="*/ 117475 h 879475"/>
              <a:gd name="connsiteX70" fmla="*/ 254000 w 1212850"/>
              <a:gd name="connsiteY70" fmla="*/ 120650 h 879475"/>
              <a:gd name="connsiteX71" fmla="*/ 244475 w 1212850"/>
              <a:gd name="connsiteY71" fmla="*/ 130175 h 879475"/>
              <a:gd name="connsiteX72" fmla="*/ 225425 w 1212850"/>
              <a:gd name="connsiteY72" fmla="*/ 142875 h 879475"/>
              <a:gd name="connsiteX73" fmla="*/ 215900 w 1212850"/>
              <a:gd name="connsiteY73" fmla="*/ 149225 h 879475"/>
              <a:gd name="connsiteX74" fmla="*/ 206375 w 1212850"/>
              <a:gd name="connsiteY74" fmla="*/ 158750 h 879475"/>
              <a:gd name="connsiteX75" fmla="*/ 193675 w 1212850"/>
              <a:gd name="connsiteY75" fmla="*/ 165100 h 879475"/>
              <a:gd name="connsiteX76" fmla="*/ 174625 w 1212850"/>
              <a:gd name="connsiteY76" fmla="*/ 177800 h 879475"/>
              <a:gd name="connsiteX77" fmla="*/ 168275 w 1212850"/>
              <a:gd name="connsiteY77" fmla="*/ 187325 h 879475"/>
              <a:gd name="connsiteX78" fmla="*/ 146050 w 1212850"/>
              <a:gd name="connsiteY78" fmla="*/ 200025 h 879475"/>
              <a:gd name="connsiteX79" fmla="*/ 133350 w 1212850"/>
              <a:gd name="connsiteY79" fmla="*/ 219075 h 879475"/>
              <a:gd name="connsiteX80" fmla="*/ 123825 w 1212850"/>
              <a:gd name="connsiteY80" fmla="*/ 231775 h 879475"/>
              <a:gd name="connsiteX81" fmla="*/ 117475 w 1212850"/>
              <a:gd name="connsiteY81" fmla="*/ 241300 h 879475"/>
              <a:gd name="connsiteX82" fmla="*/ 107950 w 1212850"/>
              <a:gd name="connsiteY82" fmla="*/ 247650 h 879475"/>
              <a:gd name="connsiteX83" fmla="*/ 95250 w 1212850"/>
              <a:gd name="connsiteY83" fmla="*/ 266700 h 879475"/>
              <a:gd name="connsiteX84" fmla="*/ 88900 w 1212850"/>
              <a:gd name="connsiteY84" fmla="*/ 285750 h 879475"/>
              <a:gd name="connsiteX85" fmla="*/ 79375 w 1212850"/>
              <a:gd name="connsiteY85" fmla="*/ 295275 h 879475"/>
              <a:gd name="connsiteX86" fmla="*/ 63500 w 1212850"/>
              <a:gd name="connsiteY86" fmla="*/ 314325 h 879475"/>
              <a:gd name="connsiteX87" fmla="*/ 60325 w 1212850"/>
              <a:gd name="connsiteY87" fmla="*/ 323850 h 879475"/>
              <a:gd name="connsiteX88" fmla="*/ 50800 w 1212850"/>
              <a:gd name="connsiteY88" fmla="*/ 330200 h 879475"/>
              <a:gd name="connsiteX89" fmla="*/ 41275 w 1212850"/>
              <a:gd name="connsiteY89" fmla="*/ 339725 h 879475"/>
              <a:gd name="connsiteX90" fmla="*/ 28575 w 1212850"/>
              <a:gd name="connsiteY90" fmla="*/ 358775 h 879475"/>
              <a:gd name="connsiteX91" fmla="*/ 22225 w 1212850"/>
              <a:gd name="connsiteY91" fmla="*/ 368300 h 879475"/>
              <a:gd name="connsiteX92" fmla="*/ 19050 w 1212850"/>
              <a:gd name="connsiteY92" fmla="*/ 381000 h 879475"/>
              <a:gd name="connsiteX93" fmla="*/ 9525 w 1212850"/>
              <a:gd name="connsiteY93" fmla="*/ 409575 h 879475"/>
              <a:gd name="connsiteX94" fmla="*/ 6350 w 1212850"/>
              <a:gd name="connsiteY94" fmla="*/ 419100 h 879475"/>
              <a:gd name="connsiteX95" fmla="*/ 3175 w 1212850"/>
              <a:gd name="connsiteY95" fmla="*/ 428625 h 879475"/>
              <a:gd name="connsiteX96" fmla="*/ 0 w 1212850"/>
              <a:gd name="connsiteY96" fmla="*/ 441325 h 879475"/>
              <a:gd name="connsiteX97" fmla="*/ 3175 w 1212850"/>
              <a:gd name="connsiteY97" fmla="*/ 549275 h 879475"/>
              <a:gd name="connsiteX98" fmla="*/ 6350 w 1212850"/>
              <a:gd name="connsiteY98" fmla="*/ 568325 h 879475"/>
              <a:gd name="connsiteX99" fmla="*/ 12700 w 1212850"/>
              <a:gd name="connsiteY99" fmla="*/ 587375 h 879475"/>
              <a:gd name="connsiteX100" fmla="*/ 25400 w 1212850"/>
              <a:gd name="connsiteY100" fmla="*/ 622300 h 879475"/>
              <a:gd name="connsiteX101" fmla="*/ 34925 w 1212850"/>
              <a:gd name="connsiteY101" fmla="*/ 657225 h 879475"/>
              <a:gd name="connsiteX102" fmla="*/ 44450 w 1212850"/>
              <a:gd name="connsiteY102" fmla="*/ 679450 h 879475"/>
              <a:gd name="connsiteX103" fmla="*/ 47625 w 1212850"/>
              <a:gd name="connsiteY103" fmla="*/ 708025 h 879475"/>
              <a:gd name="connsiteX104" fmla="*/ 60325 w 1212850"/>
              <a:gd name="connsiteY104" fmla="*/ 739775 h 879475"/>
              <a:gd name="connsiteX105" fmla="*/ 66675 w 1212850"/>
              <a:gd name="connsiteY105" fmla="*/ 755650 h 879475"/>
              <a:gd name="connsiteX106" fmla="*/ 85725 w 1212850"/>
              <a:gd name="connsiteY106" fmla="*/ 777875 h 879475"/>
              <a:gd name="connsiteX107" fmla="*/ 92075 w 1212850"/>
              <a:gd name="connsiteY107" fmla="*/ 787400 h 879475"/>
              <a:gd name="connsiteX108" fmla="*/ 98425 w 1212850"/>
              <a:gd name="connsiteY108" fmla="*/ 800100 h 879475"/>
              <a:gd name="connsiteX109" fmla="*/ 101600 w 1212850"/>
              <a:gd name="connsiteY109" fmla="*/ 809625 h 879475"/>
              <a:gd name="connsiteX110" fmla="*/ 123825 w 1212850"/>
              <a:gd name="connsiteY110" fmla="*/ 822325 h 879475"/>
              <a:gd name="connsiteX111" fmla="*/ 133350 w 1212850"/>
              <a:gd name="connsiteY111" fmla="*/ 831850 h 879475"/>
              <a:gd name="connsiteX112" fmla="*/ 139700 w 1212850"/>
              <a:gd name="connsiteY112" fmla="*/ 841375 h 879475"/>
              <a:gd name="connsiteX113" fmla="*/ 149225 w 1212850"/>
              <a:gd name="connsiteY113" fmla="*/ 844550 h 879475"/>
              <a:gd name="connsiteX114" fmla="*/ 177800 w 1212850"/>
              <a:gd name="connsiteY114" fmla="*/ 857250 h 879475"/>
              <a:gd name="connsiteX115" fmla="*/ 190500 w 1212850"/>
              <a:gd name="connsiteY115" fmla="*/ 863600 h 879475"/>
              <a:gd name="connsiteX116" fmla="*/ 200025 w 1212850"/>
              <a:gd name="connsiteY116" fmla="*/ 866775 h 879475"/>
              <a:gd name="connsiteX117" fmla="*/ 209550 w 1212850"/>
              <a:gd name="connsiteY117" fmla="*/ 873125 h 879475"/>
              <a:gd name="connsiteX118" fmla="*/ 231775 w 1212850"/>
              <a:gd name="connsiteY118" fmla="*/ 879475 h 879475"/>
              <a:gd name="connsiteX119" fmla="*/ 311150 w 1212850"/>
              <a:gd name="connsiteY119" fmla="*/ 876300 h 879475"/>
              <a:gd name="connsiteX120" fmla="*/ 349250 w 1212850"/>
              <a:gd name="connsiteY120" fmla="*/ 873125 h 879475"/>
              <a:gd name="connsiteX121" fmla="*/ 377825 w 1212850"/>
              <a:gd name="connsiteY121" fmla="*/ 863600 h 879475"/>
              <a:gd name="connsiteX122" fmla="*/ 396875 w 1212850"/>
              <a:gd name="connsiteY122" fmla="*/ 857250 h 879475"/>
              <a:gd name="connsiteX123" fmla="*/ 406400 w 1212850"/>
              <a:gd name="connsiteY123" fmla="*/ 854075 h 879475"/>
              <a:gd name="connsiteX124" fmla="*/ 422275 w 1212850"/>
              <a:gd name="connsiteY124" fmla="*/ 844550 h 879475"/>
              <a:gd name="connsiteX125" fmla="*/ 434975 w 1212850"/>
              <a:gd name="connsiteY125" fmla="*/ 841375 h 879475"/>
              <a:gd name="connsiteX126" fmla="*/ 469900 w 1212850"/>
              <a:gd name="connsiteY126" fmla="*/ 831850 h 879475"/>
              <a:gd name="connsiteX127" fmla="*/ 482600 w 1212850"/>
              <a:gd name="connsiteY127" fmla="*/ 825500 h 879475"/>
              <a:gd name="connsiteX128" fmla="*/ 498475 w 1212850"/>
              <a:gd name="connsiteY128" fmla="*/ 822325 h 879475"/>
              <a:gd name="connsiteX129" fmla="*/ 511175 w 1212850"/>
              <a:gd name="connsiteY129" fmla="*/ 819150 h 879475"/>
              <a:gd name="connsiteX130" fmla="*/ 669925 w 1212850"/>
              <a:gd name="connsiteY130" fmla="*/ 815975 h 879475"/>
              <a:gd name="connsiteX131" fmla="*/ 898525 w 1212850"/>
              <a:gd name="connsiteY131" fmla="*/ 815975 h 879475"/>
              <a:gd name="connsiteX132" fmla="*/ 923925 w 1212850"/>
              <a:gd name="connsiteY132" fmla="*/ 828675 h 879475"/>
              <a:gd name="connsiteX133" fmla="*/ 949325 w 1212850"/>
              <a:gd name="connsiteY133" fmla="*/ 835025 h 879475"/>
              <a:gd name="connsiteX134" fmla="*/ 1012825 w 1212850"/>
              <a:gd name="connsiteY134" fmla="*/ 831850 h 879475"/>
              <a:gd name="connsiteX135" fmla="*/ 1035050 w 1212850"/>
              <a:gd name="connsiteY135" fmla="*/ 828675 h 879475"/>
              <a:gd name="connsiteX136" fmla="*/ 1101725 w 1212850"/>
              <a:gd name="connsiteY136" fmla="*/ 825500 h 879475"/>
              <a:gd name="connsiteX137" fmla="*/ 1114425 w 1212850"/>
              <a:gd name="connsiteY137" fmla="*/ 822325 h 879475"/>
              <a:gd name="connsiteX138" fmla="*/ 1123950 w 1212850"/>
              <a:gd name="connsiteY138" fmla="*/ 819150 h 879475"/>
              <a:gd name="connsiteX139" fmla="*/ 1209675 w 1212850"/>
              <a:gd name="connsiteY139" fmla="*/ 812800 h 879475"/>
              <a:gd name="connsiteX140" fmla="*/ 1203325 w 1212850"/>
              <a:gd name="connsiteY140" fmla="*/ 806450 h 87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212850" h="879475">
                <a:moveTo>
                  <a:pt x="1203325" y="806450"/>
                </a:moveTo>
                <a:lnTo>
                  <a:pt x="1203325" y="806450"/>
                </a:lnTo>
                <a:cubicBezTo>
                  <a:pt x="1204383" y="785283"/>
                  <a:pt x="1204664" y="764063"/>
                  <a:pt x="1206500" y="742950"/>
                </a:cubicBezTo>
                <a:cubicBezTo>
                  <a:pt x="1206790" y="739616"/>
                  <a:pt x="1209202" y="736738"/>
                  <a:pt x="1209675" y="733425"/>
                </a:cubicBezTo>
                <a:cubicBezTo>
                  <a:pt x="1211328" y="721853"/>
                  <a:pt x="1211792" y="710142"/>
                  <a:pt x="1212850" y="698500"/>
                </a:cubicBezTo>
                <a:cubicBezTo>
                  <a:pt x="1211792" y="673100"/>
                  <a:pt x="1211553" y="647653"/>
                  <a:pt x="1209675" y="622300"/>
                </a:cubicBezTo>
                <a:cubicBezTo>
                  <a:pt x="1209428" y="618962"/>
                  <a:pt x="1207099" y="616068"/>
                  <a:pt x="1206500" y="612775"/>
                </a:cubicBezTo>
                <a:cubicBezTo>
                  <a:pt x="1204974" y="604380"/>
                  <a:pt x="1204622" y="595808"/>
                  <a:pt x="1203325" y="587375"/>
                </a:cubicBezTo>
                <a:cubicBezTo>
                  <a:pt x="1197302" y="548227"/>
                  <a:pt x="1203216" y="589017"/>
                  <a:pt x="1196975" y="561975"/>
                </a:cubicBezTo>
                <a:cubicBezTo>
                  <a:pt x="1194548" y="551458"/>
                  <a:pt x="1193243" y="540696"/>
                  <a:pt x="1190625" y="530225"/>
                </a:cubicBezTo>
                <a:cubicBezTo>
                  <a:pt x="1189567" y="525992"/>
                  <a:pt x="1188397" y="521785"/>
                  <a:pt x="1187450" y="517525"/>
                </a:cubicBezTo>
                <a:cubicBezTo>
                  <a:pt x="1186279" y="512257"/>
                  <a:pt x="1185584" y="506885"/>
                  <a:pt x="1184275" y="501650"/>
                </a:cubicBezTo>
                <a:cubicBezTo>
                  <a:pt x="1183463" y="498403"/>
                  <a:pt x="1181826" y="495392"/>
                  <a:pt x="1181100" y="492125"/>
                </a:cubicBezTo>
                <a:cubicBezTo>
                  <a:pt x="1179703" y="485841"/>
                  <a:pt x="1179322" y="479359"/>
                  <a:pt x="1177925" y="473075"/>
                </a:cubicBezTo>
                <a:cubicBezTo>
                  <a:pt x="1177199" y="469808"/>
                  <a:pt x="1175669" y="466768"/>
                  <a:pt x="1174750" y="463550"/>
                </a:cubicBezTo>
                <a:cubicBezTo>
                  <a:pt x="1173551" y="459354"/>
                  <a:pt x="1172774" y="455046"/>
                  <a:pt x="1171575" y="450850"/>
                </a:cubicBezTo>
                <a:cubicBezTo>
                  <a:pt x="1170656" y="447632"/>
                  <a:pt x="1169319" y="444543"/>
                  <a:pt x="1168400" y="441325"/>
                </a:cubicBezTo>
                <a:cubicBezTo>
                  <a:pt x="1167201" y="437129"/>
                  <a:pt x="1166172" y="432885"/>
                  <a:pt x="1165225" y="428625"/>
                </a:cubicBezTo>
                <a:cubicBezTo>
                  <a:pt x="1164054" y="423357"/>
                  <a:pt x="1163470" y="417956"/>
                  <a:pt x="1162050" y="412750"/>
                </a:cubicBezTo>
                <a:cubicBezTo>
                  <a:pt x="1160289" y="406292"/>
                  <a:pt x="1157817" y="400050"/>
                  <a:pt x="1155700" y="393700"/>
                </a:cubicBezTo>
                <a:cubicBezTo>
                  <a:pt x="1154642" y="390525"/>
                  <a:pt x="1154022" y="387168"/>
                  <a:pt x="1152525" y="384175"/>
                </a:cubicBezTo>
                <a:cubicBezTo>
                  <a:pt x="1150408" y="379942"/>
                  <a:pt x="1147837" y="375907"/>
                  <a:pt x="1146175" y="371475"/>
                </a:cubicBezTo>
                <a:cubicBezTo>
                  <a:pt x="1144643" y="367389"/>
                  <a:pt x="1144532" y="362861"/>
                  <a:pt x="1143000" y="358775"/>
                </a:cubicBezTo>
                <a:cubicBezTo>
                  <a:pt x="1141338" y="354343"/>
                  <a:pt x="1138514" y="350425"/>
                  <a:pt x="1136650" y="346075"/>
                </a:cubicBezTo>
                <a:cubicBezTo>
                  <a:pt x="1128763" y="327672"/>
                  <a:pt x="1139328" y="345330"/>
                  <a:pt x="1127125" y="327025"/>
                </a:cubicBezTo>
                <a:cubicBezTo>
                  <a:pt x="1126067" y="322792"/>
                  <a:pt x="1126115" y="318114"/>
                  <a:pt x="1123950" y="314325"/>
                </a:cubicBezTo>
                <a:cubicBezTo>
                  <a:pt x="1121722" y="310426"/>
                  <a:pt x="1117182" y="308344"/>
                  <a:pt x="1114425" y="304800"/>
                </a:cubicBezTo>
                <a:cubicBezTo>
                  <a:pt x="1109740" y="298776"/>
                  <a:pt x="1107121" y="291146"/>
                  <a:pt x="1101725" y="285750"/>
                </a:cubicBezTo>
                <a:cubicBezTo>
                  <a:pt x="1098550" y="282575"/>
                  <a:pt x="1095075" y="279674"/>
                  <a:pt x="1092200" y="276225"/>
                </a:cubicBezTo>
                <a:cubicBezTo>
                  <a:pt x="1089757" y="273294"/>
                  <a:pt x="1088068" y="269805"/>
                  <a:pt x="1085850" y="266700"/>
                </a:cubicBezTo>
                <a:cubicBezTo>
                  <a:pt x="1082774" y="262394"/>
                  <a:pt x="1079401" y="258306"/>
                  <a:pt x="1076325" y="254000"/>
                </a:cubicBezTo>
                <a:cubicBezTo>
                  <a:pt x="1074107" y="250895"/>
                  <a:pt x="1072418" y="247406"/>
                  <a:pt x="1069975" y="244475"/>
                </a:cubicBezTo>
                <a:cubicBezTo>
                  <a:pt x="1067100" y="241026"/>
                  <a:pt x="1063207" y="238494"/>
                  <a:pt x="1060450" y="234950"/>
                </a:cubicBezTo>
                <a:cubicBezTo>
                  <a:pt x="1051791" y="223817"/>
                  <a:pt x="1045641" y="211890"/>
                  <a:pt x="1038225" y="200025"/>
                </a:cubicBezTo>
                <a:cubicBezTo>
                  <a:pt x="1036203" y="196789"/>
                  <a:pt x="1033425" y="193987"/>
                  <a:pt x="1031875" y="190500"/>
                </a:cubicBezTo>
                <a:cubicBezTo>
                  <a:pt x="1025164" y="175401"/>
                  <a:pt x="1028756" y="172703"/>
                  <a:pt x="1019175" y="161925"/>
                </a:cubicBezTo>
                <a:cubicBezTo>
                  <a:pt x="1011729" y="153548"/>
                  <a:pt x="993150" y="134200"/>
                  <a:pt x="981075" y="130175"/>
                </a:cubicBezTo>
                <a:cubicBezTo>
                  <a:pt x="958737" y="122729"/>
                  <a:pt x="986313" y="132420"/>
                  <a:pt x="958850" y="120650"/>
                </a:cubicBezTo>
                <a:cubicBezTo>
                  <a:pt x="955774" y="119332"/>
                  <a:pt x="952318" y="118972"/>
                  <a:pt x="949325" y="117475"/>
                </a:cubicBezTo>
                <a:cubicBezTo>
                  <a:pt x="939497" y="112561"/>
                  <a:pt x="937167" y="107353"/>
                  <a:pt x="927100" y="101600"/>
                </a:cubicBezTo>
                <a:cubicBezTo>
                  <a:pt x="924194" y="99940"/>
                  <a:pt x="920568" y="99922"/>
                  <a:pt x="917575" y="98425"/>
                </a:cubicBezTo>
                <a:cubicBezTo>
                  <a:pt x="914162" y="96718"/>
                  <a:pt x="911537" y="93625"/>
                  <a:pt x="908050" y="92075"/>
                </a:cubicBezTo>
                <a:cubicBezTo>
                  <a:pt x="901933" y="89357"/>
                  <a:pt x="895350" y="87842"/>
                  <a:pt x="889000" y="85725"/>
                </a:cubicBezTo>
                <a:cubicBezTo>
                  <a:pt x="885825" y="84667"/>
                  <a:pt x="882260" y="84406"/>
                  <a:pt x="879475" y="82550"/>
                </a:cubicBezTo>
                <a:cubicBezTo>
                  <a:pt x="845438" y="59859"/>
                  <a:pt x="897095" y="95196"/>
                  <a:pt x="860425" y="66675"/>
                </a:cubicBezTo>
                <a:cubicBezTo>
                  <a:pt x="854401" y="61990"/>
                  <a:pt x="847725" y="58208"/>
                  <a:pt x="841375" y="53975"/>
                </a:cubicBezTo>
                <a:cubicBezTo>
                  <a:pt x="832390" y="47985"/>
                  <a:pt x="824753" y="41687"/>
                  <a:pt x="812800" y="41275"/>
                </a:cubicBezTo>
                <a:lnTo>
                  <a:pt x="720725" y="38100"/>
                </a:lnTo>
                <a:cubicBezTo>
                  <a:pt x="698077" y="30551"/>
                  <a:pt x="725458" y="41255"/>
                  <a:pt x="701675" y="25400"/>
                </a:cubicBezTo>
                <a:cubicBezTo>
                  <a:pt x="698890" y="23544"/>
                  <a:pt x="695397" y="23037"/>
                  <a:pt x="692150" y="22225"/>
                </a:cubicBezTo>
                <a:cubicBezTo>
                  <a:pt x="674105" y="17714"/>
                  <a:pt x="641458" y="14408"/>
                  <a:pt x="628650" y="12700"/>
                </a:cubicBezTo>
                <a:cubicBezTo>
                  <a:pt x="609089" y="6180"/>
                  <a:pt x="629005" y="12187"/>
                  <a:pt x="596900" y="6350"/>
                </a:cubicBezTo>
                <a:cubicBezTo>
                  <a:pt x="592607" y="5569"/>
                  <a:pt x="588479" y="4031"/>
                  <a:pt x="584200" y="3175"/>
                </a:cubicBezTo>
                <a:cubicBezTo>
                  <a:pt x="577887" y="1912"/>
                  <a:pt x="571500" y="1058"/>
                  <a:pt x="565150" y="0"/>
                </a:cubicBezTo>
                <a:cubicBezTo>
                  <a:pt x="545042" y="1058"/>
                  <a:pt x="524878" y="1352"/>
                  <a:pt x="504825" y="3175"/>
                </a:cubicBezTo>
                <a:cubicBezTo>
                  <a:pt x="501492" y="3478"/>
                  <a:pt x="498293" y="4853"/>
                  <a:pt x="495300" y="6350"/>
                </a:cubicBezTo>
                <a:cubicBezTo>
                  <a:pt x="491887" y="8057"/>
                  <a:pt x="489188" y="10993"/>
                  <a:pt x="485775" y="12700"/>
                </a:cubicBezTo>
                <a:cubicBezTo>
                  <a:pt x="482782" y="14197"/>
                  <a:pt x="479243" y="14378"/>
                  <a:pt x="476250" y="15875"/>
                </a:cubicBezTo>
                <a:cubicBezTo>
                  <a:pt x="435388" y="36306"/>
                  <a:pt x="504122" y="6310"/>
                  <a:pt x="454025" y="28575"/>
                </a:cubicBezTo>
                <a:cubicBezTo>
                  <a:pt x="448817" y="30890"/>
                  <a:pt x="443486" y="32924"/>
                  <a:pt x="438150" y="34925"/>
                </a:cubicBezTo>
                <a:cubicBezTo>
                  <a:pt x="435016" y="36100"/>
                  <a:pt x="431618" y="36603"/>
                  <a:pt x="428625" y="38100"/>
                </a:cubicBezTo>
                <a:cubicBezTo>
                  <a:pt x="425212" y="39807"/>
                  <a:pt x="422720" y="43243"/>
                  <a:pt x="419100" y="44450"/>
                </a:cubicBezTo>
                <a:cubicBezTo>
                  <a:pt x="412993" y="46486"/>
                  <a:pt x="406400" y="46567"/>
                  <a:pt x="400050" y="47625"/>
                </a:cubicBezTo>
                <a:cubicBezTo>
                  <a:pt x="396875" y="49742"/>
                  <a:pt x="393938" y="52268"/>
                  <a:pt x="390525" y="53975"/>
                </a:cubicBezTo>
                <a:cubicBezTo>
                  <a:pt x="385970" y="56252"/>
                  <a:pt x="372369" y="59308"/>
                  <a:pt x="368300" y="60325"/>
                </a:cubicBezTo>
                <a:cubicBezTo>
                  <a:pt x="365125" y="62442"/>
                  <a:pt x="362282" y="65172"/>
                  <a:pt x="358775" y="66675"/>
                </a:cubicBezTo>
                <a:cubicBezTo>
                  <a:pt x="353785" y="68813"/>
                  <a:pt x="334344" y="71895"/>
                  <a:pt x="330200" y="73025"/>
                </a:cubicBezTo>
                <a:cubicBezTo>
                  <a:pt x="311018" y="78257"/>
                  <a:pt x="314731" y="76988"/>
                  <a:pt x="301625" y="85725"/>
                </a:cubicBezTo>
                <a:cubicBezTo>
                  <a:pt x="289576" y="103799"/>
                  <a:pt x="302266" y="88988"/>
                  <a:pt x="285750" y="98425"/>
                </a:cubicBezTo>
                <a:cubicBezTo>
                  <a:pt x="245283" y="121549"/>
                  <a:pt x="297305" y="94955"/>
                  <a:pt x="263525" y="117475"/>
                </a:cubicBezTo>
                <a:cubicBezTo>
                  <a:pt x="260740" y="119331"/>
                  <a:pt x="257175" y="119592"/>
                  <a:pt x="254000" y="120650"/>
                </a:cubicBezTo>
                <a:cubicBezTo>
                  <a:pt x="250825" y="123825"/>
                  <a:pt x="248019" y="127418"/>
                  <a:pt x="244475" y="130175"/>
                </a:cubicBezTo>
                <a:cubicBezTo>
                  <a:pt x="238451" y="134860"/>
                  <a:pt x="231775" y="138642"/>
                  <a:pt x="225425" y="142875"/>
                </a:cubicBezTo>
                <a:cubicBezTo>
                  <a:pt x="222250" y="144992"/>
                  <a:pt x="218598" y="146527"/>
                  <a:pt x="215900" y="149225"/>
                </a:cubicBezTo>
                <a:cubicBezTo>
                  <a:pt x="212725" y="152400"/>
                  <a:pt x="210029" y="156140"/>
                  <a:pt x="206375" y="158750"/>
                </a:cubicBezTo>
                <a:cubicBezTo>
                  <a:pt x="202524" y="161501"/>
                  <a:pt x="197734" y="162665"/>
                  <a:pt x="193675" y="165100"/>
                </a:cubicBezTo>
                <a:cubicBezTo>
                  <a:pt x="187131" y="169027"/>
                  <a:pt x="174625" y="177800"/>
                  <a:pt x="174625" y="177800"/>
                </a:cubicBezTo>
                <a:cubicBezTo>
                  <a:pt x="172508" y="180975"/>
                  <a:pt x="170973" y="184627"/>
                  <a:pt x="168275" y="187325"/>
                </a:cubicBezTo>
                <a:cubicBezTo>
                  <a:pt x="158664" y="196936"/>
                  <a:pt x="156948" y="196392"/>
                  <a:pt x="146050" y="200025"/>
                </a:cubicBezTo>
                <a:cubicBezTo>
                  <a:pt x="140649" y="216227"/>
                  <a:pt x="146323" y="203940"/>
                  <a:pt x="133350" y="219075"/>
                </a:cubicBezTo>
                <a:cubicBezTo>
                  <a:pt x="129906" y="223093"/>
                  <a:pt x="126901" y="227469"/>
                  <a:pt x="123825" y="231775"/>
                </a:cubicBezTo>
                <a:cubicBezTo>
                  <a:pt x="121607" y="234880"/>
                  <a:pt x="120173" y="238602"/>
                  <a:pt x="117475" y="241300"/>
                </a:cubicBezTo>
                <a:cubicBezTo>
                  <a:pt x="114777" y="243998"/>
                  <a:pt x="111125" y="245533"/>
                  <a:pt x="107950" y="247650"/>
                </a:cubicBezTo>
                <a:cubicBezTo>
                  <a:pt x="103717" y="254000"/>
                  <a:pt x="97663" y="259460"/>
                  <a:pt x="95250" y="266700"/>
                </a:cubicBezTo>
                <a:cubicBezTo>
                  <a:pt x="93133" y="273050"/>
                  <a:pt x="93633" y="281017"/>
                  <a:pt x="88900" y="285750"/>
                </a:cubicBezTo>
                <a:cubicBezTo>
                  <a:pt x="85725" y="288925"/>
                  <a:pt x="82250" y="291826"/>
                  <a:pt x="79375" y="295275"/>
                </a:cubicBezTo>
                <a:cubicBezTo>
                  <a:pt x="57273" y="321797"/>
                  <a:pt x="91327" y="286498"/>
                  <a:pt x="63500" y="314325"/>
                </a:cubicBezTo>
                <a:cubicBezTo>
                  <a:pt x="62442" y="317500"/>
                  <a:pt x="62416" y="321237"/>
                  <a:pt x="60325" y="323850"/>
                </a:cubicBezTo>
                <a:cubicBezTo>
                  <a:pt x="57941" y="326830"/>
                  <a:pt x="53731" y="327757"/>
                  <a:pt x="50800" y="330200"/>
                </a:cubicBezTo>
                <a:cubicBezTo>
                  <a:pt x="47351" y="333075"/>
                  <a:pt x="44032" y="336181"/>
                  <a:pt x="41275" y="339725"/>
                </a:cubicBezTo>
                <a:cubicBezTo>
                  <a:pt x="36590" y="345749"/>
                  <a:pt x="32808" y="352425"/>
                  <a:pt x="28575" y="358775"/>
                </a:cubicBezTo>
                <a:lnTo>
                  <a:pt x="22225" y="368300"/>
                </a:lnTo>
                <a:cubicBezTo>
                  <a:pt x="21167" y="372533"/>
                  <a:pt x="20304" y="376820"/>
                  <a:pt x="19050" y="381000"/>
                </a:cubicBezTo>
                <a:lnTo>
                  <a:pt x="9525" y="409575"/>
                </a:lnTo>
                <a:lnTo>
                  <a:pt x="6350" y="419100"/>
                </a:lnTo>
                <a:cubicBezTo>
                  <a:pt x="5292" y="422275"/>
                  <a:pt x="3987" y="425378"/>
                  <a:pt x="3175" y="428625"/>
                </a:cubicBezTo>
                <a:lnTo>
                  <a:pt x="0" y="441325"/>
                </a:lnTo>
                <a:cubicBezTo>
                  <a:pt x="1058" y="477308"/>
                  <a:pt x="1377" y="513321"/>
                  <a:pt x="3175" y="549275"/>
                </a:cubicBezTo>
                <a:cubicBezTo>
                  <a:pt x="3496" y="555705"/>
                  <a:pt x="4789" y="562080"/>
                  <a:pt x="6350" y="568325"/>
                </a:cubicBezTo>
                <a:cubicBezTo>
                  <a:pt x="7973" y="574819"/>
                  <a:pt x="11077" y="580881"/>
                  <a:pt x="12700" y="587375"/>
                </a:cubicBezTo>
                <a:cubicBezTo>
                  <a:pt x="19975" y="616477"/>
                  <a:pt x="14209" y="605513"/>
                  <a:pt x="25400" y="622300"/>
                </a:cubicBezTo>
                <a:cubicBezTo>
                  <a:pt x="26371" y="626185"/>
                  <a:pt x="31364" y="648916"/>
                  <a:pt x="34925" y="657225"/>
                </a:cubicBezTo>
                <a:cubicBezTo>
                  <a:pt x="46695" y="684688"/>
                  <a:pt x="37004" y="657112"/>
                  <a:pt x="44450" y="679450"/>
                </a:cubicBezTo>
                <a:cubicBezTo>
                  <a:pt x="45508" y="688975"/>
                  <a:pt x="45745" y="698627"/>
                  <a:pt x="47625" y="708025"/>
                </a:cubicBezTo>
                <a:cubicBezTo>
                  <a:pt x="50966" y="724731"/>
                  <a:pt x="54167" y="725920"/>
                  <a:pt x="60325" y="739775"/>
                </a:cubicBezTo>
                <a:cubicBezTo>
                  <a:pt x="62640" y="744983"/>
                  <a:pt x="64126" y="750552"/>
                  <a:pt x="66675" y="755650"/>
                </a:cubicBezTo>
                <a:cubicBezTo>
                  <a:pt x="72506" y="767313"/>
                  <a:pt x="76351" y="766939"/>
                  <a:pt x="85725" y="777875"/>
                </a:cubicBezTo>
                <a:cubicBezTo>
                  <a:pt x="88208" y="780772"/>
                  <a:pt x="90182" y="784087"/>
                  <a:pt x="92075" y="787400"/>
                </a:cubicBezTo>
                <a:cubicBezTo>
                  <a:pt x="94423" y="791509"/>
                  <a:pt x="96561" y="795750"/>
                  <a:pt x="98425" y="800100"/>
                </a:cubicBezTo>
                <a:cubicBezTo>
                  <a:pt x="99743" y="803176"/>
                  <a:pt x="99509" y="807012"/>
                  <a:pt x="101600" y="809625"/>
                </a:cubicBezTo>
                <a:cubicBezTo>
                  <a:pt x="105600" y="814624"/>
                  <a:pt x="119450" y="819200"/>
                  <a:pt x="123825" y="822325"/>
                </a:cubicBezTo>
                <a:cubicBezTo>
                  <a:pt x="127479" y="824935"/>
                  <a:pt x="130475" y="828401"/>
                  <a:pt x="133350" y="831850"/>
                </a:cubicBezTo>
                <a:cubicBezTo>
                  <a:pt x="135793" y="834781"/>
                  <a:pt x="136720" y="838991"/>
                  <a:pt x="139700" y="841375"/>
                </a:cubicBezTo>
                <a:cubicBezTo>
                  <a:pt x="142313" y="843466"/>
                  <a:pt x="146050" y="843492"/>
                  <a:pt x="149225" y="844550"/>
                </a:cubicBezTo>
                <a:cubicBezTo>
                  <a:pt x="172852" y="862270"/>
                  <a:pt x="149996" y="847982"/>
                  <a:pt x="177800" y="857250"/>
                </a:cubicBezTo>
                <a:cubicBezTo>
                  <a:pt x="182290" y="858747"/>
                  <a:pt x="186150" y="861736"/>
                  <a:pt x="190500" y="863600"/>
                </a:cubicBezTo>
                <a:cubicBezTo>
                  <a:pt x="193576" y="864918"/>
                  <a:pt x="197032" y="865278"/>
                  <a:pt x="200025" y="866775"/>
                </a:cubicBezTo>
                <a:cubicBezTo>
                  <a:pt x="203438" y="868482"/>
                  <a:pt x="206137" y="871418"/>
                  <a:pt x="209550" y="873125"/>
                </a:cubicBezTo>
                <a:cubicBezTo>
                  <a:pt x="214105" y="875402"/>
                  <a:pt x="227706" y="878458"/>
                  <a:pt x="231775" y="879475"/>
                </a:cubicBezTo>
                <a:lnTo>
                  <a:pt x="311150" y="876300"/>
                </a:lnTo>
                <a:cubicBezTo>
                  <a:pt x="323875" y="875612"/>
                  <a:pt x="336731" y="875510"/>
                  <a:pt x="349250" y="873125"/>
                </a:cubicBezTo>
                <a:cubicBezTo>
                  <a:pt x="359113" y="871246"/>
                  <a:pt x="368300" y="866775"/>
                  <a:pt x="377825" y="863600"/>
                </a:cubicBezTo>
                <a:lnTo>
                  <a:pt x="396875" y="857250"/>
                </a:lnTo>
                <a:cubicBezTo>
                  <a:pt x="400050" y="856192"/>
                  <a:pt x="403530" y="855797"/>
                  <a:pt x="406400" y="854075"/>
                </a:cubicBezTo>
                <a:cubicBezTo>
                  <a:pt x="411692" y="850900"/>
                  <a:pt x="416636" y="847056"/>
                  <a:pt x="422275" y="844550"/>
                </a:cubicBezTo>
                <a:cubicBezTo>
                  <a:pt x="426263" y="842778"/>
                  <a:pt x="430835" y="842755"/>
                  <a:pt x="434975" y="841375"/>
                </a:cubicBezTo>
                <a:cubicBezTo>
                  <a:pt x="465568" y="831177"/>
                  <a:pt x="435355" y="837607"/>
                  <a:pt x="469900" y="831850"/>
                </a:cubicBezTo>
                <a:cubicBezTo>
                  <a:pt x="474133" y="829733"/>
                  <a:pt x="478110" y="826997"/>
                  <a:pt x="482600" y="825500"/>
                </a:cubicBezTo>
                <a:cubicBezTo>
                  <a:pt x="487720" y="823793"/>
                  <a:pt x="493207" y="823496"/>
                  <a:pt x="498475" y="822325"/>
                </a:cubicBezTo>
                <a:cubicBezTo>
                  <a:pt x="502735" y="821378"/>
                  <a:pt x="506814" y="819312"/>
                  <a:pt x="511175" y="819150"/>
                </a:cubicBezTo>
                <a:cubicBezTo>
                  <a:pt x="564066" y="817191"/>
                  <a:pt x="617008" y="817033"/>
                  <a:pt x="669925" y="815975"/>
                </a:cubicBezTo>
                <a:cubicBezTo>
                  <a:pt x="756391" y="808114"/>
                  <a:pt x="763643" y="806201"/>
                  <a:pt x="898525" y="815975"/>
                </a:cubicBezTo>
                <a:cubicBezTo>
                  <a:pt x="907966" y="816659"/>
                  <a:pt x="914945" y="825682"/>
                  <a:pt x="923925" y="828675"/>
                </a:cubicBezTo>
                <a:cubicBezTo>
                  <a:pt x="938570" y="833557"/>
                  <a:pt x="930168" y="831194"/>
                  <a:pt x="949325" y="835025"/>
                </a:cubicBezTo>
                <a:cubicBezTo>
                  <a:pt x="970492" y="833967"/>
                  <a:pt x="991690" y="833416"/>
                  <a:pt x="1012825" y="831850"/>
                </a:cubicBezTo>
                <a:cubicBezTo>
                  <a:pt x="1020288" y="831297"/>
                  <a:pt x="1027585" y="829208"/>
                  <a:pt x="1035050" y="828675"/>
                </a:cubicBezTo>
                <a:cubicBezTo>
                  <a:pt x="1057244" y="827090"/>
                  <a:pt x="1079500" y="826558"/>
                  <a:pt x="1101725" y="825500"/>
                </a:cubicBezTo>
                <a:cubicBezTo>
                  <a:pt x="1105958" y="824442"/>
                  <a:pt x="1110229" y="823524"/>
                  <a:pt x="1114425" y="822325"/>
                </a:cubicBezTo>
                <a:cubicBezTo>
                  <a:pt x="1117643" y="821406"/>
                  <a:pt x="1120642" y="819659"/>
                  <a:pt x="1123950" y="819150"/>
                </a:cubicBezTo>
                <a:cubicBezTo>
                  <a:pt x="1145479" y="815838"/>
                  <a:pt x="1192789" y="813793"/>
                  <a:pt x="1209675" y="812800"/>
                </a:cubicBezTo>
                <a:lnTo>
                  <a:pt x="1203325" y="806450"/>
                </a:lnTo>
                <a:close/>
              </a:path>
            </a:pathLst>
          </a:custGeom>
          <a:noFill/>
          <a:ln>
            <a:solidFill>
              <a:srgbClr val="000000"/>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7269144" y="1357038"/>
            <a:ext cx="116897" cy="11689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7266310" y="1717469"/>
            <a:ext cx="125317" cy="125318"/>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ounded Rectangle 173"/>
          <p:cNvSpPr/>
          <p:nvPr/>
        </p:nvSpPr>
        <p:spPr>
          <a:xfrm>
            <a:off x="7216294" y="1324891"/>
            <a:ext cx="382089" cy="557730"/>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a:off x="6723438" y="2535189"/>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p:cNvCxnSpPr/>
          <p:nvPr/>
        </p:nvCxnSpPr>
        <p:spPr>
          <a:xfrm>
            <a:off x="6723438" y="1615357"/>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flipV="1">
            <a:off x="4899732" y="1916648"/>
            <a:ext cx="459815" cy="165399"/>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a:off x="4931905" y="2339026"/>
            <a:ext cx="419295" cy="106525"/>
          </a:xfrm>
          <a:prstGeom prst="straightConnector1">
            <a:avLst/>
          </a:prstGeom>
          <a:ln w="9525" cmpd="sng">
            <a:solidFill>
              <a:srgbClr val="000000"/>
            </a:solidFill>
            <a:prstDash val="lgDashDot"/>
            <a:tailEnd type="arrow"/>
          </a:ln>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5080737" y="4880346"/>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80" name="Oval 179"/>
          <p:cNvSpPr/>
          <p:nvPr/>
        </p:nvSpPr>
        <p:spPr>
          <a:xfrm>
            <a:off x="7440434" y="1357038"/>
            <a:ext cx="116897" cy="11689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81" name="Oval 180"/>
          <p:cNvSpPr/>
          <p:nvPr/>
        </p:nvSpPr>
        <p:spPr>
          <a:xfrm>
            <a:off x="7269004" y="1543396"/>
            <a:ext cx="117085" cy="103311"/>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7440434" y="1543396"/>
            <a:ext cx="117085" cy="1033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7427687" y="1717469"/>
            <a:ext cx="125317" cy="125318"/>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7357175" y="2333440"/>
            <a:ext cx="117085" cy="103311"/>
          </a:xfrm>
          <a:prstGeom prst="ellipse">
            <a:avLst/>
          </a:prstGeom>
          <a:solidFill>
            <a:srgbClr val="E18318"/>
          </a:solidFill>
          <a:ln>
            <a:solidFill>
              <a:srgbClr val="E183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7203652" y="2520148"/>
            <a:ext cx="125317" cy="125318"/>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7211186" y="2138976"/>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ounded Rectangle 186"/>
          <p:cNvSpPr/>
          <p:nvPr/>
        </p:nvSpPr>
        <p:spPr>
          <a:xfrm>
            <a:off x="7099271" y="2026395"/>
            <a:ext cx="1816129" cy="941690"/>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7363786" y="2528568"/>
            <a:ext cx="125317" cy="125318"/>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7367256" y="2138976"/>
            <a:ext cx="125317" cy="125318"/>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ounded Rectangle 189"/>
          <p:cNvSpPr/>
          <p:nvPr/>
        </p:nvSpPr>
        <p:spPr>
          <a:xfrm>
            <a:off x="7174713" y="2078360"/>
            <a:ext cx="523827" cy="844076"/>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7196793" y="2734920"/>
            <a:ext cx="116897" cy="116898"/>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5674069" y="3827318"/>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193" name="Rounded Rectangle 192"/>
          <p:cNvSpPr/>
          <p:nvPr/>
        </p:nvSpPr>
        <p:spPr>
          <a:xfrm>
            <a:off x="5600544" y="3757803"/>
            <a:ext cx="796182" cy="2137242"/>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5681236" y="5050400"/>
            <a:ext cx="174532" cy="174533"/>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5901711" y="5636153"/>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5685168" y="5636153"/>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ounded Rectangle 196"/>
          <p:cNvSpPr/>
          <p:nvPr/>
        </p:nvSpPr>
        <p:spPr>
          <a:xfrm>
            <a:off x="7095571" y="1294814"/>
            <a:ext cx="1743629" cy="621834"/>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674069" y="5355321"/>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TextBox 198"/>
          <p:cNvSpPr txBox="1"/>
          <p:nvPr/>
        </p:nvSpPr>
        <p:spPr>
          <a:xfrm>
            <a:off x="2975326" y="3329872"/>
            <a:ext cx="1877349" cy="369332"/>
          </a:xfrm>
          <a:prstGeom prst="rect">
            <a:avLst/>
          </a:prstGeom>
          <a:noFill/>
        </p:spPr>
        <p:txBody>
          <a:bodyPr wrap="square" rtlCol="0">
            <a:spAutoFit/>
          </a:bodyPr>
          <a:lstStyle/>
          <a:p>
            <a:r>
              <a:rPr lang="en-US" dirty="0" smtClean="0">
                <a:latin typeface="Gill Sans Light"/>
                <a:cs typeface="Gill Sans Light"/>
              </a:rPr>
              <a:t>Topic discovery</a:t>
            </a:r>
            <a:endParaRPr lang="en-US" dirty="0">
              <a:latin typeface="Gill Sans Light"/>
              <a:cs typeface="Gill Sans Light"/>
            </a:endParaRPr>
          </a:p>
        </p:txBody>
      </p:sp>
      <p:sp>
        <p:nvSpPr>
          <p:cNvPr id="200" name="TextBox 199"/>
          <p:cNvSpPr txBox="1"/>
          <p:nvPr/>
        </p:nvSpPr>
        <p:spPr>
          <a:xfrm>
            <a:off x="3787773" y="6220260"/>
            <a:ext cx="4690574" cy="369332"/>
          </a:xfrm>
          <a:prstGeom prst="rect">
            <a:avLst/>
          </a:prstGeom>
          <a:noFill/>
        </p:spPr>
        <p:txBody>
          <a:bodyPr wrap="square" rtlCol="0">
            <a:spAutoFit/>
          </a:bodyPr>
          <a:lstStyle/>
          <a:p>
            <a:r>
              <a:rPr lang="en-US" dirty="0" smtClean="0">
                <a:latin typeface="Gill Sans Light"/>
                <a:cs typeface="Gill Sans Light"/>
              </a:rPr>
              <a:t>Topical phrase mining and ranking</a:t>
            </a:r>
            <a:endParaRPr lang="en-US" dirty="0">
              <a:latin typeface="Gill Sans Light"/>
              <a:cs typeface="Gill Sans Light"/>
            </a:endParaRPr>
          </a:p>
        </p:txBody>
      </p:sp>
      <p:sp>
        <p:nvSpPr>
          <p:cNvPr id="201" name="TextBox 200"/>
          <p:cNvSpPr txBox="1"/>
          <p:nvPr/>
        </p:nvSpPr>
        <p:spPr>
          <a:xfrm>
            <a:off x="5763974" y="3127099"/>
            <a:ext cx="3319696" cy="369332"/>
          </a:xfrm>
          <a:prstGeom prst="rect">
            <a:avLst/>
          </a:prstGeom>
          <a:noFill/>
        </p:spPr>
        <p:txBody>
          <a:bodyPr wrap="square" rtlCol="0">
            <a:spAutoFit/>
          </a:bodyPr>
          <a:lstStyle/>
          <a:p>
            <a:r>
              <a:rPr lang="en-US" dirty="0" smtClean="0">
                <a:latin typeface="Gill Sans Light"/>
                <a:cs typeface="Gill Sans Light"/>
              </a:rPr>
              <a:t>Recursive construction</a:t>
            </a:r>
            <a:endParaRPr lang="en-US" dirty="0">
              <a:latin typeface="Gill Sans Light"/>
              <a:cs typeface="Gill Sans Light"/>
            </a:endParaRPr>
          </a:p>
        </p:txBody>
      </p:sp>
      <p:sp>
        <p:nvSpPr>
          <p:cNvPr id="202" name="TextBox 201"/>
          <p:cNvSpPr txBox="1"/>
          <p:nvPr/>
        </p:nvSpPr>
        <p:spPr>
          <a:xfrm>
            <a:off x="630146" y="5103682"/>
            <a:ext cx="1877349" cy="923330"/>
          </a:xfrm>
          <a:prstGeom prst="rect">
            <a:avLst/>
          </a:prstGeom>
          <a:noFill/>
        </p:spPr>
        <p:txBody>
          <a:bodyPr wrap="square" rtlCol="0">
            <a:spAutoFit/>
          </a:bodyPr>
          <a:lstStyle/>
          <a:p>
            <a:r>
              <a:rPr lang="en-US" dirty="0" smtClean="0">
                <a:latin typeface="Gill Sans Light"/>
                <a:cs typeface="Gill Sans Light"/>
              </a:rPr>
              <a:t>Term co-occurrence network</a:t>
            </a:r>
            <a:endParaRPr lang="en-US" dirty="0">
              <a:latin typeface="Gill Sans Light"/>
              <a:cs typeface="Gill Sans Light"/>
            </a:endParaRPr>
          </a:p>
        </p:txBody>
      </p:sp>
      <p:graphicFrame>
        <p:nvGraphicFramePr>
          <p:cNvPr id="203" name="Table 202"/>
          <p:cNvGraphicFramePr>
            <a:graphicFrameLocks noGrp="1"/>
          </p:cNvGraphicFramePr>
          <p:nvPr>
            <p:extLst>
              <p:ext uri="{D42A27DB-BD31-4B8C-83A1-F6EECF244321}">
                <p14:modId xmlns:p14="http://schemas.microsoft.com/office/powerpoint/2010/main" val="201472876"/>
              </p:ext>
            </p:extLst>
          </p:nvPr>
        </p:nvGraphicFramePr>
        <p:xfrm>
          <a:off x="7698540" y="1324030"/>
          <a:ext cx="1064460" cy="54864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1064460"/>
              </a:tblGrid>
              <a:tr h="162025">
                <a:tc>
                  <a:txBody>
                    <a:bodyPr/>
                    <a:lstStyle/>
                    <a:p>
                      <a:pPr algn="ctr"/>
                      <a:r>
                        <a:rPr lang="en-US" sz="600" dirty="0" smtClean="0"/>
                        <a:t>information retrieval</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162025">
                <a:tc>
                  <a:txBody>
                    <a:bodyPr/>
                    <a:lstStyle/>
                    <a:p>
                      <a:pPr algn="ctr"/>
                      <a:r>
                        <a:rPr lang="en-US" sz="600" dirty="0" smtClean="0"/>
                        <a:t>question answering</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62025">
                <a:tc>
                  <a:txBody>
                    <a:bodyPr/>
                    <a:lstStyle/>
                    <a:p>
                      <a:pPr algn="ctr"/>
                      <a:r>
                        <a:rPr lang="en-US" sz="600" dirty="0" smtClean="0"/>
                        <a:t>relevance feedback</a:t>
                      </a:r>
                      <a:endParaRPr lang="en-US" sz="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graphicFrame>
        <p:nvGraphicFramePr>
          <p:cNvPr id="204" name="Table 203"/>
          <p:cNvGraphicFramePr>
            <a:graphicFrameLocks noGrp="1"/>
          </p:cNvGraphicFramePr>
          <p:nvPr>
            <p:extLst>
              <p:ext uri="{D42A27DB-BD31-4B8C-83A1-F6EECF244321}">
                <p14:modId xmlns:p14="http://schemas.microsoft.com/office/powerpoint/2010/main" val="4013352504"/>
              </p:ext>
            </p:extLst>
          </p:nvPr>
        </p:nvGraphicFramePr>
        <p:xfrm>
          <a:off x="7788093" y="2068995"/>
          <a:ext cx="1064460" cy="85344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1064460"/>
              </a:tblGrid>
              <a:tr h="174980">
                <a:tc>
                  <a:txBody>
                    <a:bodyPr/>
                    <a:lstStyle/>
                    <a:p>
                      <a:pPr algn="ctr"/>
                      <a:r>
                        <a:rPr lang="en-US" sz="800" dirty="0" smtClean="0"/>
                        <a:t>web search</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174980">
                <a:tc>
                  <a:txBody>
                    <a:bodyPr/>
                    <a:lstStyle/>
                    <a:p>
                      <a:pPr algn="ctr"/>
                      <a:r>
                        <a:rPr lang="en-US" sz="800" dirty="0" smtClean="0"/>
                        <a:t>search engine</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74980">
                <a:tc>
                  <a:txBody>
                    <a:bodyPr/>
                    <a:lstStyle/>
                    <a:p>
                      <a:pPr algn="ctr"/>
                      <a:r>
                        <a:rPr lang="en-US" sz="800" dirty="0" smtClean="0"/>
                        <a:t>world wide web</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174980">
                <a:tc>
                  <a:txBody>
                    <a:bodyPr/>
                    <a:lstStyle/>
                    <a:p>
                      <a:pPr algn="ctr"/>
                      <a:r>
                        <a:rPr lang="en-US" sz="800" dirty="0" smtClean="0"/>
                        <a:t>semantic web</a:t>
                      </a:r>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205" name="Oval 204"/>
          <p:cNvSpPr/>
          <p:nvPr/>
        </p:nvSpPr>
        <p:spPr>
          <a:xfrm>
            <a:off x="7196793" y="2329629"/>
            <a:ext cx="125317" cy="125318"/>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27973" y="2525661"/>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7372723" y="2737127"/>
            <a:ext cx="125317" cy="125318"/>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A61D9B67-6600-B34F-9345-242C6B7CD63C}" type="slidenum">
              <a:rPr lang="en-US" smtClean="0"/>
              <a:t>49</a:t>
            </a:fld>
            <a:endParaRPr lang="en-US"/>
          </a:p>
        </p:txBody>
      </p:sp>
    </p:spTree>
    <p:extLst>
      <p:ext uri="{BB962C8B-B14F-4D97-AF65-F5344CB8AC3E}">
        <p14:creationId xmlns:p14="http://schemas.microsoft.com/office/powerpoint/2010/main" val="8975455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843866" y="278736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(LLDA)</a:t>
            </a:r>
            <a:endParaRPr lang="en-US" sz="1400" dirty="0"/>
          </a:p>
        </p:txBody>
      </p:sp>
      <p:sp>
        <p:nvSpPr>
          <p:cNvPr id="21" name="Content Placeholder 2"/>
          <p:cNvSpPr txBox="1">
            <a:spLocks/>
          </p:cNvSpPr>
          <p:nvPr/>
        </p:nvSpPr>
        <p:spPr>
          <a:xfrm>
            <a:off x="4843866"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longer texts in general domain</a:t>
            </a:r>
            <a:endParaRPr lang="en-US" sz="1400" dirty="0"/>
          </a:p>
        </p:txBody>
      </p:sp>
      <p:sp>
        <p:nvSpPr>
          <p:cNvPr id="25" name="Content Placeholder 2"/>
          <p:cNvSpPr txBox="1">
            <a:spLocks/>
          </p:cNvSpPr>
          <p:nvPr/>
        </p:nvSpPr>
        <p:spPr>
          <a:xfrm>
            <a:off x="4955735" y="5831920"/>
            <a:ext cx="1626000"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 </a:t>
            </a:r>
            <a:r>
              <a:rPr lang="en-US" sz="1400" dirty="0" err="1" smtClean="0"/>
              <a:t>qualty</a:t>
            </a:r>
            <a:r>
              <a:rPr lang="en-US" sz="1400" dirty="0" smtClean="0"/>
              <a:t> and classification task </a:t>
            </a:r>
            <a:r>
              <a:rPr lang="en-US" sz="1400" dirty="0" err="1" smtClean="0"/>
              <a:t>sucess</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28" name="Content Placeholder 2"/>
          <p:cNvSpPr txBox="1">
            <a:spLocks/>
          </p:cNvSpPr>
          <p:nvPr/>
        </p:nvSpPr>
        <p:spPr>
          <a:xfrm>
            <a:off x="4955735" y="437152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3" name="Title 2"/>
          <p:cNvSpPr txBox="1">
            <a:spLocks/>
          </p:cNvSpPr>
          <p:nvPr/>
        </p:nvSpPr>
        <p:spPr>
          <a:xfrm>
            <a:off x="4764147" y="152400"/>
            <a:ext cx="1942872" cy="981022"/>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pPr>
              <a:lnSpc>
                <a:spcPct val="100000"/>
              </a:lnSpc>
            </a:pPr>
            <a:r>
              <a:rPr lang="en-US" sz="2100" dirty="0"/>
              <a:t>New Domain </a:t>
            </a:r>
            <a:br>
              <a:rPr lang="en-US" sz="2100" dirty="0"/>
            </a:br>
            <a:r>
              <a:rPr lang="en-US" sz="2100" dirty="0"/>
              <a:t>New Dataset</a:t>
            </a:r>
            <a:br>
              <a:rPr lang="en-US" sz="2100" dirty="0"/>
            </a:br>
            <a:r>
              <a:rPr lang="en-US" sz="2100" dirty="0"/>
              <a:t> New Evaluation</a:t>
            </a:r>
          </a:p>
        </p:txBody>
      </p:sp>
    </p:spTree>
    <p:extLst>
      <p:ext uri="{BB962C8B-B14F-4D97-AF65-F5344CB8AC3E}">
        <p14:creationId xmlns:p14="http://schemas.microsoft.com/office/powerpoint/2010/main" val="2422650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8942"/>
          </a:xfrm>
        </p:spPr>
        <p:txBody>
          <a:bodyPr/>
          <a:lstStyle/>
          <a:p>
            <a:r>
              <a:rPr lang="en-US" dirty="0"/>
              <a:t>Recursive topic discovery</a:t>
            </a:r>
          </a:p>
        </p:txBody>
      </p:sp>
      <p:sp>
        <p:nvSpPr>
          <p:cNvPr id="3" name="Content Placeholder 2"/>
          <p:cNvSpPr>
            <a:spLocks noGrp="1"/>
          </p:cNvSpPr>
          <p:nvPr>
            <p:ph idx="1"/>
          </p:nvPr>
        </p:nvSpPr>
        <p:spPr>
          <a:xfrm>
            <a:off x="-356234" y="1324662"/>
            <a:ext cx="4458352" cy="5369544"/>
          </a:xfrm>
        </p:spPr>
        <p:txBody>
          <a:bodyPr/>
          <a:lstStyle/>
          <a:p>
            <a:pPr lvl="1"/>
            <a:r>
              <a:rPr lang="en-US" dirty="0" smtClean="0"/>
              <a:t>Every topic node t in the topical hierarchy is associated with a term co-occurrence network </a:t>
            </a:r>
            <a:r>
              <a:rPr lang="en-US" dirty="0" err="1" smtClean="0"/>
              <a:t>G</a:t>
            </a:r>
            <a:r>
              <a:rPr lang="en-US" baseline="30000" dirty="0" err="1" smtClean="0"/>
              <a:t>t</a:t>
            </a:r>
            <a:endParaRPr lang="en-US" baseline="30000" dirty="0" smtClean="0"/>
          </a:p>
          <a:p>
            <a:pPr lvl="2"/>
            <a:r>
              <a:rPr lang="en-US" dirty="0" smtClean="0"/>
              <a:t>G</a:t>
            </a:r>
            <a:r>
              <a:rPr lang="en-US" baseline="30000" dirty="0" smtClean="0"/>
              <a:t>0</a:t>
            </a:r>
            <a:r>
              <a:rPr lang="en-US" dirty="0" smtClean="0"/>
              <a:t> is created from the original documents; edge weight is # co-occurrences</a:t>
            </a:r>
          </a:p>
          <a:p>
            <a:pPr lvl="1"/>
            <a:r>
              <a:rPr lang="en-US" dirty="0" smtClean="0"/>
              <a:t>Given a topic t and the associated network </a:t>
            </a:r>
            <a:r>
              <a:rPr lang="en-US" dirty="0" err="1" smtClean="0"/>
              <a:t>G</a:t>
            </a:r>
            <a:r>
              <a:rPr lang="en-US" baseline="30000" dirty="0" err="1" smtClean="0"/>
              <a:t>t</a:t>
            </a:r>
            <a:r>
              <a:rPr lang="en-US" dirty="0" smtClean="0"/>
              <a:t>, discover subtopics by partitioning edge weights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88287514"/>
              </p:ext>
            </p:extLst>
          </p:nvPr>
        </p:nvGraphicFramePr>
        <p:xfrm>
          <a:off x="4528206" y="1412255"/>
          <a:ext cx="4384674" cy="1708108"/>
        </p:xfrm>
        <a:graphic>
          <a:graphicData uri="http://schemas.openxmlformats.org/drawingml/2006/table">
            <a:tbl>
              <a:tblPr firstRow="1" bandRow="1">
                <a:tableStyleId>{2D5ABB26-0587-4C30-8999-92F81FD0307C}</a:tableStyleId>
              </a:tblPr>
              <a:tblGrid>
                <a:gridCol w="4384674"/>
              </a:tblGrid>
              <a:tr h="312253">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312253">
                <a:tc>
                  <a:txBody>
                    <a:bodyPr/>
                    <a:lstStyle/>
                    <a:p>
                      <a:r>
                        <a:rPr lang="en-US" sz="1400" dirty="0" smtClean="0"/>
                        <a:t>mining </a:t>
                      </a:r>
                      <a:r>
                        <a:rPr lang="en-US" sz="1400" b="1" dirty="0" smtClean="0"/>
                        <a:t>association rules </a:t>
                      </a:r>
                      <a:r>
                        <a:rPr lang="en-US" sz="1400" dirty="0" smtClean="0"/>
                        <a:t>in hypertext databases.</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12253">
                <a:tc>
                  <a:txBody>
                    <a:bodyPr/>
                    <a:lstStyle/>
                    <a:p>
                      <a:r>
                        <a:rPr lang="en-US" sz="1400" dirty="0" smtClean="0"/>
                        <a:t>efficient search for </a:t>
                      </a:r>
                      <a:r>
                        <a:rPr lang="en-US" sz="1400" b="1" dirty="0" smtClean="0"/>
                        <a:t>association rules</a:t>
                      </a:r>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459096">
                <a:tc>
                  <a:txBody>
                    <a:bodyPr/>
                    <a:lstStyle/>
                    <a:p>
                      <a:r>
                        <a:rPr lang="en-US" sz="1400" dirty="0" err="1" smtClean="0"/>
                        <a:t>adtrees</a:t>
                      </a:r>
                      <a:r>
                        <a:rPr lang="en-US" sz="1400" dirty="0" smtClean="0"/>
                        <a:t> for</a:t>
                      </a:r>
                      <a:r>
                        <a:rPr lang="en-US" sz="1400" baseline="0" dirty="0" smtClean="0"/>
                        <a:t> </a:t>
                      </a:r>
                      <a:r>
                        <a:rPr lang="en-US" sz="1400" dirty="0" smtClean="0"/>
                        <a:t>fast learning of </a:t>
                      </a:r>
                      <a:r>
                        <a:rPr lang="en-US" sz="1400" b="1" dirty="0" smtClean="0"/>
                        <a:t>association rules</a:t>
                      </a:r>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r>
              <a:tr h="312253">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pic>
        <p:nvPicPr>
          <p:cNvPr id="7" name="Picture 6"/>
          <p:cNvPicPr>
            <a:picLocks noChangeAspect="1"/>
          </p:cNvPicPr>
          <p:nvPr/>
        </p:nvPicPr>
        <p:blipFill>
          <a:blip r:embed="rId2"/>
          <a:stretch>
            <a:fillRect/>
          </a:stretch>
        </p:blipFill>
        <p:spPr>
          <a:xfrm>
            <a:off x="4895606" y="3305139"/>
            <a:ext cx="3585997" cy="326361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50</a:t>
            </a:fld>
            <a:endParaRPr lang="en-US"/>
          </a:p>
        </p:txBody>
      </p:sp>
    </p:spTree>
    <p:extLst>
      <p:ext uri="{BB962C8B-B14F-4D97-AF65-F5344CB8AC3E}">
        <p14:creationId xmlns:p14="http://schemas.microsoft.com/office/powerpoint/2010/main" val="276562573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13093"/>
          </a:xfrm>
        </p:spPr>
        <p:txBody>
          <a:bodyPr/>
          <a:lstStyle/>
          <a:p>
            <a:r>
              <a:rPr lang="en-US" dirty="0" smtClean="0"/>
              <a:t>A generative model</a:t>
            </a:r>
            <a:endParaRPr lang="en-US" dirty="0"/>
          </a:p>
        </p:txBody>
      </p:sp>
      <p:sp>
        <p:nvSpPr>
          <p:cNvPr id="3" name="Content Placeholder 2"/>
          <p:cNvSpPr>
            <a:spLocks noGrp="1"/>
          </p:cNvSpPr>
          <p:nvPr>
            <p:ph idx="1"/>
          </p:nvPr>
        </p:nvSpPr>
        <p:spPr>
          <a:xfrm>
            <a:off x="156979" y="1269933"/>
            <a:ext cx="8790797" cy="3224777"/>
          </a:xfrm>
        </p:spPr>
        <p:txBody>
          <a:bodyPr>
            <a:normAutofit/>
          </a:bodyPr>
          <a:lstStyle/>
          <a:p>
            <a:r>
              <a:rPr lang="en-US" dirty="0" smtClean="0"/>
              <a:t>A node can participate in multiple topics</a:t>
            </a:r>
          </a:p>
          <a:p>
            <a:r>
              <a:rPr lang="en-US" dirty="0" smtClean="0"/>
              <a:t>There may be multiple links between two nodes, and each link is attributed to a given topic</a:t>
            </a:r>
          </a:p>
          <a:p>
            <a:r>
              <a:rPr lang="en-US" dirty="0" smtClean="0"/>
              <a:t>Each link weight </a:t>
            </a:r>
            <a:r>
              <a:rPr lang="en-US" dirty="0" err="1" smtClean="0"/>
              <a:t>e</a:t>
            </a:r>
            <a:r>
              <a:rPr lang="en-US" baseline="-25000" dirty="0" err="1" smtClean="0"/>
              <a:t>i,j</a:t>
            </a:r>
            <a:r>
              <a:rPr lang="en-US" baseline="30000" dirty="0" err="1" smtClean="0"/>
              <a:t>t</a:t>
            </a:r>
            <a:r>
              <a:rPr lang="en-US" dirty="0" smtClean="0"/>
              <a:t> can be partitioned into child topics </a:t>
            </a:r>
            <a:r>
              <a:rPr lang="en-US" dirty="0" err="1"/>
              <a:t>e</a:t>
            </a:r>
            <a:r>
              <a:rPr lang="en-US" baseline="-25000" dirty="0" err="1"/>
              <a:t>i,j</a:t>
            </a:r>
            <a:r>
              <a:rPr lang="en-US" baseline="30000" dirty="0" err="1"/>
              <a:t>t</a:t>
            </a:r>
            <a:r>
              <a:rPr lang="en-US" dirty="0"/>
              <a:t> </a:t>
            </a:r>
            <a:r>
              <a:rPr lang="en-US" dirty="0" smtClean="0"/>
              <a:t>= </a:t>
            </a:r>
            <a:r>
              <a:rPr lang="en-US" dirty="0" err="1" smtClean="0">
                <a:ea typeface="Lucida Grande"/>
              </a:rPr>
              <a:t>Σ</a:t>
            </a:r>
            <a:r>
              <a:rPr lang="en-US" baseline="-25000" dirty="0" err="1" smtClean="0">
                <a:ea typeface="Lucida Grande"/>
              </a:rPr>
              <a:t>z</a:t>
            </a:r>
            <a:r>
              <a:rPr lang="en-US" dirty="0" err="1" smtClean="0"/>
              <a:t>e</a:t>
            </a:r>
            <a:r>
              <a:rPr lang="en-US" baseline="-25000" dirty="0" err="1" smtClean="0"/>
              <a:t>i</a:t>
            </a:r>
            <a:r>
              <a:rPr lang="en-US" baseline="-25000" dirty="0" err="1"/>
              <a:t>,j</a:t>
            </a:r>
            <a:r>
              <a:rPr lang="en-US" baseline="30000" dirty="0" err="1"/>
              <a:t>t</a:t>
            </a:r>
            <a:r>
              <a:rPr lang="en-US" dirty="0"/>
              <a:t> </a:t>
            </a:r>
            <a:r>
              <a:rPr lang="en-US" dirty="0" smtClean="0"/>
              <a:t>(for all z the child topics of t)</a:t>
            </a:r>
            <a:endParaRPr lang="en-US" dirty="0"/>
          </a:p>
        </p:txBody>
      </p:sp>
      <p:sp>
        <p:nvSpPr>
          <p:cNvPr id="4" name="TextBox 3"/>
          <p:cNvSpPr txBox="1"/>
          <p:nvPr/>
        </p:nvSpPr>
        <p:spPr>
          <a:xfrm>
            <a:off x="813431" y="5250963"/>
            <a:ext cx="1041766" cy="523220"/>
          </a:xfrm>
          <a:prstGeom prst="rect">
            <a:avLst/>
          </a:prstGeom>
          <a:noFill/>
          <a:ln>
            <a:solidFill>
              <a:schemeClr val="tx1"/>
            </a:solidFill>
          </a:ln>
        </p:spPr>
        <p:txBody>
          <a:bodyPr wrap="square" rtlCol="0">
            <a:spAutoFit/>
          </a:bodyPr>
          <a:lstStyle/>
          <a:p>
            <a:r>
              <a:rPr lang="en-US" sz="2800" dirty="0" smtClean="0">
                <a:latin typeface="Gill Sans Light"/>
                <a:cs typeface="Gill Sans Light"/>
              </a:rPr>
              <a:t>query</a:t>
            </a:r>
            <a:endParaRPr lang="en-US" sz="2800" dirty="0">
              <a:latin typeface="Gill Sans Light"/>
              <a:cs typeface="Gill Sans Light"/>
            </a:endParaRPr>
          </a:p>
        </p:txBody>
      </p:sp>
      <p:sp>
        <p:nvSpPr>
          <p:cNvPr id="5" name="TextBox 4"/>
          <p:cNvSpPr txBox="1"/>
          <p:nvPr/>
        </p:nvSpPr>
        <p:spPr>
          <a:xfrm>
            <a:off x="3605927" y="5260674"/>
            <a:ext cx="1645718" cy="523220"/>
          </a:xfrm>
          <a:prstGeom prst="rect">
            <a:avLst/>
          </a:prstGeom>
          <a:noFill/>
          <a:ln>
            <a:solidFill>
              <a:schemeClr val="tx1"/>
            </a:solidFill>
          </a:ln>
        </p:spPr>
        <p:txBody>
          <a:bodyPr wrap="square" rtlCol="0">
            <a:spAutoFit/>
          </a:bodyPr>
          <a:lstStyle/>
          <a:p>
            <a:r>
              <a:rPr lang="en-US" sz="2800" dirty="0" smtClean="0">
                <a:latin typeface="Gill Sans Light"/>
                <a:cs typeface="Gill Sans Light"/>
              </a:rPr>
              <a:t>processing</a:t>
            </a:r>
            <a:endParaRPr lang="en-US" sz="2800" dirty="0">
              <a:latin typeface="Gill Sans Light"/>
              <a:cs typeface="Gill Sans Light"/>
            </a:endParaRPr>
          </a:p>
        </p:txBody>
      </p:sp>
      <p:sp>
        <p:nvSpPr>
          <p:cNvPr id="6" name="TextBox 5"/>
          <p:cNvSpPr txBox="1"/>
          <p:nvPr/>
        </p:nvSpPr>
        <p:spPr>
          <a:xfrm>
            <a:off x="5722580" y="4941093"/>
            <a:ext cx="3225196" cy="1061829"/>
          </a:xfrm>
          <a:prstGeom prst="rect">
            <a:avLst/>
          </a:prstGeom>
          <a:noFill/>
          <a:ln>
            <a:solidFill>
              <a:schemeClr val="tx1"/>
            </a:solidFill>
          </a:ln>
        </p:spPr>
        <p:txBody>
          <a:bodyPr wrap="square" rtlCol="0">
            <a:spAutoFit/>
          </a:bodyPr>
          <a:lstStyle/>
          <a:p>
            <a:r>
              <a:rPr lang="en-US" sz="2100" dirty="0" smtClean="0">
                <a:solidFill>
                  <a:schemeClr val="accent2"/>
                </a:solidFill>
                <a:latin typeface="Gill Sans Light"/>
                <a:cs typeface="Gill Sans Light"/>
              </a:rPr>
              <a:t>z=1 (Database)</a:t>
            </a:r>
          </a:p>
          <a:p>
            <a:r>
              <a:rPr lang="en-US" sz="2100" dirty="0" smtClean="0">
                <a:solidFill>
                  <a:schemeClr val="accent1"/>
                </a:solidFill>
                <a:latin typeface="Gill Sans Light"/>
                <a:cs typeface="Gill Sans Light"/>
              </a:rPr>
              <a:t>z=2 (Data Mining)</a:t>
            </a:r>
          </a:p>
          <a:p>
            <a:r>
              <a:rPr lang="en-US" sz="2100" dirty="0" smtClean="0">
                <a:solidFill>
                  <a:srgbClr val="008000"/>
                </a:solidFill>
                <a:latin typeface="Gill Sans Light"/>
                <a:cs typeface="Gill Sans Light"/>
              </a:rPr>
              <a:t>z=3 (Information Retrieval)</a:t>
            </a:r>
            <a:endParaRPr lang="en-US" sz="2100" dirty="0">
              <a:solidFill>
                <a:srgbClr val="008000"/>
              </a:solidFill>
              <a:latin typeface="Gill Sans Light"/>
              <a:cs typeface="Gill Sans Light"/>
            </a:endParaRPr>
          </a:p>
        </p:txBody>
      </p:sp>
      <p:cxnSp>
        <p:nvCxnSpPr>
          <p:cNvPr id="10" name="Straight Connector 9"/>
          <p:cNvCxnSpPr/>
          <p:nvPr/>
        </p:nvCxnSpPr>
        <p:spPr>
          <a:xfrm>
            <a:off x="1911981" y="5483120"/>
            <a:ext cx="1630806" cy="1405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1916667" y="5249596"/>
            <a:ext cx="1643865" cy="133720"/>
          </a:xfrm>
          <a:custGeom>
            <a:avLst/>
            <a:gdLst>
              <a:gd name="connsiteX0" fmla="*/ 0 w 1643865"/>
              <a:gd name="connsiteY0" fmla="*/ 92931 h 133720"/>
              <a:gd name="connsiteX1" fmla="*/ 356153 w 1643865"/>
              <a:gd name="connsiteY1" fmla="*/ 8575 h 133720"/>
              <a:gd name="connsiteX2" fmla="*/ 768541 w 1643865"/>
              <a:gd name="connsiteY2" fmla="*/ 3889 h 133720"/>
              <a:gd name="connsiteX3" fmla="*/ 1227791 w 1643865"/>
              <a:gd name="connsiteY3" fmla="*/ 17948 h 133720"/>
              <a:gd name="connsiteX4" fmla="*/ 1612062 w 1643865"/>
              <a:gd name="connsiteY4" fmla="*/ 125736 h 133720"/>
              <a:gd name="connsiteX5" fmla="*/ 1621434 w 1643865"/>
              <a:gd name="connsiteY5" fmla="*/ 125736 h 13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865" h="133720">
                <a:moveTo>
                  <a:pt x="0" y="92931"/>
                </a:moveTo>
                <a:cubicBezTo>
                  <a:pt x="114031" y="58173"/>
                  <a:pt x="228063" y="23415"/>
                  <a:pt x="356153" y="8575"/>
                </a:cubicBezTo>
                <a:cubicBezTo>
                  <a:pt x="484243" y="-6265"/>
                  <a:pt x="623268" y="2327"/>
                  <a:pt x="768541" y="3889"/>
                </a:cubicBezTo>
                <a:cubicBezTo>
                  <a:pt x="913814" y="5451"/>
                  <a:pt x="1087204" y="-2360"/>
                  <a:pt x="1227791" y="17948"/>
                </a:cubicBezTo>
                <a:cubicBezTo>
                  <a:pt x="1368378" y="38256"/>
                  <a:pt x="1546455" y="107771"/>
                  <a:pt x="1612062" y="125736"/>
                </a:cubicBezTo>
                <a:cubicBezTo>
                  <a:pt x="1677669" y="143701"/>
                  <a:pt x="1621434" y="125736"/>
                  <a:pt x="1621434" y="125736"/>
                </a:cubicBezTo>
              </a:path>
            </a:pathLst>
          </a:cu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solidFill>
            </a:endParaRPr>
          </a:p>
        </p:txBody>
      </p:sp>
      <p:sp>
        <p:nvSpPr>
          <p:cNvPr id="12" name="Freeform 11"/>
          <p:cNvSpPr/>
          <p:nvPr/>
        </p:nvSpPr>
        <p:spPr>
          <a:xfrm flipV="1">
            <a:off x="1916667" y="5569565"/>
            <a:ext cx="1643865" cy="133720"/>
          </a:xfrm>
          <a:custGeom>
            <a:avLst/>
            <a:gdLst>
              <a:gd name="connsiteX0" fmla="*/ 0 w 1643865"/>
              <a:gd name="connsiteY0" fmla="*/ 92931 h 133720"/>
              <a:gd name="connsiteX1" fmla="*/ 356153 w 1643865"/>
              <a:gd name="connsiteY1" fmla="*/ 8575 h 133720"/>
              <a:gd name="connsiteX2" fmla="*/ 768541 w 1643865"/>
              <a:gd name="connsiteY2" fmla="*/ 3889 h 133720"/>
              <a:gd name="connsiteX3" fmla="*/ 1227791 w 1643865"/>
              <a:gd name="connsiteY3" fmla="*/ 17948 h 133720"/>
              <a:gd name="connsiteX4" fmla="*/ 1612062 w 1643865"/>
              <a:gd name="connsiteY4" fmla="*/ 125736 h 133720"/>
              <a:gd name="connsiteX5" fmla="*/ 1621434 w 1643865"/>
              <a:gd name="connsiteY5" fmla="*/ 125736 h 13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865" h="133720">
                <a:moveTo>
                  <a:pt x="0" y="92931"/>
                </a:moveTo>
                <a:cubicBezTo>
                  <a:pt x="114031" y="58173"/>
                  <a:pt x="228063" y="23415"/>
                  <a:pt x="356153" y="8575"/>
                </a:cubicBezTo>
                <a:cubicBezTo>
                  <a:pt x="484243" y="-6265"/>
                  <a:pt x="623268" y="2327"/>
                  <a:pt x="768541" y="3889"/>
                </a:cubicBezTo>
                <a:cubicBezTo>
                  <a:pt x="913814" y="5451"/>
                  <a:pt x="1087204" y="-2360"/>
                  <a:pt x="1227791" y="17948"/>
                </a:cubicBezTo>
                <a:cubicBezTo>
                  <a:pt x="1368378" y="38256"/>
                  <a:pt x="1546455" y="107771"/>
                  <a:pt x="1612062" y="125736"/>
                </a:cubicBezTo>
                <a:cubicBezTo>
                  <a:pt x="1677669" y="143701"/>
                  <a:pt x="1621434" y="125736"/>
                  <a:pt x="1621434" y="125736"/>
                </a:cubicBezTo>
              </a:path>
            </a:pathLst>
          </a:custGeom>
          <a:ln>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solidFill>
            </a:endParaRPr>
          </a:p>
        </p:txBody>
      </p:sp>
      <p:sp>
        <p:nvSpPr>
          <p:cNvPr id="13" name="Freeform 12"/>
          <p:cNvSpPr/>
          <p:nvPr/>
        </p:nvSpPr>
        <p:spPr>
          <a:xfrm>
            <a:off x="1897922" y="5057171"/>
            <a:ext cx="1672983" cy="177568"/>
          </a:xfrm>
          <a:custGeom>
            <a:avLst/>
            <a:gdLst>
              <a:gd name="connsiteX0" fmla="*/ 0 w 1672983"/>
              <a:gd name="connsiteY0" fmla="*/ 177568 h 177568"/>
              <a:gd name="connsiteX1" fmla="*/ 224939 w 1672983"/>
              <a:gd name="connsiteY1" fmla="*/ 65094 h 177568"/>
              <a:gd name="connsiteX2" fmla="*/ 571720 w 1672983"/>
              <a:gd name="connsiteY2" fmla="*/ 4170 h 177568"/>
              <a:gd name="connsiteX3" fmla="*/ 876324 w 1672983"/>
              <a:gd name="connsiteY3" fmla="*/ 8857 h 177568"/>
              <a:gd name="connsiteX4" fmla="*/ 1223105 w 1672983"/>
              <a:gd name="connsiteY4" fmla="*/ 36975 h 177568"/>
              <a:gd name="connsiteX5" fmla="*/ 1518337 w 1672983"/>
              <a:gd name="connsiteY5" fmla="*/ 111958 h 177568"/>
              <a:gd name="connsiteX6" fmla="*/ 1672983 w 1672983"/>
              <a:gd name="connsiteY6" fmla="*/ 172881 h 17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983" h="177568">
                <a:moveTo>
                  <a:pt x="0" y="177568"/>
                </a:moveTo>
                <a:cubicBezTo>
                  <a:pt x="64826" y="135781"/>
                  <a:pt x="129652" y="93994"/>
                  <a:pt x="224939" y="65094"/>
                </a:cubicBezTo>
                <a:cubicBezTo>
                  <a:pt x="320226" y="36194"/>
                  <a:pt x="463156" y="13543"/>
                  <a:pt x="571720" y="4170"/>
                </a:cubicBezTo>
                <a:cubicBezTo>
                  <a:pt x="680284" y="-5203"/>
                  <a:pt x="767760" y="3390"/>
                  <a:pt x="876324" y="8857"/>
                </a:cubicBezTo>
                <a:cubicBezTo>
                  <a:pt x="984888" y="14324"/>
                  <a:pt x="1116103" y="19792"/>
                  <a:pt x="1223105" y="36975"/>
                </a:cubicBezTo>
                <a:cubicBezTo>
                  <a:pt x="1330107" y="54158"/>
                  <a:pt x="1443357" y="89307"/>
                  <a:pt x="1518337" y="111958"/>
                </a:cubicBezTo>
                <a:cubicBezTo>
                  <a:pt x="1593317" y="134609"/>
                  <a:pt x="1672983" y="172881"/>
                  <a:pt x="1672983" y="172881"/>
                </a:cubicBezTo>
              </a:path>
            </a:pathLst>
          </a:custGeom>
          <a:ln>
            <a:solidFill>
              <a:srgbClr val="9C525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V="1">
            <a:off x="1897922" y="5725070"/>
            <a:ext cx="1672983" cy="177568"/>
          </a:xfrm>
          <a:custGeom>
            <a:avLst/>
            <a:gdLst>
              <a:gd name="connsiteX0" fmla="*/ 0 w 1672983"/>
              <a:gd name="connsiteY0" fmla="*/ 177568 h 177568"/>
              <a:gd name="connsiteX1" fmla="*/ 224939 w 1672983"/>
              <a:gd name="connsiteY1" fmla="*/ 65094 h 177568"/>
              <a:gd name="connsiteX2" fmla="*/ 571720 w 1672983"/>
              <a:gd name="connsiteY2" fmla="*/ 4170 h 177568"/>
              <a:gd name="connsiteX3" fmla="*/ 876324 w 1672983"/>
              <a:gd name="connsiteY3" fmla="*/ 8857 h 177568"/>
              <a:gd name="connsiteX4" fmla="*/ 1223105 w 1672983"/>
              <a:gd name="connsiteY4" fmla="*/ 36975 h 177568"/>
              <a:gd name="connsiteX5" fmla="*/ 1518337 w 1672983"/>
              <a:gd name="connsiteY5" fmla="*/ 111958 h 177568"/>
              <a:gd name="connsiteX6" fmla="*/ 1672983 w 1672983"/>
              <a:gd name="connsiteY6" fmla="*/ 172881 h 17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2983" h="177568">
                <a:moveTo>
                  <a:pt x="0" y="177568"/>
                </a:moveTo>
                <a:cubicBezTo>
                  <a:pt x="64826" y="135781"/>
                  <a:pt x="129652" y="93994"/>
                  <a:pt x="224939" y="65094"/>
                </a:cubicBezTo>
                <a:cubicBezTo>
                  <a:pt x="320226" y="36194"/>
                  <a:pt x="463156" y="13543"/>
                  <a:pt x="571720" y="4170"/>
                </a:cubicBezTo>
                <a:cubicBezTo>
                  <a:pt x="680284" y="-5203"/>
                  <a:pt x="767760" y="3390"/>
                  <a:pt x="876324" y="8857"/>
                </a:cubicBezTo>
                <a:cubicBezTo>
                  <a:pt x="984888" y="14324"/>
                  <a:pt x="1116103" y="19792"/>
                  <a:pt x="1223105" y="36975"/>
                </a:cubicBezTo>
                <a:cubicBezTo>
                  <a:pt x="1330107" y="54158"/>
                  <a:pt x="1443357" y="89307"/>
                  <a:pt x="1518337" y="111958"/>
                </a:cubicBezTo>
                <a:cubicBezTo>
                  <a:pt x="1593317" y="134609"/>
                  <a:pt x="1672983" y="172881"/>
                  <a:pt x="1672983" y="172881"/>
                </a:cubicBezTo>
              </a:path>
            </a:pathLst>
          </a:custGeom>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A61D9B67-6600-B34F-9345-242C6B7CD63C}" type="slidenum">
              <a:rPr lang="en-US" smtClean="0"/>
              <a:t>51</a:t>
            </a:fld>
            <a:endParaRPr lang="en-US"/>
          </a:p>
        </p:txBody>
      </p:sp>
    </p:spTree>
    <p:extLst>
      <p:ext uri="{BB962C8B-B14F-4D97-AF65-F5344CB8AC3E}">
        <p14:creationId xmlns:p14="http://schemas.microsoft.com/office/powerpoint/2010/main" val="13657227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41866"/>
          </a:xfrm>
        </p:spPr>
        <p:txBody>
          <a:bodyPr/>
          <a:lstStyle/>
          <a:p>
            <a:r>
              <a:rPr lang="en-US" dirty="0" smtClean="0"/>
              <a:t>Generative assumption</a:t>
            </a:r>
            <a:endParaRPr lang="en-US" dirty="0"/>
          </a:p>
        </p:txBody>
      </p:sp>
      <p:sp>
        <p:nvSpPr>
          <p:cNvPr id="3" name="Content Placeholder 2"/>
          <p:cNvSpPr>
            <a:spLocks noGrp="1"/>
          </p:cNvSpPr>
          <p:nvPr>
            <p:ph idx="1"/>
          </p:nvPr>
        </p:nvSpPr>
        <p:spPr>
          <a:xfrm>
            <a:off x="199791" y="1027363"/>
            <a:ext cx="8944209" cy="3118826"/>
          </a:xfrm>
        </p:spPr>
        <p:txBody>
          <a:bodyPr/>
          <a:lstStyle/>
          <a:p>
            <a:r>
              <a:rPr lang="en-US" dirty="0" smtClean="0"/>
              <a:t>To generate a link (</a:t>
            </a:r>
            <a:r>
              <a:rPr lang="en-US" dirty="0" err="1" smtClean="0"/>
              <a:t>w</a:t>
            </a:r>
            <a:r>
              <a:rPr lang="en-US" baseline="-25000" dirty="0" err="1" smtClean="0"/>
              <a:t>i</a:t>
            </a:r>
            <a:r>
              <a:rPr lang="en-US" dirty="0" err="1" smtClean="0"/>
              <a:t>,w</a:t>
            </a:r>
            <a:r>
              <a:rPr lang="en-US" baseline="-25000" dirty="0" err="1" smtClean="0"/>
              <a:t>j</a:t>
            </a:r>
            <a:r>
              <a:rPr lang="en-US" dirty="0" smtClean="0"/>
              <a:t>) with topic z:</a:t>
            </a:r>
          </a:p>
          <a:p>
            <a:pPr lvl="1"/>
            <a:r>
              <a:rPr lang="en-US" dirty="0" smtClean="0"/>
              <a:t>Choose node </a:t>
            </a:r>
            <a:r>
              <a:rPr lang="en-US" dirty="0" err="1"/>
              <a:t>w</a:t>
            </a:r>
            <a:r>
              <a:rPr lang="en-US" baseline="-25000" dirty="0" err="1"/>
              <a:t>i</a:t>
            </a:r>
            <a:r>
              <a:rPr lang="en-US" dirty="0" smtClean="0"/>
              <a:t> according to importance in z: </a:t>
            </a:r>
            <a:r>
              <a:rPr lang="en-US" dirty="0" err="1" smtClean="0">
                <a:latin typeface="Lucida Grande"/>
                <a:ea typeface="Lucida Grande"/>
                <a:cs typeface="Lucida Grande"/>
              </a:rPr>
              <a:t>θ</a:t>
            </a:r>
            <a:r>
              <a:rPr lang="en-US" baseline="-25000" dirty="0" err="1">
                <a:latin typeface="Lucida Grande"/>
                <a:ea typeface="Lucida Grande"/>
                <a:cs typeface="Lucida Grande"/>
              </a:rPr>
              <a:t>i</a:t>
            </a:r>
            <a:r>
              <a:rPr lang="en-US" baseline="30000" dirty="0" err="1" smtClean="0">
                <a:latin typeface="Lucida Grande"/>
                <a:ea typeface="Lucida Grande"/>
                <a:cs typeface="Lucida Grande"/>
              </a:rPr>
              <a:t>z</a:t>
            </a:r>
            <a:r>
              <a:rPr lang="en-US" dirty="0" smtClean="0">
                <a:latin typeface="Lucida Grande"/>
                <a:ea typeface="Lucida Grande"/>
                <a:cs typeface="Lucida Grande"/>
              </a:rPr>
              <a:t> = </a:t>
            </a:r>
            <a:r>
              <a:rPr lang="en-US" dirty="0" smtClean="0"/>
              <a:t>p(</a:t>
            </a:r>
            <a:r>
              <a:rPr lang="en-US" dirty="0" err="1"/>
              <a:t>w</a:t>
            </a:r>
            <a:r>
              <a:rPr lang="en-US" baseline="-25000" dirty="0" err="1"/>
              <a:t>i</a:t>
            </a:r>
            <a:r>
              <a:rPr lang="en-US" dirty="0" err="1" smtClean="0"/>
              <a:t>|z</a:t>
            </a:r>
            <a:r>
              <a:rPr lang="en-US" dirty="0" smtClean="0"/>
              <a:t>)</a:t>
            </a:r>
          </a:p>
          <a:p>
            <a:pPr lvl="1"/>
            <a:r>
              <a:rPr lang="en-US" dirty="0" smtClean="0"/>
              <a:t>Choose node </a:t>
            </a:r>
            <a:r>
              <a:rPr lang="en-US" dirty="0" err="1" smtClean="0"/>
              <a:t>w</a:t>
            </a:r>
            <a:r>
              <a:rPr lang="en-US" baseline="-25000" dirty="0" err="1" smtClean="0"/>
              <a:t>j</a:t>
            </a:r>
            <a:r>
              <a:rPr lang="en-US" dirty="0" smtClean="0"/>
              <a:t> </a:t>
            </a:r>
            <a:r>
              <a:rPr lang="en-US" dirty="0"/>
              <a:t>according to </a:t>
            </a:r>
            <a:r>
              <a:rPr lang="en-US" dirty="0" smtClean="0"/>
              <a:t>importance </a:t>
            </a:r>
            <a:r>
              <a:rPr lang="en-US" dirty="0"/>
              <a:t>in </a:t>
            </a:r>
            <a:r>
              <a:rPr lang="en-US" dirty="0" smtClean="0"/>
              <a:t>z: </a:t>
            </a:r>
            <a:r>
              <a:rPr lang="en-US" dirty="0" err="1" smtClean="0">
                <a:latin typeface="Lucida Grande"/>
                <a:ea typeface="Lucida Grande"/>
                <a:cs typeface="Lucida Grande"/>
              </a:rPr>
              <a:t>θ</a:t>
            </a:r>
            <a:r>
              <a:rPr lang="en-US" baseline="-25000" dirty="0" err="1">
                <a:latin typeface="Lucida Grande"/>
                <a:ea typeface="Lucida Grande"/>
                <a:cs typeface="Lucida Grande"/>
              </a:rPr>
              <a:t>j</a:t>
            </a:r>
            <a:r>
              <a:rPr lang="en-US" baseline="30000" dirty="0" err="1" smtClean="0">
                <a:latin typeface="Lucida Grande"/>
                <a:ea typeface="Lucida Grande"/>
                <a:cs typeface="Lucida Grande"/>
              </a:rPr>
              <a:t>z</a:t>
            </a:r>
            <a:r>
              <a:rPr lang="en-US" dirty="0" smtClean="0">
                <a:latin typeface="Lucida Grande"/>
                <a:ea typeface="Lucida Grande"/>
                <a:cs typeface="Lucida Grande"/>
              </a:rPr>
              <a:t> </a:t>
            </a:r>
            <a:r>
              <a:rPr lang="en-US" dirty="0">
                <a:latin typeface="Lucida Grande"/>
                <a:ea typeface="Lucida Grande"/>
                <a:cs typeface="Lucida Grande"/>
              </a:rPr>
              <a:t>= </a:t>
            </a:r>
            <a:r>
              <a:rPr lang="en-US" dirty="0" smtClean="0"/>
              <a:t>p(</a:t>
            </a:r>
            <a:r>
              <a:rPr lang="en-US" dirty="0" err="1" smtClean="0"/>
              <a:t>w</a:t>
            </a:r>
            <a:r>
              <a:rPr lang="en-US" baseline="-25000" dirty="0" err="1" smtClean="0"/>
              <a:t>j</a:t>
            </a:r>
            <a:r>
              <a:rPr lang="en-US" dirty="0" err="1" smtClean="0"/>
              <a:t>|</a:t>
            </a:r>
            <a:r>
              <a:rPr lang="en-US" dirty="0" err="1"/>
              <a:t>z</a:t>
            </a:r>
            <a:r>
              <a:rPr lang="en-US" dirty="0" smtClean="0"/>
              <a:t>)</a:t>
            </a:r>
          </a:p>
          <a:p>
            <a:r>
              <a:rPr lang="en-US" dirty="0" smtClean="0"/>
              <a:t>Repeat for </a:t>
            </a:r>
            <a:r>
              <a:rPr lang="en-US" dirty="0" err="1" smtClean="0">
                <a:latin typeface="Lucida Grande"/>
                <a:ea typeface="Lucida Grande"/>
                <a:cs typeface="Lucida Grande"/>
              </a:rPr>
              <a:t>ρ</a:t>
            </a:r>
            <a:r>
              <a:rPr lang="en-US" baseline="-25000" dirty="0" err="1"/>
              <a:t>z</a:t>
            </a:r>
            <a:r>
              <a:rPr lang="en-US" dirty="0" smtClean="0"/>
              <a:t> times</a:t>
            </a:r>
          </a:p>
          <a:p>
            <a:pPr lvl="1"/>
            <a:r>
              <a:rPr lang="en-US" dirty="0" smtClean="0"/>
              <a:t>The number of topic-z links between </a:t>
            </a:r>
            <a:r>
              <a:rPr lang="en-US" dirty="0" err="1"/>
              <a:t>w</a:t>
            </a:r>
            <a:r>
              <a:rPr lang="en-US" baseline="-25000" dirty="0" err="1"/>
              <a:t>i</a:t>
            </a:r>
            <a:r>
              <a:rPr lang="en-US" dirty="0" smtClean="0"/>
              <a:t> and </a:t>
            </a:r>
            <a:r>
              <a:rPr lang="en-US" dirty="0" err="1" smtClean="0"/>
              <a:t>w</a:t>
            </a:r>
            <a:r>
              <a:rPr lang="en-US" baseline="-25000" dirty="0" err="1" smtClean="0"/>
              <a:t>j</a:t>
            </a:r>
            <a:r>
              <a:rPr lang="en-US" dirty="0" smtClean="0"/>
              <a:t> follows a Poisson distribution as </a:t>
            </a:r>
            <a:r>
              <a:rPr lang="en-US" dirty="0" err="1" smtClean="0">
                <a:latin typeface="Lucida Grande"/>
                <a:ea typeface="Lucida Grande"/>
                <a:cs typeface="Lucida Grande"/>
              </a:rPr>
              <a:t>ρ</a:t>
            </a:r>
            <a:r>
              <a:rPr lang="en-US" baseline="-25000" dirty="0" err="1" smtClean="0"/>
              <a:t>z</a:t>
            </a:r>
            <a:r>
              <a:rPr lang="en-US" dirty="0"/>
              <a:t> </a:t>
            </a:r>
            <a:r>
              <a:rPr lang="en-US" dirty="0" smtClean="0"/>
              <a:t>increases</a:t>
            </a:r>
            <a:endParaRPr lang="en-US" dirty="0"/>
          </a:p>
        </p:txBody>
      </p:sp>
      <p:pic>
        <p:nvPicPr>
          <p:cNvPr id="4" name="Picture 3"/>
          <p:cNvPicPr>
            <a:picLocks noChangeAspect="1"/>
          </p:cNvPicPr>
          <p:nvPr/>
        </p:nvPicPr>
        <p:blipFill>
          <a:blip r:embed="rId2">
            <a:lum bright="-40000" contrast="40000"/>
          </a:blip>
          <a:stretch>
            <a:fillRect/>
          </a:stretch>
        </p:blipFill>
        <p:spPr>
          <a:xfrm>
            <a:off x="1193532" y="4374018"/>
            <a:ext cx="6653213" cy="1879810"/>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52</a:t>
            </a:fld>
            <a:endParaRPr lang="en-US"/>
          </a:p>
        </p:txBody>
      </p:sp>
    </p:spTree>
    <p:extLst>
      <p:ext uri="{BB962C8B-B14F-4D97-AF65-F5344CB8AC3E}">
        <p14:creationId xmlns:p14="http://schemas.microsoft.com/office/powerpoint/2010/main" val="39667155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75955"/>
          </a:xfrm>
        </p:spPr>
        <p:txBody>
          <a:bodyPr/>
          <a:lstStyle/>
          <a:p>
            <a:r>
              <a:rPr lang="en-US" dirty="0" smtClean="0"/>
              <a:t>Expectation-Maximization</a:t>
            </a:r>
            <a:endParaRPr lang="en-US" dirty="0"/>
          </a:p>
        </p:txBody>
      </p:sp>
      <p:sp>
        <p:nvSpPr>
          <p:cNvPr id="3" name="Content Placeholder 2"/>
          <p:cNvSpPr>
            <a:spLocks noGrp="1"/>
          </p:cNvSpPr>
          <p:nvPr>
            <p:ph idx="1"/>
          </p:nvPr>
        </p:nvSpPr>
        <p:spPr>
          <a:xfrm>
            <a:off x="457200" y="1299334"/>
            <a:ext cx="4187371" cy="5168136"/>
          </a:xfrm>
        </p:spPr>
        <p:txBody>
          <a:bodyPr>
            <a:normAutofit/>
          </a:bodyPr>
          <a:lstStyle/>
          <a:p>
            <a:r>
              <a:rPr lang="en-US" dirty="0" smtClean="0"/>
              <a:t>E-step: estimate the expected number of links in each topic z between </a:t>
            </a:r>
            <a:r>
              <a:rPr lang="en-US" dirty="0" err="1" smtClean="0">
                <a:ea typeface="Lucida Grande"/>
              </a:rPr>
              <a:t>w</a:t>
            </a:r>
            <a:r>
              <a:rPr lang="en-US" baseline="-25000" dirty="0" err="1" smtClean="0">
                <a:ea typeface="Lucida Grande"/>
              </a:rPr>
              <a:t>i</a:t>
            </a:r>
            <a:r>
              <a:rPr lang="en-US" dirty="0" smtClean="0">
                <a:ea typeface="Lucida Grande"/>
              </a:rPr>
              <a:t>, </a:t>
            </a:r>
            <a:r>
              <a:rPr lang="en-US" dirty="0" err="1" smtClean="0">
                <a:ea typeface="Lucida Grande"/>
              </a:rPr>
              <a:t>w</a:t>
            </a:r>
            <a:r>
              <a:rPr lang="en-US" baseline="-25000" dirty="0" err="1" smtClean="0">
                <a:ea typeface="Lucida Grande"/>
              </a:rPr>
              <a:t>j</a:t>
            </a:r>
            <a:endParaRPr lang="en-US" baseline="-25000" dirty="0" smtClean="0">
              <a:ea typeface="Lucida Grande"/>
            </a:endParaRPr>
          </a:p>
          <a:p>
            <a:r>
              <a:rPr lang="en-US" dirty="0" smtClean="0">
                <a:ea typeface="Lucida Grande"/>
              </a:rPr>
              <a:t>M-step: estimate the parameters</a:t>
            </a:r>
          </a:p>
          <a:p>
            <a:pPr lvl="1"/>
            <a:r>
              <a:rPr lang="en-US" dirty="0" err="1" smtClean="0">
                <a:latin typeface="Lucida Grande"/>
                <a:ea typeface="Lucida Grande"/>
                <a:cs typeface="Lucida Grande"/>
              </a:rPr>
              <a:t>ρ</a:t>
            </a:r>
            <a:r>
              <a:rPr lang="en-US" baseline="-25000" dirty="0" err="1" smtClean="0"/>
              <a:t>z</a:t>
            </a:r>
            <a:r>
              <a:rPr lang="en-US" dirty="0" smtClean="0"/>
              <a:t> = total number of topic-z links</a:t>
            </a:r>
          </a:p>
          <a:p>
            <a:pPr lvl="1"/>
            <a:r>
              <a:rPr lang="en-US" dirty="0" err="1" smtClean="0">
                <a:latin typeface="Lucida Grande"/>
                <a:ea typeface="Lucida Grande"/>
                <a:cs typeface="Lucida Grande"/>
              </a:rPr>
              <a:t>θ</a:t>
            </a:r>
            <a:r>
              <a:rPr lang="en-US" baseline="-25000" dirty="0" err="1" smtClean="0"/>
              <a:t>i</a:t>
            </a:r>
            <a:r>
              <a:rPr lang="en-US" baseline="30000" dirty="0" err="1" smtClean="0"/>
              <a:t>z</a:t>
            </a:r>
            <a:r>
              <a:rPr lang="en-US" dirty="0" smtClean="0"/>
              <a:t> = fraction of topic-z links incident to </a:t>
            </a:r>
            <a:r>
              <a:rPr lang="en-US" dirty="0" err="1" smtClean="0"/>
              <a:t>w</a:t>
            </a:r>
            <a:r>
              <a:rPr lang="en-US" baseline="-25000" dirty="0" err="1" smtClean="0"/>
              <a:t>i</a:t>
            </a:r>
            <a:endParaRPr lang="en-US" dirty="0"/>
          </a:p>
        </p:txBody>
      </p:sp>
      <p:pic>
        <p:nvPicPr>
          <p:cNvPr id="7" name="Picture 6"/>
          <p:cNvPicPr>
            <a:picLocks noChangeAspect="1"/>
          </p:cNvPicPr>
          <p:nvPr/>
        </p:nvPicPr>
        <p:blipFill>
          <a:blip r:embed="rId3"/>
          <a:stretch>
            <a:fillRect/>
          </a:stretch>
        </p:blipFill>
        <p:spPr>
          <a:xfrm>
            <a:off x="5228284" y="1834853"/>
            <a:ext cx="3133778" cy="1071038"/>
          </a:xfrm>
          <a:prstGeom prst="rect">
            <a:avLst/>
          </a:prstGeom>
        </p:spPr>
      </p:pic>
      <p:pic>
        <p:nvPicPr>
          <p:cNvPr id="8" name="Picture 7"/>
          <p:cNvPicPr>
            <a:picLocks noChangeAspect="1"/>
          </p:cNvPicPr>
          <p:nvPr/>
        </p:nvPicPr>
        <p:blipFill>
          <a:blip r:embed="rId4"/>
          <a:stretch>
            <a:fillRect/>
          </a:stretch>
        </p:blipFill>
        <p:spPr>
          <a:xfrm>
            <a:off x="5642430" y="4106795"/>
            <a:ext cx="2296566" cy="1788476"/>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53</a:t>
            </a:fld>
            <a:endParaRPr lang="en-US"/>
          </a:p>
        </p:txBody>
      </p:sp>
    </p:spTree>
    <p:extLst>
      <p:ext uri="{BB962C8B-B14F-4D97-AF65-F5344CB8AC3E}">
        <p14:creationId xmlns:p14="http://schemas.microsoft.com/office/powerpoint/2010/main" val="29009947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34143"/>
          </a:xfrm>
        </p:spPr>
        <p:txBody>
          <a:bodyPr/>
          <a:lstStyle/>
          <a:p>
            <a:r>
              <a:rPr lang="en-US" dirty="0" smtClean="0"/>
              <a:t>Topical Phrase Generation</a:t>
            </a:r>
            <a:endParaRPr lang="en-US" dirty="0"/>
          </a:p>
        </p:txBody>
      </p:sp>
      <p:sp>
        <p:nvSpPr>
          <p:cNvPr id="3" name="Content Placeholder 2"/>
          <p:cNvSpPr>
            <a:spLocks noGrp="1"/>
          </p:cNvSpPr>
          <p:nvPr>
            <p:ph idx="1"/>
          </p:nvPr>
        </p:nvSpPr>
        <p:spPr>
          <a:xfrm>
            <a:off x="755650" y="4898571"/>
            <a:ext cx="7931150" cy="1608592"/>
          </a:xfrm>
        </p:spPr>
        <p:txBody>
          <a:bodyPr/>
          <a:lstStyle/>
          <a:p>
            <a:pPr marL="0" indent="0">
              <a:buNone/>
            </a:pPr>
            <a:r>
              <a:rPr lang="en-US" dirty="0"/>
              <a:t>After the topic </a:t>
            </a:r>
            <a:r>
              <a:rPr lang="en-US" dirty="0" smtClean="0"/>
              <a:t>discovery step:</a:t>
            </a:r>
            <a:endParaRPr lang="en-US" dirty="0"/>
          </a:p>
          <a:p>
            <a:pPr marL="971550" lvl="1" indent="-514350">
              <a:buFont typeface="+mj-lt"/>
              <a:buAutoNum type="arabicPeriod"/>
            </a:pPr>
            <a:r>
              <a:rPr lang="en-US" dirty="0"/>
              <a:t>Mine frequent topical phrases in each topic</a:t>
            </a:r>
          </a:p>
          <a:p>
            <a:pPr marL="971550" lvl="1" indent="-514350">
              <a:buFont typeface="+mj-lt"/>
              <a:buAutoNum type="arabicPeriod"/>
            </a:pPr>
            <a:r>
              <a:rPr lang="en-US" dirty="0"/>
              <a:t>Rank the </a:t>
            </a:r>
            <a:r>
              <a:rPr lang="en-US" dirty="0" smtClean="0"/>
              <a:t>mixed-length phrases</a:t>
            </a:r>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4124135488"/>
              </p:ext>
            </p:extLst>
          </p:nvPr>
        </p:nvGraphicFramePr>
        <p:xfrm>
          <a:off x="4860166" y="1746172"/>
          <a:ext cx="2275868" cy="2134279"/>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275868"/>
              </a:tblGrid>
              <a:tr h="247228">
                <a:tc>
                  <a:txBody>
                    <a:bodyPr/>
                    <a:lstStyle/>
                    <a:p>
                      <a:pPr algn="ctr"/>
                      <a:r>
                        <a:rPr lang="en-US" sz="1400" dirty="0" smtClean="0"/>
                        <a:t>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47228">
                <a:tc>
                  <a:txBody>
                    <a:bodyPr/>
                    <a:lstStyle/>
                    <a:p>
                      <a:pPr algn="ctr"/>
                      <a:r>
                        <a:rPr lang="en-US" sz="1400" dirty="0" smtClean="0"/>
                        <a:t>support vector machines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reinforcement learning</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feature selection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05480">
                <a:tc>
                  <a:txBody>
                    <a:bodyPr/>
                    <a:lstStyle/>
                    <a:p>
                      <a:pPr algn="ctr"/>
                      <a:r>
                        <a:rPr lang="en-US" sz="1400" dirty="0" smtClean="0"/>
                        <a:t>conditional random fields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classification</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247228">
                <a:tc>
                  <a:txBody>
                    <a:bodyPr/>
                    <a:lstStyle/>
                    <a:p>
                      <a:pPr algn="ctr"/>
                      <a:r>
                        <a:rPr lang="en-US" sz="1400" dirty="0" smtClean="0"/>
                        <a:t>decision</a:t>
                      </a:r>
                      <a:r>
                        <a:rPr lang="en-US" sz="1400" baseline="0" dirty="0" smtClean="0"/>
                        <a:t> trees</a:t>
                      </a:r>
                      <a:endParaRPr lang="en-US" sz="14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cxnSp>
        <p:nvCxnSpPr>
          <p:cNvPr id="6" name="Straight Connector 5"/>
          <p:cNvCxnSpPr/>
          <p:nvPr/>
        </p:nvCxnSpPr>
        <p:spPr>
          <a:xfrm flipH="1">
            <a:off x="2228425" y="2199540"/>
            <a:ext cx="85422" cy="1561814"/>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2112474" y="2474752"/>
            <a:ext cx="610098" cy="481793"/>
          </a:xfrm>
          <a:prstGeom prst="line">
            <a:avLst/>
          </a:prstGeom>
          <a:ln w="190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19" idx="5"/>
          </p:cNvCxnSpPr>
          <p:nvPr/>
        </p:nvCxnSpPr>
        <p:spPr>
          <a:xfrm>
            <a:off x="2067833" y="2130894"/>
            <a:ext cx="246014" cy="299608"/>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653172" y="2474752"/>
            <a:ext cx="1069400" cy="322061"/>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32" idx="1"/>
          </p:cNvCxnSpPr>
          <p:nvPr/>
        </p:nvCxnSpPr>
        <p:spPr>
          <a:xfrm flipH="1" flipV="1">
            <a:off x="2722572" y="2474752"/>
            <a:ext cx="300665" cy="2584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472994" y="2342840"/>
            <a:ext cx="122438" cy="634152"/>
          </a:xfrm>
          <a:prstGeom prst="line">
            <a:avLst/>
          </a:prstGeom>
          <a:ln w="127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228425" y="3177839"/>
            <a:ext cx="367645" cy="583515"/>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6" idx="5"/>
          </p:cNvCxnSpPr>
          <p:nvPr/>
        </p:nvCxnSpPr>
        <p:spPr>
          <a:xfrm>
            <a:off x="1994528" y="2519310"/>
            <a:ext cx="233897" cy="1242044"/>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28425" y="3353216"/>
            <a:ext cx="849238" cy="408138"/>
          </a:xfrm>
          <a:prstGeom prst="line">
            <a:avLst/>
          </a:prstGeom>
          <a:ln w="28575"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6" idx="7"/>
          </p:cNvCxnSpPr>
          <p:nvPr/>
        </p:nvCxnSpPr>
        <p:spPr>
          <a:xfrm flipV="1">
            <a:off x="1994528" y="2315021"/>
            <a:ext cx="434799" cy="40975"/>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797390" y="2322172"/>
            <a:ext cx="230961" cy="230962"/>
          </a:xfrm>
          <a:prstGeom prst="ellipse">
            <a:avLst/>
          </a:prstGeom>
          <a:solidFill>
            <a:srgbClr val="3E93FF"/>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537691" y="2342840"/>
            <a:ext cx="115481" cy="115482"/>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80589" y="1983738"/>
            <a:ext cx="122060" cy="122061"/>
          </a:xfrm>
          <a:prstGeom prst="ellipse">
            <a:avLst/>
          </a:prstGeom>
          <a:solidFill>
            <a:srgbClr val="FF6865"/>
          </a:solidFill>
          <a:ln>
            <a:solidFill>
              <a:srgbClr val="D47D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942735" y="2005796"/>
            <a:ext cx="146561" cy="146562"/>
          </a:xfrm>
          <a:prstGeom prst="ellipse">
            <a:avLst/>
          </a:prstGeom>
          <a:solidFill>
            <a:srgbClr val="324DE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32" idx="4"/>
          </p:cNvCxnSpPr>
          <p:nvPr/>
        </p:nvCxnSpPr>
        <p:spPr>
          <a:xfrm flipH="1">
            <a:off x="2902287" y="3016332"/>
            <a:ext cx="238241" cy="512261"/>
          </a:xfrm>
          <a:prstGeom prst="line">
            <a:avLst/>
          </a:prstGeom>
          <a:ln w="571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87983" y="2474752"/>
            <a:ext cx="314304" cy="10538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596070" y="2946877"/>
            <a:ext cx="306217" cy="581716"/>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908595" y="2956545"/>
            <a:ext cx="319830" cy="804809"/>
          </a:xfrm>
          <a:prstGeom prst="line">
            <a:avLst/>
          </a:prstGeom>
          <a:ln w="38100" cmpd="sng">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2228425" y="2474752"/>
            <a:ext cx="494147" cy="1286602"/>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292815" y="2796813"/>
            <a:ext cx="935610" cy="964541"/>
          </a:xfrm>
          <a:prstGeom prst="line">
            <a:avLst/>
          </a:prstGeom>
          <a:ln>
            <a:solidFill>
              <a:srgbClr val="595959"/>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1472994" y="2976992"/>
            <a:ext cx="537540" cy="159447"/>
          </a:xfrm>
          <a:prstGeom prst="line">
            <a:avLst/>
          </a:prstGeom>
          <a:ln w="6350"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963475" y="3231452"/>
            <a:ext cx="529899" cy="529902"/>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806655" y="2776651"/>
            <a:ext cx="407758" cy="359788"/>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292815" y="2616634"/>
            <a:ext cx="360357" cy="360358"/>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30" name="Oval 29"/>
          <p:cNvSpPr/>
          <p:nvPr/>
        </p:nvSpPr>
        <p:spPr>
          <a:xfrm>
            <a:off x="2480589" y="2946877"/>
            <a:ext cx="230961" cy="230962"/>
          </a:xfrm>
          <a:prstGeom prst="ellipse">
            <a:avLst/>
          </a:prstGeom>
          <a:solidFill>
            <a:srgbClr val="803432"/>
          </a:solidFill>
          <a:ln>
            <a:solidFill>
              <a:srgbClr val="80343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726911" y="3177839"/>
            <a:ext cx="350752" cy="350754"/>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974654" y="2684584"/>
            <a:ext cx="331747" cy="331748"/>
          </a:xfrm>
          <a:prstGeom prst="ellipse">
            <a:avLst/>
          </a:prstGeom>
          <a:solidFill>
            <a:srgbClr val="1B336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19" idx="6"/>
          </p:cNvCxnSpPr>
          <p:nvPr/>
        </p:nvCxnSpPr>
        <p:spPr>
          <a:xfrm flipV="1">
            <a:off x="2089296" y="2044769"/>
            <a:ext cx="391293" cy="34308"/>
          </a:xfrm>
          <a:prstGeom prst="line">
            <a:avLst/>
          </a:prstGeom>
          <a:ln w="9525" cmpd="sng">
            <a:solidFill>
              <a:srgbClr val="595959"/>
            </a:solidFill>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98366" y="2199540"/>
            <a:ext cx="230961" cy="230962"/>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520688" y="2355996"/>
            <a:ext cx="269179" cy="237511"/>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1195896" y="1923302"/>
            <a:ext cx="2140417" cy="1875786"/>
          </a:xfrm>
          <a:custGeom>
            <a:avLst/>
            <a:gdLst>
              <a:gd name="connsiteX0" fmla="*/ 1591387 w 2109755"/>
              <a:gd name="connsiteY0" fmla="*/ 15551 h 1844144"/>
              <a:gd name="connsiteX1" fmla="*/ 1591387 w 2109755"/>
              <a:gd name="connsiteY1" fmla="*/ 15551 h 1844144"/>
              <a:gd name="connsiteX2" fmla="*/ 1612122 w 2109755"/>
              <a:gd name="connsiteY2" fmla="*/ 103673 h 1844144"/>
              <a:gd name="connsiteX3" fmla="*/ 1617306 w 2109755"/>
              <a:gd name="connsiteY3" fmla="*/ 124408 h 1844144"/>
              <a:gd name="connsiteX4" fmla="*/ 1622489 w 2109755"/>
              <a:gd name="connsiteY4" fmla="*/ 139959 h 1844144"/>
              <a:gd name="connsiteX5" fmla="*/ 1632857 w 2109755"/>
              <a:gd name="connsiteY5" fmla="*/ 181429 h 1844144"/>
              <a:gd name="connsiteX6" fmla="*/ 1643224 w 2109755"/>
              <a:gd name="connsiteY6" fmla="*/ 217714 h 1844144"/>
              <a:gd name="connsiteX7" fmla="*/ 1653591 w 2109755"/>
              <a:gd name="connsiteY7" fmla="*/ 248816 h 1844144"/>
              <a:gd name="connsiteX8" fmla="*/ 1658775 w 2109755"/>
              <a:gd name="connsiteY8" fmla="*/ 264367 h 1844144"/>
              <a:gd name="connsiteX9" fmla="*/ 1663959 w 2109755"/>
              <a:gd name="connsiteY9" fmla="*/ 305837 h 1844144"/>
              <a:gd name="connsiteX10" fmla="*/ 1669142 w 2109755"/>
              <a:gd name="connsiteY10" fmla="*/ 352490 h 1844144"/>
              <a:gd name="connsiteX11" fmla="*/ 1684694 w 2109755"/>
              <a:gd name="connsiteY11" fmla="*/ 393959 h 1844144"/>
              <a:gd name="connsiteX12" fmla="*/ 1689877 w 2109755"/>
              <a:gd name="connsiteY12" fmla="*/ 409510 h 1844144"/>
              <a:gd name="connsiteX13" fmla="*/ 1731347 w 2109755"/>
              <a:gd name="connsiteY13" fmla="*/ 471714 h 1844144"/>
              <a:gd name="connsiteX14" fmla="*/ 1746898 w 2109755"/>
              <a:gd name="connsiteY14" fmla="*/ 482082 h 1844144"/>
              <a:gd name="connsiteX15" fmla="*/ 1762449 w 2109755"/>
              <a:gd name="connsiteY15" fmla="*/ 508000 h 1844144"/>
              <a:gd name="connsiteX16" fmla="*/ 1772816 w 2109755"/>
              <a:gd name="connsiteY16" fmla="*/ 523551 h 1844144"/>
              <a:gd name="connsiteX17" fmla="*/ 1798734 w 2109755"/>
              <a:gd name="connsiteY17" fmla="*/ 539102 h 1844144"/>
              <a:gd name="connsiteX18" fmla="*/ 1809102 w 2109755"/>
              <a:gd name="connsiteY18" fmla="*/ 549469 h 1844144"/>
              <a:gd name="connsiteX19" fmla="*/ 1860938 w 2109755"/>
              <a:gd name="connsiteY19" fmla="*/ 565020 h 1844144"/>
              <a:gd name="connsiteX20" fmla="*/ 1897224 w 2109755"/>
              <a:gd name="connsiteY20" fmla="*/ 606490 h 1844144"/>
              <a:gd name="connsiteX21" fmla="*/ 1928326 w 2109755"/>
              <a:gd name="connsiteY21" fmla="*/ 627224 h 1844144"/>
              <a:gd name="connsiteX22" fmla="*/ 1959428 w 2109755"/>
              <a:gd name="connsiteY22" fmla="*/ 647959 h 1844144"/>
              <a:gd name="connsiteX23" fmla="*/ 1974979 w 2109755"/>
              <a:gd name="connsiteY23" fmla="*/ 658326 h 1844144"/>
              <a:gd name="connsiteX24" fmla="*/ 2032000 w 2109755"/>
              <a:gd name="connsiteY24" fmla="*/ 689429 h 1844144"/>
              <a:gd name="connsiteX25" fmla="*/ 2057918 w 2109755"/>
              <a:gd name="connsiteY25" fmla="*/ 715347 h 1844144"/>
              <a:gd name="connsiteX26" fmla="*/ 2068285 w 2109755"/>
              <a:gd name="connsiteY26" fmla="*/ 730898 h 1844144"/>
              <a:gd name="connsiteX27" fmla="*/ 2089020 w 2109755"/>
              <a:gd name="connsiteY27" fmla="*/ 751633 h 1844144"/>
              <a:gd name="connsiteX28" fmla="*/ 2099387 w 2109755"/>
              <a:gd name="connsiteY28" fmla="*/ 793102 h 1844144"/>
              <a:gd name="connsiteX29" fmla="*/ 2109755 w 2109755"/>
              <a:gd name="connsiteY29" fmla="*/ 1192245 h 1844144"/>
              <a:gd name="connsiteX30" fmla="*/ 2104571 w 2109755"/>
              <a:gd name="connsiteY30" fmla="*/ 1425510 h 1844144"/>
              <a:gd name="connsiteX31" fmla="*/ 2094204 w 2109755"/>
              <a:gd name="connsiteY31" fmla="*/ 1441061 h 1844144"/>
              <a:gd name="connsiteX32" fmla="*/ 2078653 w 2109755"/>
              <a:gd name="connsiteY32" fmla="*/ 1466980 h 1844144"/>
              <a:gd name="connsiteX33" fmla="*/ 2068285 w 2109755"/>
              <a:gd name="connsiteY33" fmla="*/ 1498082 h 1844144"/>
              <a:gd name="connsiteX34" fmla="*/ 2057918 w 2109755"/>
              <a:gd name="connsiteY34" fmla="*/ 1544735 h 1844144"/>
              <a:gd name="connsiteX35" fmla="*/ 2047551 w 2109755"/>
              <a:gd name="connsiteY35" fmla="*/ 1560286 h 1844144"/>
              <a:gd name="connsiteX36" fmla="*/ 2032000 w 2109755"/>
              <a:gd name="connsiteY36" fmla="*/ 1617306 h 1844144"/>
              <a:gd name="connsiteX37" fmla="*/ 2026816 w 2109755"/>
              <a:gd name="connsiteY37" fmla="*/ 1632857 h 1844144"/>
              <a:gd name="connsiteX38" fmla="*/ 2006081 w 2109755"/>
              <a:gd name="connsiteY38" fmla="*/ 1643224 h 1844144"/>
              <a:gd name="connsiteX39" fmla="*/ 1969796 w 2109755"/>
              <a:gd name="connsiteY39" fmla="*/ 1663959 h 1844144"/>
              <a:gd name="connsiteX40" fmla="*/ 1923142 w 2109755"/>
              <a:gd name="connsiteY40" fmla="*/ 1679510 h 1844144"/>
              <a:gd name="connsiteX41" fmla="*/ 1876489 w 2109755"/>
              <a:gd name="connsiteY41" fmla="*/ 1700245 h 1844144"/>
              <a:gd name="connsiteX42" fmla="*/ 1855755 w 2109755"/>
              <a:gd name="connsiteY42" fmla="*/ 1710612 h 1844144"/>
              <a:gd name="connsiteX43" fmla="*/ 1835020 w 2109755"/>
              <a:gd name="connsiteY43" fmla="*/ 1715796 h 1844144"/>
              <a:gd name="connsiteX44" fmla="*/ 1803918 w 2109755"/>
              <a:gd name="connsiteY44" fmla="*/ 1726163 h 1844144"/>
              <a:gd name="connsiteX45" fmla="*/ 1783183 w 2109755"/>
              <a:gd name="connsiteY45" fmla="*/ 1731347 h 1844144"/>
              <a:gd name="connsiteX46" fmla="*/ 1767632 w 2109755"/>
              <a:gd name="connsiteY46" fmla="*/ 1736531 h 1844144"/>
              <a:gd name="connsiteX47" fmla="*/ 1612122 w 2109755"/>
              <a:gd name="connsiteY47" fmla="*/ 1741714 h 1844144"/>
              <a:gd name="connsiteX48" fmla="*/ 1539551 w 2109755"/>
              <a:gd name="connsiteY48" fmla="*/ 1752082 h 1844144"/>
              <a:gd name="connsiteX49" fmla="*/ 1524000 w 2109755"/>
              <a:gd name="connsiteY49" fmla="*/ 1762449 h 1844144"/>
              <a:gd name="connsiteX50" fmla="*/ 1430694 w 2109755"/>
              <a:gd name="connsiteY50" fmla="*/ 1783184 h 1844144"/>
              <a:gd name="connsiteX51" fmla="*/ 1373673 w 2109755"/>
              <a:gd name="connsiteY51" fmla="*/ 1803918 h 1844144"/>
              <a:gd name="connsiteX52" fmla="*/ 1352938 w 2109755"/>
              <a:gd name="connsiteY52" fmla="*/ 1814286 h 1844144"/>
              <a:gd name="connsiteX53" fmla="*/ 1249265 w 2109755"/>
              <a:gd name="connsiteY53" fmla="*/ 1819469 h 1844144"/>
              <a:gd name="connsiteX54" fmla="*/ 1228530 w 2109755"/>
              <a:gd name="connsiteY54" fmla="*/ 1824653 h 1844144"/>
              <a:gd name="connsiteX55" fmla="*/ 1109306 w 2109755"/>
              <a:gd name="connsiteY55" fmla="*/ 1835020 h 1844144"/>
              <a:gd name="connsiteX56" fmla="*/ 958979 w 2109755"/>
              <a:gd name="connsiteY56" fmla="*/ 1835020 h 1844144"/>
              <a:gd name="connsiteX57" fmla="*/ 943428 w 2109755"/>
              <a:gd name="connsiteY57" fmla="*/ 1829837 h 1844144"/>
              <a:gd name="connsiteX58" fmla="*/ 901959 w 2109755"/>
              <a:gd name="connsiteY58" fmla="*/ 1819469 h 1844144"/>
              <a:gd name="connsiteX59" fmla="*/ 850122 w 2109755"/>
              <a:gd name="connsiteY59" fmla="*/ 1809102 h 1844144"/>
              <a:gd name="connsiteX60" fmla="*/ 808653 w 2109755"/>
              <a:gd name="connsiteY60" fmla="*/ 1798735 h 1844144"/>
              <a:gd name="connsiteX61" fmla="*/ 777551 w 2109755"/>
              <a:gd name="connsiteY61" fmla="*/ 1778000 h 1844144"/>
              <a:gd name="connsiteX62" fmla="*/ 767183 w 2109755"/>
              <a:gd name="connsiteY62" fmla="*/ 1767633 h 1844144"/>
              <a:gd name="connsiteX63" fmla="*/ 751632 w 2109755"/>
              <a:gd name="connsiteY63" fmla="*/ 1757265 h 1844144"/>
              <a:gd name="connsiteX64" fmla="*/ 730898 w 2109755"/>
              <a:gd name="connsiteY64" fmla="*/ 1741714 h 1844144"/>
              <a:gd name="connsiteX65" fmla="*/ 715347 w 2109755"/>
              <a:gd name="connsiteY65" fmla="*/ 1731347 h 1844144"/>
              <a:gd name="connsiteX66" fmla="*/ 679061 w 2109755"/>
              <a:gd name="connsiteY66" fmla="*/ 1705429 h 1844144"/>
              <a:gd name="connsiteX67" fmla="*/ 658326 w 2109755"/>
              <a:gd name="connsiteY67" fmla="*/ 1684694 h 1844144"/>
              <a:gd name="connsiteX68" fmla="*/ 647959 w 2109755"/>
              <a:gd name="connsiteY68" fmla="*/ 1674326 h 1844144"/>
              <a:gd name="connsiteX69" fmla="*/ 622040 w 2109755"/>
              <a:gd name="connsiteY69" fmla="*/ 1643224 h 1844144"/>
              <a:gd name="connsiteX70" fmla="*/ 606489 w 2109755"/>
              <a:gd name="connsiteY70" fmla="*/ 1632857 h 1844144"/>
              <a:gd name="connsiteX71" fmla="*/ 565020 w 2109755"/>
              <a:gd name="connsiteY71" fmla="*/ 1606939 h 1844144"/>
              <a:gd name="connsiteX72" fmla="*/ 539102 w 2109755"/>
              <a:gd name="connsiteY72" fmla="*/ 1581020 h 1844144"/>
              <a:gd name="connsiteX73" fmla="*/ 533918 w 2109755"/>
              <a:gd name="connsiteY73" fmla="*/ 1565469 h 1844144"/>
              <a:gd name="connsiteX74" fmla="*/ 523551 w 2109755"/>
              <a:gd name="connsiteY74" fmla="*/ 1539551 h 1844144"/>
              <a:gd name="connsiteX75" fmla="*/ 518367 w 2109755"/>
              <a:gd name="connsiteY75" fmla="*/ 1518816 h 1844144"/>
              <a:gd name="connsiteX76" fmla="*/ 476898 w 2109755"/>
              <a:gd name="connsiteY76" fmla="*/ 1487714 h 1844144"/>
              <a:gd name="connsiteX77" fmla="*/ 461347 w 2109755"/>
              <a:gd name="connsiteY77" fmla="*/ 1477347 h 1844144"/>
              <a:gd name="connsiteX78" fmla="*/ 440612 w 2109755"/>
              <a:gd name="connsiteY78" fmla="*/ 1466980 h 1844144"/>
              <a:gd name="connsiteX79" fmla="*/ 419877 w 2109755"/>
              <a:gd name="connsiteY79" fmla="*/ 1451429 h 1844144"/>
              <a:gd name="connsiteX80" fmla="*/ 393959 w 2109755"/>
              <a:gd name="connsiteY80" fmla="*/ 1441061 h 1844144"/>
              <a:gd name="connsiteX81" fmla="*/ 336938 w 2109755"/>
              <a:gd name="connsiteY81" fmla="*/ 1373673 h 1844144"/>
              <a:gd name="connsiteX82" fmla="*/ 305836 w 2109755"/>
              <a:gd name="connsiteY82" fmla="*/ 1352939 h 1844144"/>
              <a:gd name="connsiteX83" fmla="*/ 290285 w 2109755"/>
              <a:gd name="connsiteY83" fmla="*/ 1337388 h 1844144"/>
              <a:gd name="connsiteX84" fmla="*/ 259183 w 2109755"/>
              <a:gd name="connsiteY84" fmla="*/ 1316653 h 1844144"/>
              <a:gd name="connsiteX85" fmla="*/ 217714 w 2109755"/>
              <a:gd name="connsiteY85" fmla="*/ 1275184 h 1844144"/>
              <a:gd name="connsiteX86" fmla="*/ 196979 w 2109755"/>
              <a:gd name="connsiteY86" fmla="*/ 1244082 h 1844144"/>
              <a:gd name="connsiteX87" fmla="*/ 160694 w 2109755"/>
              <a:gd name="connsiteY87" fmla="*/ 1218163 h 1844144"/>
              <a:gd name="connsiteX88" fmla="*/ 150326 w 2109755"/>
              <a:gd name="connsiteY88" fmla="*/ 1207796 h 1844144"/>
              <a:gd name="connsiteX89" fmla="*/ 139959 w 2109755"/>
              <a:gd name="connsiteY89" fmla="*/ 1192245 h 1844144"/>
              <a:gd name="connsiteX90" fmla="*/ 129591 w 2109755"/>
              <a:gd name="connsiteY90" fmla="*/ 1181877 h 1844144"/>
              <a:gd name="connsiteX91" fmla="*/ 119224 w 2109755"/>
              <a:gd name="connsiteY91" fmla="*/ 1166326 h 1844144"/>
              <a:gd name="connsiteX92" fmla="*/ 103673 w 2109755"/>
              <a:gd name="connsiteY92" fmla="*/ 1161143 h 1844144"/>
              <a:gd name="connsiteX93" fmla="*/ 93306 w 2109755"/>
              <a:gd name="connsiteY93" fmla="*/ 1145592 h 1844144"/>
              <a:gd name="connsiteX94" fmla="*/ 82938 w 2109755"/>
              <a:gd name="connsiteY94" fmla="*/ 1135224 h 1844144"/>
              <a:gd name="connsiteX95" fmla="*/ 62204 w 2109755"/>
              <a:gd name="connsiteY95" fmla="*/ 1104122 h 1844144"/>
              <a:gd name="connsiteX96" fmla="*/ 51836 w 2109755"/>
              <a:gd name="connsiteY96" fmla="*/ 1088571 h 1844144"/>
              <a:gd name="connsiteX97" fmla="*/ 41469 w 2109755"/>
              <a:gd name="connsiteY97" fmla="*/ 1052286 h 1844144"/>
              <a:gd name="connsiteX98" fmla="*/ 31102 w 2109755"/>
              <a:gd name="connsiteY98" fmla="*/ 1031551 h 1844144"/>
              <a:gd name="connsiteX99" fmla="*/ 20734 w 2109755"/>
              <a:gd name="connsiteY99" fmla="*/ 990082 h 1844144"/>
              <a:gd name="connsiteX100" fmla="*/ 15551 w 2109755"/>
              <a:gd name="connsiteY100" fmla="*/ 974531 h 1844144"/>
              <a:gd name="connsiteX101" fmla="*/ 5183 w 2109755"/>
              <a:gd name="connsiteY101" fmla="*/ 933061 h 1844144"/>
              <a:gd name="connsiteX102" fmla="*/ 0 w 2109755"/>
              <a:gd name="connsiteY102" fmla="*/ 912326 h 1844144"/>
              <a:gd name="connsiteX103" fmla="*/ 5183 w 2109755"/>
              <a:gd name="connsiteY103" fmla="*/ 793102 h 1844144"/>
              <a:gd name="connsiteX104" fmla="*/ 10367 w 2109755"/>
              <a:gd name="connsiteY104" fmla="*/ 772367 h 1844144"/>
              <a:gd name="connsiteX105" fmla="*/ 20734 w 2109755"/>
              <a:gd name="connsiteY105" fmla="*/ 741265 h 1844144"/>
              <a:gd name="connsiteX106" fmla="*/ 25918 w 2109755"/>
              <a:gd name="connsiteY106" fmla="*/ 720531 h 1844144"/>
              <a:gd name="connsiteX107" fmla="*/ 36285 w 2109755"/>
              <a:gd name="connsiteY107" fmla="*/ 689429 h 1844144"/>
              <a:gd name="connsiteX108" fmla="*/ 46653 w 2109755"/>
              <a:gd name="connsiteY108" fmla="*/ 637592 h 1844144"/>
              <a:gd name="connsiteX109" fmla="*/ 51836 w 2109755"/>
              <a:gd name="connsiteY109" fmla="*/ 622041 h 1844144"/>
              <a:gd name="connsiteX110" fmla="*/ 72571 w 2109755"/>
              <a:gd name="connsiteY110" fmla="*/ 580571 h 1844144"/>
              <a:gd name="connsiteX111" fmla="*/ 93306 w 2109755"/>
              <a:gd name="connsiteY111" fmla="*/ 544286 h 1844144"/>
              <a:gd name="connsiteX112" fmla="*/ 129591 w 2109755"/>
              <a:gd name="connsiteY112" fmla="*/ 518367 h 1844144"/>
              <a:gd name="connsiteX113" fmla="*/ 145142 w 2109755"/>
              <a:gd name="connsiteY113" fmla="*/ 513184 h 1844144"/>
              <a:gd name="connsiteX114" fmla="*/ 176245 w 2109755"/>
              <a:gd name="connsiteY114" fmla="*/ 487265 h 1844144"/>
              <a:gd name="connsiteX115" fmla="*/ 196979 w 2109755"/>
              <a:gd name="connsiteY115" fmla="*/ 471714 h 1844144"/>
              <a:gd name="connsiteX116" fmla="*/ 212530 w 2109755"/>
              <a:gd name="connsiteY116" fmla="*/ 450980 h 1844144"/>
              <a:gd name="connsiteX117" fmla="*/ 228081 w 2109755"/>
              <a:gd name="connsiteY117" fmla="*/ 435429 h 1844144"/>
              <a:gd name="connsiteX118" fmla="*/ 238449 w 2109755"/>
              <a:gd name="connsiteY118" fmla="*/ 419877 h 1844144"/>
              <a:gd name="connsiteX119" fmla="*/ 269551 w 2109755"/>
              <a:gd name="connsiteY119" fmla="*/ 393959 h 1844144"/>
              <a:gd name="connsiteX120" fmla="*/ 285102 w 2109755"/>
              <a:gd name="connsiteY120" fmla="*/ 378408 h 1844144"/>
              <a:gd name="connsiteX121" fmla="*/ 316204 w 2109755"/>
              <a:gd name="connsiteY121" fmla="*/ 342122 h 1844144"/>
              <a:gd name="connsiteX122" fmla="*/ 331755 w 2109755"/>
              <a:gd name="connsiteY122" fmla="*/ 321388 h 1844144"/>
              <a:gd name="connsiteX123" fmla="*/ 352489 w 2109755"/>
              <a:gd name="connsiteY123" fmla="*/ 305837 h 1844144"/>
              <a:gd name="connsiteX124" fmla="*/ 362857 w 2109755"/>
              <a:gd name="connsiteY124" fmla="*/ 295469 h 1844144"/>
              <a:gd name="connsiteX125" fmla="*/ 378408 w 2109755"/>
              <a:gd name="connsiteY125" fmla="*/ 285102 h 1844144"/>
              <a:gd name="connsiteX126" fmla="*/ 425061 w 2109755"/>
              <a:gd name="connsiteY126" fmla="*/ 248816 h 1844144"/>
              <a:gd name="connsiteX127" fmla="*/ 440612 w 2109755"/>
              <a:gd name="connsiteY127" fmla="*/ 238449 h 1844144"/>
              <a:gd name="connsiteX128" fmla="*/ 450979 w 2109755"/>
              <a:gd name="connsiteY128" fmla="*/ 222898 h 1844144"/>
              <a:gd name="connsiteX129" fmla="*/ 482081 w 2109755"/>
              <a:gd name="connsiteY129" fmla="*/ 202163 h 1844144"/>
              <a:gd name="connsiteX130" fmla="*/ 513183 w 2109755"/>
              <a:gd name="connsiteY130" fmla="*/ 181429 h 1844144"/>
              <a:gd name="connsiteX131" fmla="*/ 523551 w 2109755"/>
              <a:gd name="connsiteY131" fmla="*/ 171061 h 1844144"/>
              <a:gd name="connsiteX132" fmla="*/ 544285 w 2109755"/>
              <a:gd name="connsiteY132" fmla="*/ 160694 h 1844144"/>
              <a:gd name="connsiteX133" fmla="*/ 575387 w 2109755"/>
              <a:gd name="connsiteY133" fmla="*/ 139959 h 1844144"/>
              <a:gd name="connsiteX134" fmla="*/ 585755 w 2109755"/>
              <a:gd name="connsiteY134" fmla="*/ 124408 h 1844144"/>
              <a:gd name="connsiteX135" fmla="*/ 606489 w 2109755"/>
              <a:gd name="connsiteY135" fmla="*/ 114041 h 1844144"/>
              <a:gd name="connsiteX136" fmla="*/ 622040 w 2109755"/>
              <a:gd name="connsiteY136" fmla="*/ 103673 h 1844144"/>
              <a:gd name="connsiteX137" fmla="*/ 647959 w 2109755"/>
              <a:gd name="connsiteY137" fmla="*/ 82939 h 1844144"/>
              <a:gd name="connsiteX138" fmla="*/ 699796 w 2109755"/>
              <a:gd name="connsiteY138" fmla="*/ 67388 h 1844144"/>
              <a:gd name="connsiteX139" fmla="*/ 720530 w 2109755"/>
              <a:gd name="connsiteY139" fmla="*/ 57020 h 1844144"/>
              <a:gd name="connsiteX140" fmla="*/ 736081 w 2109755"/>
              <a:gd name="connsiteY140" fmla="*/ 51837 h 1844144"/>
              <a:gd name="connsiteX141" fmla="*/ 751632 w 2109755"/>
              <a:gd name="connsiteY141" fmla="*/ 41469 h 1844144"/>
              <a:gd name="connsiteX142" fmla="*/ 808653 w 2109755"/>
              <a:gd name="connsiteY142" fmla="*/ 31102 h 1844144"/>
              <a:gd name="connsiteX143" fmla="*/ 829387 w 2109755"/>
              <a:gd name="connsiteY143" fmla="*/ 20735 h 1844144"/>
              <a:gd name="connsiteX144" fmla="*/ 844938 w 2109755"/>
              <a:gd name="connsiteY144" fmla="*/ 15551 h 1844144"/>
              <a:gd name="connsiteX145" fmla="*/ 1041918 w 2109755"/>
              <a:gd name="connsiteY145" fmla="*/ 10367 h 1844144"/>
              <a:gd name="connsiteX146" fmla="*/ 1073020 w 2109755"/>
              <a:gd name="connsiteY146" fmla="*/ 5184 h 1844144"/>
              <a:gd name="connsiteX147" fmla="*/ 1192245 w 2109755"/>
              <a:gd name="connsiteY147" fmla="*/ 15551 h 1844144"/>
              <a:gd name="connsiteX148" fmla="*/ 1254449 w 2109755"/>
              <a:gd name="connsiteY148" fmla="*/ 5184 h 1844144"/>
              <a:gd name="connsiteX149" fmla="*/ 1290734 w 2109755"/>
              <a:gd name="connsiteY149" fmla="*/ 0 h 1844144"/>
              <a:gd name="connsiteX150" fmla="*/ 1560285 w 2109755"/>
              <a:gd name="connsiteY150" fmla="*/ 5184 h 1844144"/>
              <a:gd name="connsiteX151" fmla="*/ 1591387 w 2109755"/>
              <a:gd name="connsiteY151" fmla="*/ 20735 h 1844144"/>
              <a:gd name="connsiteX152" fmla="*/ 1606938 w 2109755"/>
              <a:gd name="connsiteY152" fmla="*/ 25918 h 1844144"/>
              <a:gd name="connsiteX153" fmla="*/ 1591387 w 2109755"/>
              <a:gd name="connsiteY153" fmla="*/ 15551 h 18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2109755" h="1844144">
                <a:moveTo>
                  <a:pt x="1591387" y="15551"/>
                </a:moveTo>
                <a:lnTo>
                  <a:pt x="1591387" y="15551"/>
                </a:lnTo>
                <a:cubicBezTo>
                  <a:pt x="1604843" y="76099"/>
                  <a:pt x="1597894" y="46762"/>
                  <a:pt x="1612122" y="103673"/>
                </a:cubicBezTo>
                <a:cubicBezTo>
                  <a:pt x="1613850" y="110585"/>
                  <a:pt x="1615053" y="117649"/>
                  <a:pt x="1617306" y="124408"/>
                </a:cubicBezTo>
                <a:cubicBezTo>
                  <a:pt x="1619034" y="129592"/>
                  <a:pt x="1621051" y="134688"/>
                  <a:pt x="1622489" y="139959"/>
                </a:cubicBezTo>
                <a:cubicBezTo>
                  <a:pt x="1626238" y="153706"/>
                  <a:pt x="1628352" y="167911"/>
                  <a:pt x="1632857" y="181429"/>
                </a:cubicBezTo>
                <a:cubicBezTo>
                  <a:pt x="1650285" y="233721"/>
                  <a:pt x="1623686" y="152588"/>
                  <a:pt x="1643224" y="217714"/>
                </a:cubicBezTo>
                <a:cubicBezTo>
                  <a:pt x="1646364" y="228181"/>
                  <a:pt x="1650135" y="238449"/>
                  <a:pt x="1653591" y="248816"/>
                </a:cubicBezTo>
                <a:lnTo>
                  <a:pt x="1658775" y="264367"/>
                </a:lnTo>
                <a:cubicBezTo>
                  <a:pt x="1660503" y="278190"/>
                  <a:pt x="1662331" y="292001"/>
                  <a:pt x="1663959" y="305837"/>
                </a:cubicBezTo>
                <a:cubicBezTo>
                  <a:pt x="1665787" y="321377"/>
                  <a:pt x="1666763" y="337025"/>
                  <a:pt x="1669142" y="352490"/>
                </a:cubicBezTo>
                <a:cubicBezTo>
                  <a:pt x="1672965" y="377337"/>
                  <a:pt x="1674650" y="370522"/>
                  <a:pt x="1684694" y="393959"/>
                </a:cubicBezTo>
                <a:cubicBezTo>
                  <a:pt x="1686846" y="398981"/>
                  <a:pt x="1687725" y="404488"/>
                  <a:pt x="1689877" y="409510"/>
                </a:cubicBezTo>
                <a:cubicBezTo>
                  <a:pt x="1697959" y="428369"/>
                  <a:pt x="1717998" y="462814"/>
                  <a:pt x="1731347" y="471714"/>
                </a:cubicBezTo>
                <a:lnTo>
                  <a:pt x="1746898" y="482082"/>
                </a:lnTo>
                <a:cubicBezTo>
                  <a:pt x="1755899" y="509090"/>
                  <a:pt x="1746184" y="487669"/>
                  <a:pt x="1762449" y="508000"/>
                </a:cubicBezTo>
                <a:cubicBezTo>
                  <a:pt x="1766341" y="512865"/>
                  <a:pt x="1768086" y="519497"/>
                  <a:pt x="1772816" y="523551"/>
                </a:cubicBezTo>
                <a:cubicBezTo>
                  <a:pt x="1780466" y="530108"/>
                  <a:pt x="1790535" y="533246"/>
                  <a:pt x="1798734" y="539102"/>
                </a:cubicBezTo>
                <a:cubicBezTo>
                  <a:pt x="1802711" y="541943"/>
                  <a:pt x="1805036" y="546758"/>
                  <a:pt x="1809102" y="549469"/>
                </a:cubicBezTo>
                <a:cubicBezTo>
                  <a:pt x="1829195" y="562864"/>
                  <a:pt x="1835872" y="560843"/>
                  <a:pt x="1860938" y="565020"/>
                </a:cubicBezTo>
                <a:cubicBezTo>
                  <a:pt x="1878083" y="590736"/>
                  <a:pt x="1866902" y="576167"/>
                  <a:pt x="1897224" y="606490"/>
                </a:cubicBezTo>
                <a:cubicBezTo>
                  <a:pt x="1916638" y="625904"/>
                  <a:pt x="1905821" y="619723"/>
                  <a:pt x="1928326" y="627224"/>
                </a:cubicBezTo>
                <a:cubicBezTo>
                  <a:pt x="1946549" y="654557"/>
                  <a:pt x="1928187" y="634570"/>
                  <a:pt x="1959428" y="647959"/>
                </a:cubicBezTo>
                <a:cubicBezTo>
                  <a:pt x="1965154" y="650413"/>
                  <a:pt x="1969510" y="655343"/>
                  <a:pt x="1974979" y="658326"/>
                </a:cubicBezTo>
                <a:cubicBezTo>
                  <a:pt x="2039653" y="693602"/>
                  <a:pt x="1996483" y="665749"/>
                  <a:pt x="2032000" y="689429"/>
                </a:cubicBezTo>
                <a:cubicBezTo>
                  <a:pt x="2059645" y="730898"/>
                  <a:pt x="2023361" y="680790"/>
                  <a:pt x="2057918" y="715347"/>
                </a:cubicBezTo>
                <a:cubicBezTo>
                  <a:pt x="2062323" y="719752"/>
                  <a:pt x="2064231" y="726168"/>
                  <a:pt x="2068285" y="730898"/>
                </a:cubicBezTo>
                <a:cubicBezTo>
                  <a:pt x="2074646" y="738319"/>
                  <a:pt x="2089020" y="751633"/>
                  <a:pt x="2089020" y="751633"/>
                </a:cubicBezTo>
                <a:cubicBezTo>
                  <a:pt x="2092476" y="765456"/>
                  <a:pt x="2099186" y="778855"/>
                  <a:pt x="2099387" y="793102"/>
                </a:cubicBezTo>
                <a:cubicBezTo>
                  <a:pt x="2104719" y="1171652"/>
                  <a:pt x="2084399" y="1040120"/>
                  <a:pt x="2109755" y="1192245"/>
                </a:cubicBezTo>
                <a:cubicBezTo>
                  <a:pt x="2108027" y="1270000"/>
                  <a:pt x="2109422" y="1347887"/>
                  <a:pt x="2104571" y="1425510"/>
                </a:cubicBezTo>
                <a:cubicBezTo>
                  <a:pt x="2104182" y="1431728"/>
                  <a:pt x="2096990" y="1435489"/>
                  <a:pt x="2094204" y="1441061"/>
                </a:cubicBezTo>
                <a:cubicBezTo>
                  <a:pt x="2080745" y="1467978"/>
                  <a:pt x="2098902" y="1446729"/>
                  <a:pt x="2078653" y="1466980"/>
                </a:cubicBezTo>
                <a:cubicBezTo>
                  <a:pt x="2075197" y="1477347"/>
                  <a:pt x="2070428" y="1487366"/>
                  <a:pt x="2068285" y="1498082"/>
                </a:cubicBezTo>
                <a:cubicBezTo>
                  <a:pt x="2067361" y="1502700"/>
                  <a:pt x="2060665" y="1538326"/>
                  <a:pt x="2057918" y="1544735"/>
                </a:cubicBezTo>
                <a:cubicBezTo>
                  <a:pt x="2055464" y="1550461"/>
                  <a:pt x="2051007" y="1555102"/>
                  <a:pt x="2047551" y="1560286"/>
                </a:cubicBezTo>
                <a:cubicBezTo>
                  <a:pt x="2040224" y="1596917"/>
                  <a:pt x="2045152" y="1577849"/>
                  <a:pt x="2032000" y="1617306"/>
                </a:cubicBezTo>
                <a:cubicBezTo>
                  <a:pt x="2030272" y="1622490"/>
                  <a:pt x="2031703" y="1630413"/>
                  <a:pt x="2026816" y="1632857"/>
                </a:cubicBezTo>
                <a:cubicBezTo>
                  <a:pt x="2019904" y="1636313"/>
                  <a:pt x="2012790" y="1639390"/>
                  <a:pt x="2006081" y="1643224"/>
                </a:cubicBezTo>
                <a:cubicBezTo>
                  <a:pt x="1985992" y="1654704"/>
                  <a:pt x="1993757" y="1654743"/>
                  <a:pt x="1969796" y="1663959"/>
                </a:cubicBezTo>
                <a:cubicBezTo>
                  <a:pt x="1954496" y="1669843"/>
                  <a:pt x="1937804" y="1672179"/>
                  <a:pt x="1923142" y="1679510"/>
                </a:cubicBezTo>
                <a:cubicBezTo>
                  <a:pt x="1872102" y="1705030"/>
                  <a:pt x="1936056" y="1673771"/>
                  <a:pt x="1876489" y="1700245"/>
                </a:cubicBezTo>
                <a:cubicBezTo>
                  <a:pt x="1869428" y="1703383"/>
                  <a:pt x="1862990" y="1707899"/>
                  <a:pt x="1855755" y="1710612"/>
                </a:cubicBezTo>
                <a:cubicBezTo>
                  <a:pt x="1849084" y="1713114"/>
                  <a:pt x="1841844" y="1713749"/>
                  <a:pt x="1835020" y="1715796"/>
                </a:cubicBezTo>
                <a:cubicBezTo>
                  <a:pt x="1824553" y="1718936"/>
                  <a:pt x="1814520" y="1723512"/>
                  <a:pt x="1803918" y="1726163"/>
                </a:cubicBezTo>
                <a:cubicBezTo>
                  <a:pt x="1797006" y="1727891"/>
                  <a:pt x="1790033" y="1729390"/>
                  <a:pt x="1783183" y="1731347"/>
                </a:cubicBezTo>
                <a:cubicBezTo>
                  <a:pt x="1777929" y="1732848"/>
                  <a:pt x="1773086" y="1736200"/>
                  <a:pt x="1767632" y="1736531"/>
                </a:cubicBezTo>
                <a:cubicBezTo>
                  <a:pt x="1715862" y="1739669"/>
                  <a:pt x="1663959" y="1739986"/>
                  <a:pt x="1612122" y="1741714"/>
                </a:cubicBezTo>
                <a:cubicBezTo>
                  <a:pt x="1605303" y="1742472"/>
                  <a:pt x="1553451" y="1746869"/>
                  <a:pt x="1539551" y="1752082"/>
                </a:cubicBezTo>
                <a:cubicBezTo>
                  <a:pt x="1533718" y="1754269"/>
                  <a:pt x="1529855" y="1760320"/>
                  <a:pt x="1524000" y="1762449"/>
                </a:cubicBezTo>
                <a:cubicBezTo>
                  <a:pt x="1450971" y="1789004"/>
                  <a:pt x="1514389" y="1755287"/>
                  <a:pt x="1430694" y="1783184"/>
                </a:cubicBezTo>
                <a:cubicBezTo>
                  <a:pt x="1407708" y="1790846"/>
                  <a:pt x="1395311" y="1794301"/>
                  <a:pt x="1373673" y="1803918"/>
                </a:cubicBezTo>
                <a:cubicBezTo>
                  <a:pt x="1366611" y="1807056"/>
                  <a:pt x="1360606" y="1813328"/>
                  <a:pt x="1352938" y="1814286"/>
                </a:cubicBezTo>
                <a:cubicBezTo>
                  <a:pt x="1318604" y="1818578"/>
                  <a:pt x="1283823" y="1817741"/>
                  <a:pt x="1249265" y="1819469"/>
                </a:cubicBezTo>
                <a:cubicBezTo>
                  <a:pt x="1242353" y="1821197"/>
                  <a:pt x="1235611" y="1823866"/>
                  <a:pt x="1228530" y="1824653"/>
                </a:cubicBezTo>
                <a:cubicBezTo>
                  <a:pt x="1188883" y="1829058"/>
                  <a:pt x="1109306" y="1835020"/>
                  <a:pt x="1109306" y="1835020"/>
                </a:cubicBezTo>
                <a:cubicBezTo>
                  <a:pt x="1048832" y="1850139"/>
                  <a:pt x="1082325" y="1843830"/>
                  <a:pt x="958979" y="1835020"/>
                </a:cubicBezTo>
                <a:cubicBezTo>
                  <a:pt x="953529" y="1834631"/>
                  <a:pt x="948699" y="1831275"/>
                  <a:pt x="943428" y="1829837"/>
                </a:cubicBezTo>
                <a:cubicBezTo>
                  <a:pt x="929682" y="1826088"/>
                  <a:pt x="915782" y="1822925"/>
                  <a:pt x="901959" y="1819469"/>
                </a:cubicBezTo>
                <a:cubicBezTo>
                  <a:pt x="836604" y="1803130"/>
                  <a:pt x="939035" y="1828155"/>
                  <a:pt x="850122" y="1809102"/>
                </a:cubicBezTo>
                <a:cubicBezTo>
                  <a:pt x="836190" y="1806117"/>
                  <a:pt x="808653" y="1798735"/>
                  <a:pt x="808653" y="1798735"/>
                </a:cubicBezTo>
                <a:cubicBezTo>
                  <a:pt x="798286" y="1791823"/>
                  <a:pt x="786362" y="1786810"/>
                  <a:pt x="777551" y="1778000"/>
                </a:cubicBezTo>
                <a:cubicBezTo>
                  <a:pt x="774095" y="1774544"/>
                  <a:pt x="770999" y="1770686"/>
                  <a:pt x="767183" y="1767633"/>
                </a:cubicBezTo>
                <a:cubicBezTo>
                  <a:pt x="762318" y="1763741"/>
                  <a:pt x="756702" y="1760886"/>
                  <a:pt x="751632" y="1757265"/>
                </a:cubicBezTo>
                <a:cubicBezTo>
                  <a:pt x="744602" y="1752243"/>
                  <a:pt x="737928" y="1746735"/>
                  <a:pt x="730898" y="1741714"/>
                </a:cubicBezTo>
                <a:cubicBezTo>
                  <a:pt x="725829" y="1738093"/>
                  <a:pt x="720133" y="1735335"/>
                  <a:pt x="715347" y="1731347"/>
                </a:cubicBezTo>
                <a:cubicBezTo>
                  <a:pt x="683824" y="1705078"/>
                  <a:pt x="717429" y="1724612"/>
                  <a:pt x="679061" y="1705429"/>
                </a:cubicBezTo>
                <a:lnTo>
                  <a:pt x="658326" y="1684694"/>
                </a:lnTo>
                <a:cubicBezTo>
                  <a:pt x="654870" y="1681238"/>
                  <a:pt x="650670" y="1678392"/>
                  <a:pt x="647959" y="1674326"/>
                </a:cubicBezTo>
                <a:cubicBezTo>
                  <a:pt x="637765" y="1659036"/>
                  <a:pt x="637006" y="1655696"/>
                  <a:pt x="622040" y="1643224"/>
                </a:cubicBezTo>
                <a:cubicBezTo>
                  <a:pt x="617254" y="1639236"/>
                  <a:pt x="611558" y="1636478"/>
                  <a:pt x="606489" y="1632857"/>
                </a:cubicBezTo>
                <a:cubicBezTo>
                  <a:pt x="575085" y="1610426"/>
                  <a:pt x="597496" y="1623176"/>
                  <a:pt x="565020" y="1606939"/>
                </a:cubicBezTo>
                <a:cubicBezTo>
                  <a:pt x="556381" y="1598299"/>
                  <a:pt x="542966" y="1592611"/>
                  <a:pt x="539102" y="1581020"/>
                </a:cubicBezTo>
                <a:cubicBezTo>
                  <a:pt x="537374" y="1575836"/>
                  <a:pt x="535837" y="1570585"/>
                  <a:pt x="533918" y="1565469"/>
                </a:cubicBezTo>
                <a:cubicBezTo>
                  <a:pt x="530651" y="1556757"/>
                  <a:pt x="526493" y="1548378"/>
                  <a:pt x="523551" y="1539551"/>
                </a:cubicBezTo>
                <a:cubicBezTo>
                  <a:pt x="521298" y="1532792"/>
                  <a:pt x="522143" y="1524857"/>
                  <a:pt x="518367" y="1518816"/>
                </a:cubicBezTo>
                <a:cubicBezTo>
                  <a:pt x="504863" y="1497211"/>
                  <a:pt x="496338" y="1498823"/>
                  <a:pt x="476898" y="1487714"/>
                </a:cubicBezTo>
                <a:cubicBezTo>
                  <a:pt x="471489" y="1484623"/>
                  <a:pt x="466756" y="1480438"/>
                  <a:pt x="461347" y="1477347"/>
                </a:cubicBezTo>
                <a:cubicBezTo>
                  <a:pt x="454638" y="1473513"/>
                  <a:pt x="447165" y="1471075"/>
                  <a:pt x="440612" y="1466980"/>
                </a:cubicBezTo>
                <a:cubicBezTo>
                  <a:pt x="433286" y="1462401"/>
                  <a:pt x="427429" y="1455625"/>
                  <a:pt x="419877" y="1451429"/>
                </a:cubicBezTo>
                <a:cubicBezTo>
                  <a:pt x="411743" y="1446910"/>
                  <a:pt x="402598" y="1444517"/>
                  <a:pt x="393959" y="1441061"/>
                </a:cubicBezTo>
                <a:cubicBezTo>
                  <a:pt x="382493" y="1425774"/>
                  <a:pt x="356006" y="1386384"/>
                  <a:pt x="336938" y="1373673"/>
                </a:cubicBezTo>
                <a:cubicBezTo>
                  <a:pt x="326571" y="1366762"/>
                  <a:pt x="314646" y="1361749"/>
                  <a:pt x="305836" y="1352939"/>
                </a:cubicBezTo>
                <a:cubicBezTo>
                  <a:pt x="300652" y="1347755"/>
                  <a:pt x="296072" y="1341889"/>
                  <a:pt x="290285" y="1337388"/>
                </a:cubicBezTo>
                <a:cubicBezTo>
                  <a:pt x="280450" y="1329738"/>
                  <a:pt x="259183" y="1316653"/>
                  <a:pt x="259183" y="1316653"/>
                </a:cubicBezTo>
                <a:cubicBezTo>
                  <a:pt x="234163" y="1279121"/>
                  <a:pt x="249594" y="1291123"/>
                  <a:pt x="217714" y="1275184"/>
                </a:cubicBezTo>
                <a:cubicBezTo>
                  <a:pt x="210802" y="1264817"/>
                  <a:pt x="207346" y="1250994"/>
                  <a:pt x="196979" y="1244082"/>
                </a:cubicBezTo>
                <a:cubicBezTo>
                  <a:pt x="183512" y="1235103"/>
                  <a:pt x="173554" y="1228880"/>
                  <a:pt x="160694" y="1218163"/>
                </a:cubicBezTo>
                <a:cubicBezTo>
                  <a:pt x="156939" y="1215034"/>
                  <a:pt x="153379" y="1211612"/>
                  <a:pt x="150326" y="1207796"/>
                </a:cubicBezTo>
                <a:cubicBezTo>
                  <a:pt x="146434" y="1202931"/>
                  <a:pt x="143851" y="1197110"/>
                  <a:pt x="139959" y="1192245"/>
                </a:cubicBezTo>
                <a:cubicBezTo>
                  <a:pt x="136906" y="1188428"/>
                  <a:pt x="132644" y="1185694"/>
                  <a:pt x="129591" y="1181877"/>
                </a:cubicBezTo>
                <a:cubicBezTo>
                  <a:pt x="125699" y="1177012"/>
                  <a:pt x="124089" y="1170218"/>
                  <a:pt x="119224" y="1166326"/>
                </a:cubicBezTo>
                <a:cubicBezTo>
                  <a:pt x="114957" y="1162913"/>
                  <a:pt x="108857" y="1162871"/>
                  <a:pt x="103673" y="1161143"/>
                </a:cubicBezTo>
                <a:cubicBezTo>
                  <a:pt x="100217" y="1155959"/>
                  <a:pt x="97198" y="1150457"/>
                  <a:pt x="93306" y="1145592"/>
                </a:cubicBezTo>
                <a:cubicBezTo>
                  <a:pt x="90253" y="1141775"/>
                  <a:pt x="85870" y="1139134"/>
                  <a:pt x="82938" y="1135224"/>
                </a:cubicBezTo>
                <a:cubicBezTo>
                  <a:pt x="75462" y="1125256"/>
                  <a:pt x="69115" y="1114489"/>
                  <a:pt x="62204" y="1104122"/>
                </a:cubicBezTo>
                <a:lnTo>
                  <a:pt x="51836" y="1088571"/>
                </a:lnTo>
                <a:cubicBezTo>
                  <a:pt x="49204" y="1078043"/>
                  <a:pt x="45933" y="1062702"/>
                  <a:pt x="41469" y="1052286"/>
                </a:cubicBezTo>
                <a:cubicBezTo>
                  <a:pt x="38425" y="1045183"/>
                  <a:pt x="33546" y="1038882"/>
                  <a:pt x="31102" y="1031551"/>
                </a:cubicBezTo>
                <a:cubicBezTo>
                  <a:pt x="26596" y="1018034"/>
                  <a:pt x="25239" y="1003599"/>
                  <a:pt x="20734" y="990082"/>
                </a:cubicBezTo>
                <a:cubicBezTo>
                  <a:pt x="19006" y="984898"/>
                  <a:pt x="16989" y="979802"/>
                  <a:pt x="15551" y="974531"/>
                </a:cubicBezTo>
                <a:cubicBezTo>
                  <a:pt x="11802" y="960784"/>
                  <a:pt x="8639" y="946884"/>
                  <a:pt x="5183" y="933061"/>
                </a:cubicBezTo>
                <a:lnTo>
                  <a:pt x="0" y="912326"/>
                </a:lnTo>
                <a:cubicBezTo>
                  <a:pt x="1728" y="872585"/>
                  <a:pt x="2245" y="832772"/>
                  <a:pt x="5183" y="793102"/>
                </a:cubicBezTo>
                <a:cubicBezTo>
                  <a:pt x="5709" y="785997"/>
                  <a:pt x="8320" y="779191"/>
                  <a:pt x="10367" y="772367"/>
                </a:cubicBezTo>
                <a:cubicBezTo>
                  <a:pt x="13507" y="761900"/>
                  <a:pt x="18083" y="751867"/>
                  <a:pt x="20734" y="741265"/>
                </a:cubicBezTo>
                <a:cubicBezTo>
                  <a:pt x="22462" y="734354"/>
                  <a:pt x="23871" y="727355"/>
                  <a:pt x="25918" y="720531"/>
                </a:cubicBezTo>
                <a:cubicBezTo>
                  <a:pt x="29058" y="710064"/>
                  <a:pt x="34142" y="700145"/>
                  <a:pt x="36285" y="689429"/>
                </a:cubicBezTo>
                <a:cubicBezTo>
                  <a:pt x="39741" y="672150"/>
                  <a:pt x="41081" y="654309"/>
                  <a:pt x="46653" y="637592"/>
                </a:cubicBezTo>
                <a:cubicBezTo>
                  <a:pt x="48381" y="632408"/>
                  <a:pt x="49575" y="627015"/>
                  <a:pt x="51836" y="622041"/>
                </a:cubicBezTo>
                <a:cubicBezTo>
                  <a:pt x="58231" y="607971"/>
                  <a:pt x="67683" y="595233"/>
                  <a:pt x="72571" y="580571"/>
                </a:cubicBezTo>
                <a:cubicBezTo>
                  <a:pt x="80487" y="556824"/>
                  <a:pt x="74476" y="569391"/>
                  <a:pt x="93306" y="544286"/>
                </a:cubicBezTo>
                <a:cubicBezTo>
                  <a:pt x="101944" y="518368"/>
                  <a:pt x="93306" y="530462"/>
                  <a:pt x="129591" y="518367"/>
                </a:cubicBezTo>
                <a:lnTo>
                  <a:pt x="145142" y="513184"/>
                </a:lnTo>
                <a:cubicBezTo>
                  <a:pt x="179512" y="490271"/>
                  <a:pt x="141324" y="517198"/>
                  <a:pt x="176245" y="487265"/>
                </a:cubicBezTo>
                <a:cubicBezTo>
                  <a:pt x="182804" y="481643"/>
                  <a:pt x="190870" y="477823"/>
                  <a:pt x="196979" y="471714"/>
                </a:cubicBezTo>
                <a:cubicBezTo>
                  <a:pt x="203088" y="465605"/>
                  <a:pt x="206908" y="457539"/>
                  <a:pt x="212530" y="450980"/>
                </a:cubicBezTo>
                <a:cubicBezTo>
                  <a:pt x="217301" y="445414"/>
                  <a:pt x="223388" y="441061"/>
                  <a:pt x="228081" y="435429"/>
                </a:cubicBezTo>
                <a:cubicBezTo>
                  <a:pt x="232070" y="430643"/>
                  <a:pt x="234460" y="424663"/>
                  <a:pt x="238449" y="419877"/>
                </a:cubicBezTo>
                <a:cubicBezTo>
                  <a:pt x="259101" y="395095"/>
                  <a:pt x="247309" y="412493"/>
                  <a:pt x="269551" y="393959"/>
                </a:cubicBezTo>
                <a:cubicBezTo>
                  <a:pt x="275183" y="389266"/>
                  <a:pt x="279918" y="383592"/>
                  <a:pt x="285102" y="378408"/>
                </a:cubicBezTo>
                <a:cubicBezTo>
                  <a:pt x="305350" y="337910"/>
                  <a:pt x="282559" y="375766"/>
                  <a:pt x="316204" y="342122"/>
                </a:cubicBezTo>
                <a:cubicBezTo>
                  <a:pt x="322313" y="336013"/>
                  <a:pt x="325646" y="327497"/>
                  <a:pt x="331755" y="321388"/>
                </a:cubicBezTo>
                <a:cubicBezTo>
                  <a:pt x="337864" y="315279"/>
                  <a:pt x="345852" y="311368"/>
                  <a:pt x="352489" y="305837"/>
                </a:cubicBezTo>
                <a:cubicBezTo>
                  <a:pt x="356244" y="302708"/>
                  <a:pt x="359040" y="298522"/>
                  <a:pt x="362857" y="295469"/>
                </a:cubicBezTo>
                <a:cubicBezTo>
                  <a:pt x="367722" y="291577"/>
                  <a:pt x="373622" y="289090"/>
                  <a:pt x="378408" y="285102"/>
                </a:cubicBezTo>
                <a:cubicBezTo>
                  <a:pt x="427133" y="244498"/>
                  <a:pt x="346450" y="301224"/>
                  <a:pt x="425061" y="248816"/>
                </a:cubicBezTo>
                <a:lnTo>
                  <a:pt x="440612" y="238449"/>
                </a:lnTo>
                <a:cubicBezTo>
                  <a:pt x="444068" y="233265"/>
                  <a:pt x="446291" y="227000"/>
                  <a:pt x="450979" y="222898"/>
                </a:cubicBezTo>
                <a:cubicBezTo>
                  <a:pt x="460356" y="214693"/>
                  <a:pt x="482081" y="202163"/>
                  <a:pt x="482081" y="202163"/>
                </a:cubicBezTo>
                <a:cubicBezTo>
                  <a:pt x="502257" y="171902"/>
                  <a:pt x="479709" y="198166"/>
                  <a:pt x="513183" y="181429"/>
                </a:cubicBezTo>
                <a:cubicBezTo>
                  <a:pt x="517555" y="179243"/>
                  <a:pt x="519484" y="173772"/>
                  <a:pt x="523551" y="171061"/>
                </a:cubicBezTo>
                <a:cubicBezTo>
                  <a:pt x="529980" y="166775"/>
                  <a:pt x="537659" y="164670"/>
                  <a:pt x="544285" y="160694"/>
                </a:cubicBezTo>
                <a:cubicBezTo>
                  <a:pt x="554969" y="154283"/>
                  <a:pt x="575387" y="139959"/>
                  <a:pt x="575387" y="139959"/>
                </a:cubicBezTo>
                <a:cubicBezTo>
                  <a:pt x="578843" y="134775"/>
                  <a:pt x="580969" y="128396"/>
                  <a:pt x="585755" y="124408"/>
                </a:cubicBezTo>
                <a:cubicBezTo>
                  <a:pt x="591691" y="119461"/>
                  <a:pt x="599780" y="117875"/>
                  <a:pt x="606489" y="114041"/>
                </a:cubicBezTo>
                <a:cubicBezTo>
                  <a:pt x="611898" y="110950"/>
                  <a:pt x="617175" y="107565"/>
                  <a:pt x="622040" y="103673"/>
                </a:cubicBezTo>
                <a:cubicBezTo>
                  <a:pt x="635502" y="92903"/>
                  <a:pt x="630013" y="90915"/>
                  <a:pt x="647959" y="82939"/>
                </a:cubicBezTo>
                <a:cubicBezTo>
                  <a:pt x="664193" y="75724"/>
                  <a:pt x="682558" y="71697"/>
                  <a:pt x="699796" y="67388"/>
                </a:cubicBezTo>
                <a:cubicBezTo>
                  <a:pt x="706707" y="63932"/>
                  <a:pt x="713428" y="60064"/>
                  <a:pt x="720530" y="57020"/>
                </a:cubicBezTo>
                <a:cubicBezTo>
                  <a:pt x="725552" y="54868"/>
                  <a:pt x="731194" y="54281"/>
                  <a:pt x="736081" y="51837"/>
                </a:cubicBezTo>
                <a:cubicBezTo>
                  <a:pt x="741653" y="49051"/>
                  <a:pt x="745906" y="43923"/>
                  <a:pt x="751632" y="41469"/>
                </a:cubicBezTo>
                <a:cubicBezTo>
                  <a:pt x="763848" y="36234"/>
                  <a:pt x="800253" y="32302"/>
                  <a:pt x="808653" y="31102"/>
                </a:cubicBezTo>
                <a:cubicBezTo>
                  <a:pt x="815564" y="27646"/>
                  <a:pt x="822285" y="23779"/>
                  <a:pt x="829387" y="20735"/>
                </a:cubicBezTo>
                <a:cubicBezTo>
                  <a:pt x="834409" y="18583"/>
                  <a:pt x="839480" y="15817"/>
                  <a:pt x="844938" y="15551"/>
                </a:cubicBezTo>
                <a:cubicBezTo>
                  <a:pt x="910543" y="12351"/>
                  <a:pt x="976258" y="12095"/>
                  <a:pt x="1041918" y="10367"/>
                </a:cubicBezTo>
                <a:cubicBezTo>
                  <a:pt x="1052285" y="8639"/>
                  <a:pt x="1062510" y="5184"/>
                  <a:pt x="1073020" y="5184"/>
                </a:cubicBezTo>
                <a:cubicBezTo>
                  <a:pt x="1156396" y="5184"/>
                  <a:pt x="1144433" y="3598"/>
                  <a:pt x="1192245" y="15551"/>
                </a:cubicBezTo>
                <a:lnTo>
                  <a:pt x="1254449" y="5184"/>
                </a:lnTo>
                <a:cubicBezTo>
                  <a:pt x="1266517" y="3278"/>
                  <a:pt x="1278516" y="0"/>
                  <a:pt x="1290734" y="0"/>
                </a:cubicBezTo>
                <a:cubicBezTo>
                  <a:pt x="1380601" y="0"/>
                  <a:pt x="1470435" y="3456"/>
                  <a:pt x="1560285" y="5184"/>
                </a:cubicBezTo>
                <a:cubicBezTo>
                  <a:pt x="1611427" y="17968"/>
                  <a:pt x="1558376" y="928"/>
                  <a:pt x="1591387" y="20735"/>
                </a:cubicBezTo>
                <a:cubicBezTo>
                  <a:pt x="1596072" y="23546"/>
                  <a:pt x="1604127" y="21233"/>
                  <a:pt x="1606938" y="25918"/>
                </a:cubicBezTo>
                <a:cubicBezTo>
                  <a:pt x="1610494" y="31845"/>
                  <a:pt x="1593979" y="17279"/>
                  <a:pt x="1591387" y="15551"/>
                </a:cubicBezTo>
                <a:close/>
              </a:path>
            </a:pathLst>
          </a:cu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3831302" y="1671015"/>
            <a:ext cx="3513831" cy="2301221"/>
          </a:xfrm>
          <a:prstGeom prst="roundRect">
            <a:avLst/>
          </a:prstGeom>
          <a:noFill/>
          <a:ln>
            <a:solidFill>
              <a:schemeClr val="tx1"/>
            </a:solidFill>
            <a:prstDash val="lg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052925" y="2406422"/>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39" name="Oval 38"/>
          <p:cNvSpPr/>
          <p:nvPr/>
        </p:nvSpPr>
        <p:spPr>
          <a:xfrm>
            <a:off x="4295141" y="2406422"/>
            <a:ext cx="174532" cy="174533"/>
          </a:xfrm>
          <a:prstGeom prst="ellipse">
            <a:avLst/>
          </a:prstGeom>
          <a:solidFill>
            <a:srgbClr val="FF6865"/>
          </a:solidFill>
          <a:ln>
            <a:solidFill>
              <a:srgbClr val="FF68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048532" y="2701077"/>
            <a:ext cx="197803" cy="174533"/>
          </a:xfrm>
          <a:prstGeom prst="ellipse">
            <a:avLst/>
          </a:prstGeom>
          <a:solidFill>
            <a:srgbClr val="E7DA40"/>
          </a:solidFill>
          <a:ln>
            <a:solidFill>
              <a:srgbClr val="E7DA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5141" y="2701077"/>
            <a:ext cx="197803" cy="174533"/>
          </a:xfrm>
          <a:prstGeom prst="ellipse">
            <a:avLst/>
          </a:prstGeom>
          <a:solidFill>
            <a:srgbClr val="EAA767"/>
          </a:solidFill>
          <a:ln>
            <a:solidFill>
              <a:srgbClr val="EAA76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263105" y="2098215"/>
            <a:ext cx="174532" cy="174533"/>
          </a:xfrm>
          <a:prstGeom prst="ellipse">
            <a:avLst/>
          </a:prstGeom>
          <a:solidFill>
            <a:srgbClr val="1DDD30"/>
          </a:solidFill>
          <a:ln>
            <a:solidFill>
              <a:srgbClr val="1DDD3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42894" y="2098215"/>
            <a:ext cx="174532" cy="174533"/>
          </a:xfrm>
          <a:prstGeom prst="ellipse">
            <a:avLst/>
          </a:prstGeom>
          <a:solidFill>
            <a:srgbClr val="089691"/>
          </a:solidFill>
          <a:ln>
            <a:solidFill>
              <a:srgbClr val="0896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483316" y="2107380"/>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251590" y="3034793"/>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471782" y="3034793"/>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3440621" y="2865753"/>
            <a:ext cx="315869" cy="0"/>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4033953" y="1812725"/>
            <a:ext cx="174532" cy="174533"/>
          </a:xfrm>
          <a:prstGeom prst="ellipse">
            <a:avLst/>
          </a:prstGeom>
          <a:solidFill>
            <a:srgbClr val="B94B49"/>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sp>
        <p:nvSpPr>
          <p:cNvPr id="49" name="Rounded Rectangle 48"/>
          <p:cNvSpPr/>
          <p:nvPr/>
        </p:nvSpPr>
        <p:spPr>
          <a:xfrm>
            <a:off x="3960428" y="1743210"/>
            <a:ext cx="796182" cy="2137242"/>
          </a:xfrm>
          <a:prstGeom prst="roundRect">
            <a:avLst/>
          </a:prstGeom>
          <a:noFill/>
          <a:ln>
            <a:solidFill>
              <a:schemeClr val="bg1">
                <a:lumMod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041120" y="3035807"/>
            <a:ext cx="174532" cy="174533"/>
          </a:xfrm>
          <a:prstGeom prst="ellipse">
            <a:avLst/>
          </a:prstGeom>
          <a:solidFill>
            <a:srgbClr val="3E93FF"/>
          </a:solidFill>
          <a:ln>
            <a:solidFill>
              <a:srgbClr val="3E93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261595" y="3621560"/>
            <a:ext cx="174532" cy="174533"/>
          </a:xfrm>
          <a:prstGeom prst="ellipse">
            <a:avLst/>
          </a:prstGeom>
          <a:solidFill>
            <a:srgbClr val="324DEB"/>
          </a:solidFill>
          <a:ln>
            <a:solidFill>
              <a:srgbClr val="324D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4045052" y="3621560"/>
            <a:ext cx="174532" cy="174533"/>
          </a:xfrm>
          <a:prstGeom prst="ellipse">
            <a:avLst/>
          </a:prstGeom>
          <a:solidFill>
            <a:srgbClr val="1B336B"/>
          </a:solidFill>
          <a:ln>
            <a:solidFill>
              <a:srgbClr val="1B33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033953" y="3340728"/>
            <a:ext cx="174532" cy="174533"/>
          </a:xfrm>
          <a:prstGeom prst="ellipse">
            <a:avLst/>
          </a:prstGeom>
          <a:solidFill>
            <a:srgbClr val="056212"/>
          </a:solidFill>
          <a:ln>
            <a:solidFill>
              <a:srgbClr val="0562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61D9B67-6600-B34F-9345-242C6B7CD63C}" type="slidenum">
              <a:rPr lang="en-US" smtClean="0"/>
              <a:t>54</a:t>
            </a:fld>
            <a:endParaRPr lang="en-US"/>
          </a:p>
        </p:txBody>
      </p:sp>
    </p:spTree>
    <p:extLst>
      <p:ext uri="{BB962C8B-B14F-4D97-AF65-F5344CB8AC3E}">
        <p14:creationId xmlns:p14="http://schemas.microsoft.com/office/powerpoint/2010/main" val="241114250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8208"/>
          </a:xfrm>
        </p:spPr>
        <p:txBody>
          <a:bodyPr/>
          <a:lstStyle/>
          <a:p>
            <a:r>
              <a:rPr lang="en-US" dirty="0" smtClean="0"/>
              <a:t>Methods for Comparison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689517063"/>
              </p:ext>
            </p:extLst>
          </p:nvPr>
        </p:nvGraphicFramePr>
        <p:xfrm>
          <a:off x="457200" y="1301280"/>
          <a:ext cx="8207375" cy="5349240"/>
        </p:xfrm>
        <a:graphic>
          <a:graphicData uri="http://schemas.openxmlformats.org/drawingml/2006/table">
            <a:tbl>
              <a:tblPr firstRow="1" bandRow="1">
                <a:tableStyleId>{5C22544A-7EE6-4342-B048-85BDC9FD1C3A}</a:tableStyleId>
              </a:tblPr>
              <a:tblGrid>
                <a:gridCol w="1219200"/>
                <a:gridCol w="2514600"/>
                <a:gridCol w="2209800"/>
                <a:gridCol w="2263775"/>
              </a:tblGrid>
              <a:tr h="370840">
                <a:tc>
                  <a:txBody>
                    <a:bodyPr/>
                    <a:lstStyle/>
                    <a:p>
                      <a:r>
                        <a:rPr lang="en-US" sz="2100" b="0" i="0" dirty="0" smtClean="0">
                          <a:latin typeface="Gill Sans Light"/>
                          <a:cs typeface="Gill Sans Light"/>
                        </a:rPr>
                        <a:t>Method</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Topic discovery</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Phrase mining</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Phrase ranking</a:t>
                      </a:r>
                      <a:endParaRPr lang="en-US" sz="2100" b="0" i="0" dirty="0">
                        <a:latin typeface="Gill Sans Light"/>
                        <a:cs typeface="Gill Sans Light"/>
                      </a:endParaRPr>
                    </a:p>
                  </a:txBody>
                  <a:tcPr/>
                </a:tc>
              </a:tr>
              <a:tr h="370840">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err="1" smtClean="0">
                          <a:latin typeface="Gill Sans Light"/>
                          <a:cs typeface="Gill Sans Light"/>
                        </a:rPr>
                        <a:t>SpecClus</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Hierarchical</a:t>
                      </a:r>
                      <a:r>
                        <a:rPr lang="en-US" sz="2100" b="0" i="0" baseline="0" dirty="0" smtClean="0">
                          <a:latin typeface="Gill Sans Light"/>
                          <a:cs typeface="Gill Sans Light"/>
                        </a:rPr>
                        <a:t> spectral clustering</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Distance from cluster center</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hPAM</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Hierarchical</a:t>
                      </a:r>
                      <a:r>
                        <a:rPr lang="en-US" sz="2100" b="0" i="0" baseline="0" dirty="0" smtClean="0">
                          <a:latin typeface="Gill Sans Light"/>
                          <a:cs typeface="Gill Sans Light"/>
                        </a:rPr>
                        <a:t> Pachinko Allocation Model</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No</a:t>
                      </a:r>
                      <a:r>
                        <a:rPr lang="en-US" sz="2100" b="0" i="0" baseline="0" dirty="0" smtClean="0">
                          <a:latin typeface="Gill Sans Light"/>
                          <a:cs typeface="Gill Sans Light"/>
                        </a:rPr>
                        <a:t> phrase. Only single terms</a:t>
                      </a:r>
                      <a:endParaRPr lang="en-US" sz="2100" b="0" i="0" dirty="0">
                        <a:latin typeface="Gill Sans Light"/>
                        <a:cs typeface="Gill Sans Light"/>
                      </a:endParaRPr>
                    </a:p>
                  </a:txBody>
                  <a:tcPr/>
                </a:tc>
                <a:tc>
                  <a:txBody>
                    <a:bodyPr/>
                    <a:lstStyle/>
                    <a:p>
                      <a:r>
                        <a:rPr lang="en-US" sz="2100" b="0" i="0" dirty="0" smtClean="0">
                          <a:latin typeface="Gill Sans Light"/>
                          <a:cs typeface="Gill Sans Light"/>
                        </a:rPr>
                        <a:t>Word distribution</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hPAM</a:t>
                      </a:r>
                      <a:r>
                        <a:rPr lang="en-US" sz="2100" b="0" i="0" baseline="-25000" dirty="0" err="1" smtClean="0">
                          <a:latin typeface="Gill Sans Light"/>
                          <a:cs typeface="Gill Sans Light"/>
                        </a:rPr>
                        <a:t>rr</a:t>
                      </a:r>
                      <a:endParaRPr lang="en-US" sz="2100" b="0" i="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Hierarchical</a:t>
                      </a:r>
                      <a:r>
                        <a:rPr lang="en-US" sz="2100" b="0" i="0" baseline="0" dirty="0" smtClean="0">
                          <a:latin typeface="Gill Sans Light"/>
                          <a:cs typeface="Gill Sans Light"/>
                        </a:rPr>
                        <a:t> Pachinko Allocation Model</a:t>
                      </a:r>
                      <a:endParaRPr lang="en-US" sz="2100" b="0" i="0" dirty="0" smtClean="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No</a:t>
                      </a:r>
                      <a:r>
                        <a:rPr lang="en-US" sz="2100" b="0" i="0" baseline="0" dirty="0" smtClean="0">
                          <a:latin typeface="Gill Sans Light"/>
                          <a:cs typeface="Gill Sans Light"/>
                        </a:rPr>
                        <a:t> phrase. Only single terms</a:t>
                      </a:r>
                      <a:endParaRPr lang="en-US" sz="2100" b="0" i="0" dirty="0" smtClean="0">
                        <a:latin typeface="Gill Sans Light"/>
                        <a:cs typeface="Gill Sans Light"/>
                      </a:endParaRPr>
                    </a:p>
                  </a:txBody>
                  <a:tcPr/>
                </a:tc>
                <a:tc>
                  <a:txBody>
                    <a:bodyPr/>
                    <a:lstStyle/>
                    <a:p>
                      <a:r>
                        <a:rPr lang="en-US" sz="2100" b="0" i="0" dirty="0" err="1" smtClean="0">
                          <a:latin typeface="Gill Sans Light"/>
                          <a:cs typeface="Gill Sans Light"/>
                        </a:rPr>
                        <a:t>Reranked</a:t>
                      </a:r>
                      <a:r>
                        <a:rPr lang="en-US" sz="2100" b="0" i="0" dirty="0" smtClean="0">
                          <a:latin typeface="Gill Sans Light"/>
                          <a:cs typeface="Gill Sans Light"/>
                        </a:rPr>
                        <a:t> with</a:t>
                      </a:r>
                      <a:r>
                        <a:rPr lang="en-US" sz="2100" b="0" i="0" baseline="0" dirty="0" smtClean="0">
                          <a:latin typeface="Gill Sans Light"/>
                          <a:cs typeface="Gill Sans Light"/>
                        </a:rPr>
                        <a:t> our ranking function</a:t>
                      </a:r>
                      <a:endParaRPr lang="en-US" sz="2100" b="0" i="0" dirty="0">
                        <a:latin typeface="Gill Sans Light"/>
                        <a:cs typeface="Gill Sans Light"/>
                      </a:endParaRPr>
                    </a:p>
                  </a:txBody>
                  <a:tcPr/>
                </a:tc>
              </a:tr>
              <a:tr h="370840">
                <a:tc>
                  <a:txBody>
                    <a:bodyPr/>
                    <a:lstStyle/>
                    <a:p>
                      <a:r>
                        <a:rPr lang="en-US" sz="2100" b="0" i="0" dirty="0" err="1" smtClean="0">
                          <a:latin typeface="Gill Sans Light"/>
                          <a:cs typeface="Gill Sans Light"/>
                        </a:rPr>
                        <a:t>CATHY</a:t>
                      </a:r>
                      <a:r>
                        <a:rPr lang="en-US" sz="2100" b="0" i="0" baseline="-25000" dirty="0" err="1" smtClean="0">
                          <a:latin typeface="Gill Sans Light"/>
                          <a:cs typeface="Gill Sans Light"/>
                        </a:rPr>
                        <a:t>cp</a:t>
                      </a:r>
                      <a:endParaRPr lang="en-US" sz="2100" b="0" i="0" baseline="-2500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Our recursive term co-occurrence network clustering method</a:t>
                      </a: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 + topical frequency estimate</a:t>
                      </a:r>
                    </a:p>
                  </a:txBody>
                  <a:tcPr/>
                </a:tc>
                <a:tc>
                  <a:txBody>
                    <a:bodyPr/>
                    <a:lstStyle/>
                    <a:p>
                      <a:r>
                        <a:rPr lang="en-US" sz="2100" b="0" i="0" dirty="0" smtClean="0">
                          <a:latin typeface="Gill Sans Light"/>
                          <a:cs typeface="Gill Sans Light"/>
                        </a:rPr>
                        <a:t>Only coverage and purity. </a:t>
                      </a:r>
                      <a:endParaRPr lang="en-US" sz="2100" b="0" i="0" dirty="0">
                        <a:latin typeface="Gill Sans Light"/>
                        <a:cs typeface="Gill Sans Light"/>
                      </a:endParaRPr>
                    </a:p>
                  </a:txBody>
                  <a:tcPr/>
                </a:tc>
              </a:tr>
              <a:tr h="370840">
                <a:tc>
                  <a:txBody>
                    <a:bodyPr/>
                    <a:lstStyle/>
                    <a:p>
                      <a:r>
                        <a:rPr lang="en-US" sz="2100" b="0" i="0" dirty="0" smtClean="0">
                          <a:latin typeface="Gill Sans Light"/>
                          <a:cs typeface="Gill Sans Light"/>
                        </a:rPr>
                        <a:t>CATHY</a:t>
                      </a:r>
                      <a:endParaRPr lang="en-US" sz="2100" b="0" i="0" baseline="-25000" dirty="0">
                        <a:latin typeface="Gill Sans Light"/>
                        <a:cs typeface="Gill Sans Light"/>
                      </a:endParaRP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Our recursive term co-occurrence network clustering method</a:t>
                      </a:r>
                    </a:p>
                  </a:txBody>
                  <a:tcPr/>
                </a:tc>
                <a:tc>
                  <a:txBody>
                    <a:bodyPr/>
                    <a:lstStyle/>
                    <a:p>
                      <a:pPr marL="0" marR="0" indent="0" algn="l" defTabSz="914290" rtl="0" eaLnBrk="1" fontAlgn="auto" latinLnBrk="0" hangingPunct="1">
                        <a:lnSpc>
                          <a:spcPct val="100000"/>
                        </a:lnSpc>
                        <a:spcBef>
                          <a:spcPts val="0"/>
                        </a:spcBef>
                        <a:spcAft>
                          <a:spcPts val="0"/>
                        </a:spcAft>
                        <a:buClrTx/>
                        <a:buSzTx/>
                        <a:buFontTx/>
                        <a:buNone/>
                        <a:tabLst/>
                        <a:defRPr/>
                      </a:pPr>
                      <a:r>
                        <a:rPr lang="en-US" sz="2100" b="0" i="0" dirty="0" smtClean="0">
                          <a:latin typeface="Gill Sans Light"/>
                          <a:cs typeface="Gill Sans Light"/>
                        </a:rPr>
                        <a:t>Frequent pattern mining + topical frequency estimate</a:t>
                      </a:r>
                    </a:p>
                  </a:txBody>
                  <a:tcPr/>
                </a:tc>
                <a:tc>
                  <a:txBody>
                    <a:bodyPr/>
                    <a:lstStyle/>
                    <a:p>
                      <a:r>
                        <a:rPr lang="en-US" sz="2100" b="0" i="0" dirty="0" smtClean="0">
                          <a:latin typeface="Gill Sans Light"/>
                          <a:cs typeface="Gill Sans Light"/>
                        </a:rPr>
                        <a:t>Full ranking function with all</a:t>
                      </a:r>
                      <a:r>
                        <a:rPr lang="en-US" sz="2100" b="0" i="0" baseline="0" dirty="0" smtClean="0">
                          <a:latin typeface="Gill Sans Light"/>
                          <a:cs typeface="Gill Sans Light"/>
                        </a:rPr>
                        <a:t> factors.</a:t>
                      </a:r>
                      <a:endParaRPr lang="en-US" sz="2100" b="0" i="0" dirty="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55</a:t>
            </a:fld>
            <a:endParaRPr lang="en-US"/>
          </a:p>
        </p:txBody>
      </p:sp>
    </p:spTree>
    <p:extLst>
      <p:ext uri="{BB962C8B-B14F-4D97-AF65-F5344CB8AC3E}">
        <p14:creationId xmlns:p14="http://schemas.microsoft.com/office/powerpoint/2010/main" val="5646999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6699" t="6342" r="47876" b="61651"/>
          <a:stretch/>
        </p:blipFill>
        <p:spPr>
          <a:xfrm>
            <a:off x="561788" y="2136588"/>
            <a:ext cx="8003370" cy="3541060"/>
          </a:xfrm>
          <a:prstGeom prst="rect">
            <a:avLst/>
          </a:prstGeom>
        </p:spPr>
      </p:pic>
      <p:cxnSp>
        <p:nvCxnSpPr>
          <p:cNvPr id="5" name="Straight Connector 4"/>
          <p:cNvCxnSpPr>
            <a:endCxn id="8" idx="2"/>
          </p:cNvCxnSpPr>
          <p:nvPr/>
        </p:nvCxnSpPr>
        <p:spPr>
          <a:xfrm flipV="1">
            <a:off x="4399122" y="1768431"/>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947151" y="1399099"/>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12"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smtClean="0"/>
              <a:t>CATHY</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56</a:t>
            </a:fld>
            <a:endParaRPr lang="en-US"/>
          </a:p>
        </p:txBody>
      </p:sp>
    </p:spTree>
    <p:extLst>
      <p:ext uri="{BB962C8B-B14F-4D97-AF65-F5344CB8AC3E}">
        <p14:creationId xmlns:p14="http://schemas.microsoft.com/office/powerpoint/2010/main" val="5844563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7027" t="39390" r="48366" b="32767"/>
          <a:stretch/>
        </p:blipFill>
        <p:spPr>
          <a:xfrm>
            <a:off x="762001" y="2330825"/>
            <a:ext cx="7776674" cy="3048000"/>
          </a:xfrm>
          <a:prstGeom prst="rect">
            <a:avLst/>
          </a:prstGeom>
        </p:spPr>
      </p:pic>
      <p:sp>
        <p:nvSpPr>
          <p:cNvPr id="5"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err="1" smtClean="0"/>
              <a:t>hPAM</a:t>
            </a:r>
            <a:endParaRPr lang="en-US" dirty="0"/>
          </a:p>
        </p:txBody>
      </p:sp>
      <p:cxnSp>
        <p:nvCxnSpPr>
          <p:cNvPr id="6" name="Straight Connector 5"/>
          <p:cNvCxnSpPr>
            <a:endCxn id="7" idx="2"/>
          </p:cNvCxnSpPr>
          <p:nvPr/>
        </p:nvCxnSpPr>
        <p:spPr>
          <a:xfrm flipV="1">
            <a:off x="4473828" y="2002119"/>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1857" y="1632787"/>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57</a:t>
            </a:fld>
            <a:endParaRPr lang="en-US"/>
          </a:p>
        </p:txBody>
      </p:sp>
    </p:spTree>
    <p:extLst>
      <p:ext uri="{BB962C8B-B14F-4D97-AF65-F5344CB8AC3E}">
        <p14:creationId xmlns:p14="http://schemas.microsoft.com/office/powerpoint/2010/main" val="13120629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smtClean="0"/>
              <a:t>DBLP (Information Retrieval)</a:t>
            </a:r>
            <a:endParaRPr lang="en-US" dirty="0"/>
          </a:p>
        </p:txBody>
      </p:sp>
      <p:pic>
        <p:nvPicPr>
          <p:cNvPr id="4" name="Picture 3" descr="hier_2.pdf"/>
          <p:cNvPicPr>
            <a:picLocks noChangeAspect="1"/>
          </p:cNvPicPr>
          <p:nvPr/>
        </p:nvPicPr>
        <p:blipFill rotWithShape="1">
          <a:blip r:embed="rId2">
            <a:extLst>
              <a:ext uri="{28A0092B-C50C-407E-A947-70E740481C1C}">
                <a14:useLocalDpi xmlns:a14="http://schemas.microsoft.com/office/drawing/2010/main" val="0"/>
              </a:ext>
            </a:extLst>
          </a:blip>
          <a:srcRect l="7027" t="68534" r="48202" b="1597"/>
          <a:stretch/>
        </p:blipFill>
        <p:spPr>
          <a:xfrm>
            <a:off x="642470" y="2196353"/>
            <a:ext cx="7953321" cy="3331882"/>
          </a:xfrm>
          <a:prstGeom prst="rect">
            <a:avLst/>
          </a:prstGeom>
        </p:spPr>
      </p:pic>
      <p:sp>
        <p:nvSpPr>
          <p:cNvPr id="5" name="Title 1"/>
          <p:cNvSpPr txBox="1">
            <a:spLocks/>
          </p:cNvSpPr>
          <p:nvPr/>
        </p:nvSpPr>
        <p:spPr>
          <a:xfrm>
            <a:off x="457200" y="5785223"/>
            <a:ext cx="8229600" cy="895407"/>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dirty="0" err="1" smtClean="0"/>
              <a:t>SpecClus</a:t>
            </a:r>
            <a:endParaRPr lang="en-US" dirty="0"/>
          </a:p>
        </p:txBody>
      </p:sp>
      <p:cxnSp>
        <p:nvCxnSpPr>
          <p:cNvPr id="6" name="Straight Connector 5"/>
          <p:cNvCxnSpPr>
            <a:endCxn id="7" idx="2"/>
          </p:cNvCxnSpPr>
          <p:nvPr/>
        </p:nvCxnSpPr>
        <p:spPr>
          <a:xfrm flipV="1">
            <a:off x="4443946" y="1912473"/>
            <a:ext cx="0" cy="41298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91975" y="1543141"/>
            <a:ext cx="903941" cy="369332"/>
          </a:xfrm>
          <a:prstGeom prst="rect">
            <a:avLst/>
          </a:prstGeom>
          <a:noFill/>
          <a:ln>
            <a:solidFill>
              <a:schemeClr val="tx1"/>
            </a:solidFill>
          </a:ln>
        </p:spPr>
        <p:txBody>
          <a:bodyPr wrap="square" rtlCol="0">
            <a:spAutoFit/>
          </a:bodyPr>
          <a:lstStyle/>
          <a:p>
            <a:pPr algn="ctr"/>
            <a:r>
              <a:rPr lang="en-US" dirty="0" smtClean="0">
                <a:latin typeface="Gill Sans"/>
                <a:cs typeface="Gill Sans"/>
              </a:rPr>
              <a:t>ROOT</a:t>
            </a:r>
            <a:endParaRPr lang="en-US" dirty="0">
              <a:latin typeface="Gill Sans"/>
              <a:cs typeface="Gill Sans"/>
            </a:endParaRPr>
          </a:p>
        </p:txBody>
      </p:sp>
      <p:sp>
        <p:nvSpPr>
          <p:cNvPr id="3" name="Slide Number Placeholder 2"/>
          <p:cNvSpPr>
            <a:spLocks noGrp="1"/>
          </p:cNvSpPr>
          <p:nvPr>
            <p:ph type="sldNum" sz="quarter" idx="12"/>
          </p:nvPr>
        </p:nvSpPr>
        <p:spPr/>
        <p:txBody>
          <a:bodyPr/>
          <a:lstStyle/>
          <a:p>
            <a:fld id="{A61D9B67-6600-B34F-9345-242C6B7CD63C}" type="slidenum">
              <a:rPr lang="en-US" smtClean="0"/>
              <a:t>58</a:t>
            </a:fld>
            <a:endParaRPr lang="en-US"/>
          </a:p>
        </p:txBody>
      </p:sp>
    </p:spTree>
    <p:extLst>
      <p:ext uri="{BB962C8B-B14F-4D97-AF65-F5344CB8AC3E}">
        <p14:creationId xmlns:p14="http://schemas.microsoft.com/office/powerpoint/2010/main" val="131206295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14" y="0"/>
            <a:ext cx="8530092" cy="927967"/>
          </a:xfrm>
        </p:spPr>
        <p:txBody>
          <a:bodyPr/>
          <a:lstStyle/>
          <a:p>
            <a:r>
              <a:rPr lang="en-US" dirty="0"/>
              <a:t>Phrase &amp; Topic Intrusion Study</a:t>
            </a:r>
          </a:p>
        </p:txBody>
      </p:sp>
      <p:sp>
        <p:nvSpPr>
          <p:cNvPr id="3" name="Content Placeholder 2"/>
          <p:cNvSpPr>
            <a:spLocks noGrp="1"/>
          </p:cNvSpPr>
          <p:nvPr>
            <p:ph idx="1"/>
          </p:nvPr>
        </p:nvSpPr>
        <p:spPr>
          <a:xfrm>
            <a:off x="81405" y="1193198"/>
            <a:ext cx="9019854" cy="1590702"/>
          </a:xfrm>
        </p:spPr>
        <p:txBody>
          <a:bodyPr/>
          <a:lstStyle/>
          <a:p>
            <a:r>
              <a:rPr lang="en-US" sz="2600" dirty="0"/>
              <a:t>User study: 9 CS grad students, two tasks, DBLP dataset</a:t>
            </a:r>
          </a:p>
          <a:p>
            <a:pPr lvl="1"/>
            <a:r>
              <a:rPr lang="en-US" sz="2100" dirty="0"/>
              <a:t>Topic Intrusion </a:t>
            </a:r>
            <a:r>
              <a:rPr lang="en-US" sz="2100" dirty="0" smtClean="0"/>
              <a:t>task: </a:t>
            </a:r>
            <a:r>
              <a:rPr lang="en-US" sz="2100" dirty="0"/>
              <a:t>which child topic does not belong to </a:t>
            </a:r>
            <a:r>
              <a:rPr lang="en-US" sz="2100" dirty="0" smtClean="0"/>
              <a:t>given </a:t>
            </a:r>
            <a:r>
              <a:rPr lang="en-US" sz="2100" dirty="0"/>
              <a:t>parent topic?</a:t>
            </a:r>
          </a:p>
          <a:p>
            <a:pPr lvl="1"/>
            <a:r>
              <a:rPr lang="en-US" sz="2100" dirty="0"/>
              <a:t>Phrase Intrusion </a:t>
            </a:r>
            <a:r>
              <a:rPr lang="en-US" sz="2100" dirty="0" smtClean="0"/>
              <a:t>task: </a:t>
            </a:r>
            <a:r>
              <a:rPr lang="en-US" sz="2100" dirty="0"/>
              <a:t>which phrase does not belong with </a:t>
            </a:r>
            <a:r>
              <a:rPr lang="en-US" sz="2100" dirty="0" smtClean="0"/>
              <a:t>the others</a:t>
            </a:r>
            <a:r>
              <a:rPr lang="en-US" sz="2100" dirty="0"/>
              <a:t>? </a:t>
            </a:r>
          </a:p>
          <a:p>
            <a:endParaRPr lang="en-US" dirty="0"/>
          </a:p>
        </p:txBody>
      </p:sp>
      <p:pic>
        <p:nvPicPr>
          <p:cNvPr id="4" name="Picture 3" descr="intrud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39094"/>
            <a:ext cx="8839200" cy="3837506"/>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59</a:t>
            </a:fld>
            <a:endParaRPr lang="en-US"/>
          </a:p>
        </p:txBody>
      </p:sp>
    </p:spTree>
    <p:extLst>
      <p:ext uri="{BB962C8B-B14F-4D97-AF65-F5344CB8AC3E}">
        <p14:creationId xmlns:p14="http://schemas.microsoft.com/office/powerpoint/2010/main" val="222823216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513598" y="6371299"/>
            <a:ext cx="561975" cy="365125"/>
          </a:xfrm>
        </p:spPr>
        <p:txBody>
          <a:bodyPr/>
          <a:lstStyle/>
          <a:p>
            <a:fld id="{A61D9B67-6600-B34F-9345-242C6B7CD63C}" type="slidenum">
              <a:rPr lang="en-US" smtClean="0"/>
              <a:t>6</a:t>
            </a:fld>
            <a:endParaRPr lang="en-US" dirty="0"/>
          </a:p>
        </p:txBody>
      </p:sp>
      <p:sp>
        <p:nvSpPr>
          <p:cNvPr id="13" name="Content Placeholder 2"/>
          <p:cNvSpPr txBox="1">
            <a:spLocks/>
          </p:cNvSpPr>
          <p:nvPr/>
        </p:nvSpPr>
        <p:spPr>
          <a:xfrm>
            <a:off x="6921233" y="2787361"/>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clustering </a:t>
            </a:r>
          </a:p>
          <a:p>
            <a:pPr marL="0" indent="0" algn="ctr">
              <a:spcBef>
                <a:spcPts val="0"/>
              </a:spcBef>
              <a:spcAft>
                <a:spcPts val="0"/>
              </a:spcAft>
              <a:buNone/>
            </a:pPr>
            <a:r>
              <a:rPr lang="en-US" sz="1400" dirty="0" smtClean="0"/>
              <a:t>co-occurrence network</a:t>
            </a:r>
            <a:endParaRPr lang="en-US" sz="1400" dirty="0"/>
          </a:p>
        </p:txBody>
      </p:sp>
      <p:sp>
        <p:nvSpPr>
          <p:cNvPr id="22" name="Content Placeholder 2"/>
          <p:cNvSpPr txBox="1">
            <a:spLocks/>
          </p:cNvSpPr>
          <p:nvPr/>
        </p:nvSpPr>
        <p:spPr>
          <a:xfrm>
            <a:off x="6685802" y="1450738"/>
            <a:ext cx="2266441"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network data with</a:t>
            </a:r>
          </a:p>
          <a:p>
            <a:pPr marL="0" indent="0" algn="ctr">
              <a:spcBef>
                <a:spcPts val="0"/>
              </a:spcBef>
              <a:spcAft>
                <a:spcPts val="0"/>
              </a:spcAft>
              <a:buNone/>
            </a:pPr>
            <a:r>
              <a:rPr lang="en-US" sz="1400" dirty="0" smtClean="0"/>
              <a:t> short text component </a:t>
            </a:r>
          </a:p>
          <a:p>
            <a:pPr marL="0" indent="0" algn="ctr">
              <a:spcBef>
                <a:spcPts val="0"/>
              </a:spcBef>
              <a:spcAft>
                <a:spcPts val="0"/>
              </a:spcAft>
              <a:buNone/>
            </a:pPr>
            <a:r>
              <a:rPr lang="en-US" sz="1400" dirty="0" smtClean="0"/>
              <a:t>and other </a:t>
            </a:r>
            <a:r>
              <a:rPr lang="en-US" sz="1400" dirty="0" err="1" smtClean="0"/>
              <a:t>entites</a:t>
            </a:r>
            <a:endParaRPr lang="en-US" sz="1400" dirty="0"/>
          </a:p>
        </p:txBody>
      </p:sp>
      <p:sp>
        <p:nvSpPr>
          <p:cNvPr id="24" name="Content Placeholder 2"/>
          <p:cNvSpPr txBox="1">
            <a:spLocks/>
          </p:cNvSpPr>
          <p:nvPr/>
        </p:nvSpPr>
        <p:spPr>
          <a:xfrm>
            <a:off x="6927615" y="5831920"/>
            <a:ext cx="1836975"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hierarchy</a:t>
            </a:r>
          </a:p>
          <a:p>
            <a:pPr marL="0" indent="0" algn="ctr">
              <a:spcBef>
                <a:spcPts val="0"/>
              </a:spcBef>
              <a:spcAft>
                <a:spcPts val="0"/>
              </a:spcAft>
              <a:buNone/>
            </a:pPr>
            <a:r>
              <a:rPr lang="en-US" sz="1400" dirty="0" smtClean="0"/>
              <a:t>quality and subtopic discovery</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29" name="Content Placeholder 2"/>
          <p:cNvSpPr txBox="1">
            <a:spLocks/>
          </p:cNvSpPr>
          <p:nvPr/>
        </p:nvSpPr>
        <p:spPr>
          <a:xfrm>
            <a:off x="6964507" y="435357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estimated topical frequency and  integrated ranking</a:t>
            </a:r>
            <a:endParaRPr lang="en-US" sz="1400" dirty="0"/>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4" name="Title 2"/>
          <p:cNvSpPr txBox="1">
            <a:spLocks/>
          </p:cNvSpPr>
          <p:nvPr/>
        </p:nvSpPr>
        <p:spPr>
          <a:xfrm>
            <a:off x="6851714" y="152400"/>
            <a:ext cx="1942872" cy="981022"/>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pPr>
              <a:lnSpc>
                <a:spcPct val="100000"/>
              </a:lnSpc>
            </a:pPr>
            <a:r>
              <a:rPr lang="en-US" sz="2100" dirty="0" smtClean="0"/>
              <a:t>Constructing  </a:t>
            </a:r>
          </a:p>
          <a:p>
            <a:pPr>
              <a:lnSpc>
                <a:spcPct val="100000"/>
              </a:lnSpc>
            </a:pPr>
            <a:r>
              <a:rPr lang="en-US" sz="2100" dirty="0" smtClean="0"/>
              <a:t>A Topical Hierarchy</a:t>
            </a:r>
            <a:endParaRPr lang="en-US" sz="2100" dirty="0"/>
          </a:p>
        </p:txBody>
      </p:sp>
    </p:spTree>
    <p:extLst>
      <p:ext uri="{BB962C8B-B14F-4D97-AF65-F5344CB8AC3E}">
        <p14:creationId xmlns:p14="http://schemas.microsoft.com/office/powerpoint/2010/main" val="2422650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095157" cy="927967"/>
          </a:xfrm>
        </p:spPr>
        <p:txBody>
          <a:bodyPr/>
          <a:lstStyle/>
          <a:p>
            <a:r>
              <a:rPr lang="en-US" dirty="0" smtClean="0"/>
              <a:t>Phrase &amp; Topic Intrusion Results</a:t>
            </a:r>
            <a:endParaRPr lang="en-US" dirty="0"/>
          </a:p>
        </p:txBody>
      </p:sp>
      <p:sp>
        <p:nvSpPr>
          <p:cNvPr id="3" name="Content Placeholder 2"/>
          <p:cNvSpPr>
            <a:spLocks noGrp="1"/>
          </p:cNvSpPr>
          <p:nvPr>
            <p:ph idx="1"/>
          </p:nvPr>
        </p:nvSpPr>
        <p:spPr>
          <a:xfrm>
            <a:off x="146533" y="5209638"/>
            <a:ext cx="8948624" cy="1518890"/>
          </a:xfrm>
        </p:spPr>
        <p:txBody>
          <a:bodyPr>
            <a:normAutofit/>
          </a:bodyPr>
          <a:lstStyle/>
          <a:p>
            <a:r>
              <a:rPr lang="en-US" dirty="0"/>
              <a:t>Topic Intrusion: CATHY &gt; </a:t>
            </a:r>
            <a:r>
              <a:rPr lang="en-US" dirty="0" err="1"/>
              <a:t>CATHYcp</a:t>
            </a:r>
            <a:r>
              <a:rPr lang="en-US" dirty="0"/>
              <a:t> &gt;&gt; others</a:t>
            </a:r>
          </a:p>
          <a:p>
            <a:pPr lvl="1"/>
            <a:r>
              <a:rPr lang="en-US" dirty="0" err="1"/>
              <a:t>phraseness</a:t>
            </a:r>
            <a:r>
              <a:rPr lang="en-US" dirty="0"/>
              <a:t> and completeness criteria help with parent-child relationship</a:t>
            </a:r>
          </a:p>
          <a:p>
            <a:r>
              <a:rPr lang="en-US" dirty="0"/>
              <a:t>Phrase Intrusion: CATHY ≈ </a:t>
            </a:r>
            <a:r>
              <a:rPr lang="en-US" dirty="0" err="1"/>
              <a:t>CATHYcp</a:t>
            </a:r>
            <a:r>
              <a:rPr lang="en-US" dirty="0"/>
              <a:t> &gt;&gt; others</a:t>
            </a:r>
          </a:p>
        </p:txBody>
      </p:sp>
      <p:pic>
        <p:nvPicPr>
          <p:cNvPr id="4" name="Picture 3" descr="CATHY-intrusion-results.pdf"/>
          <p:cNvPicPr>
            <a:picLocks noChangeAspect="1"/>
          </p:cNvPicPr>
          <p:nvPr/>
        </p:nvPicPr>
        <p:blipFill rotWithShape="1">
          <a:blip r:embed="rId3">
            <a:extLst>
              <a:ext uri="{28A0092B-C50C-407E-A947-70E740481C1C}">
                <a14:useLocalDpi xmlns:a14="http://schemas.microsoft.com/office/drawing/2010/main" val="0"/>
              </a:ext>
            </a:extLst>
          </a:blip>
          <a:srcRect l="52226" t="56676" r="9465" b="26370"/>
          <a:stretch/>
        </p:blipFill>
        <p:spPr>
          <a:xfrm>
            <a:off x="1371600" y="1294722"/>
            <a:ext cx="6629400" cy="3796884"/>
          </a:xfrm>
          <a:prstGeom prst="rect">
            <a:avLst/>
          </a:prstGeom>
        </p:spPr>
      </p:pic>
      <p:sp>
        <p:nvSpPr>
          <p:cNvPr id="5" name="Slide Number Placeholder 4"/>
          <p:cNvSpPr>
            <a:spLocks noGrp="1"/>
          </p:cNvSpPr>
          <p:nvPr>
            <p:ph type="sldNum" sz="quarter" idx="12"/>
          </p:nvPr>
        </p:nvSpPr>
        <p:spPr/>
        <p:txBody>
          <a:bodyPr/>
          <a:lstStyle/>
          <a:p>
            <a:fld id="{A61D9B67-6600-B34F-9345-242C6B7CD63C}" type="slidenum">
              <a:rPr lang="en-US" smtClean="0"/>
              <a:t>60</a:t>
            </a:fld>
            <a:endParaRPr lang="en-US"/>
          </a:p>
        </p:txBody>
      </p:sp>
    </p:spTree>
    <p:extLst>
      <p:ext uri="{BB962C8B-B14F-4D97-AF65-F5344CB8AC3E}">
        <p14:creationId xmlns:p14="http://schemas.microsoft.com/office/powerpoint/2010/main" val="31973504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53" y="119528"/>
            <a:ext cx="4767729" cy="2647046"/>
          </a:xfrm>
        </p:spPr>
        <p:txBody>
          <a:bodyPr/>
          <a:lstStyle/>
          <a:p>
            <a:r>
              <a:rPr lang="en-US" dirty="0" smtClean="0"/>
              <a:t>Topical Hierarchy from DBLP</a:t>
            </a:r>
            <a:endParaRPr lang="en-US" dirty="0"/>
          </a:p>
        </p:txBody>
      </p:sp>
      <p:sp>
        <p:nvSpPr>
          <p:cNvPr id="8" name="Rounded Rectangle 7"/>
          <p:cNvSpPr/>
          <p:nvPr/>
        </p:nvSpPr>
        <p:spPr>
          <a:xfrm>
            <a:off x="7303901" y="837088"/>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680427" y="1652133"/>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2" name="TextBox 11"/>
          <p:cNvSpPr txBox="1"/>
          <p:nvPr/>
        </p:nvSpPr>
        <p:spPr>
          <a:xfrm>
            <a:off x="6818143" y="1721467"/>
            <a:ext cx="711816" cy="369332"/>
          </a:xfrm>
          <a:prstGeom prst="rect">
            <a:avLst/>
          </a:prstGeom>
          <a:noFill/>
        </p:spPr>
        <p:txBody>
          <a:bodyPr wrap="none" rtlCol="0">
            <a:spAutoFit/>
          </a:bodyPr>
          <a:lstStyle/>
          <a:p>
            <a:pPr algn="ctr"/>
            <a:r>
              <a:rPr lang="en-US" dirty="0" smtClean="0">
                <a:latin typeface="Gill Sans Light"/>
                <a:cs typeface="Gill Sans Light"/>
              </a:rPr>
              <a:t>Paper</a:t>
            </a:r>
            <a:endParaRPr lang="en-US" dirty="0">
              <a:latin typeface="Gill Sans Light"/>
              <a:cs typeface="Gill Sans Light"/>
            </a:endParaRPr>
          </a:p>
        </p:txBody>
      </p:sp>
      <p:sp>
        <p:nvSpPr>
          <p:cNvPr id="13" name="Rounded Rectangle 12"/>
          <p:cNvSpPr/>
          <p:nvPr/>
        </p:nvSpPr>
        <p:spPr>
          <a:xfrm>
            <a:off x="6676993" y="2481588"/>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4" name="TextBox 13"/>
          <p:cNvSpPr txBox="1"/>
          <p:nvPr/>
        </p:nvSpPr>
        <p:spPr>
          <a:xfrm>
            <a:off x="6707467" y="2539606"/>
            <a:ext cx="927545" cy="369332"/>
          </a:xfrm>
          <a:prstGeom prst="rect">
            <a:avLst/>
          </a:prstGeom>
          <a:noFill/>
        </p:spPr>
        <p:txBody>
          <a:bodyPr wrap="none" rtlCol="0">
            <a:spAutoFit/>
          </a:bodyPr>
          <a:lstStyle/>
          <a:p>
            <a:pPr algn="ctr"/>
            <a:r>
              <a:rPr lang="en-US" dirty="0" smtClean="0">
                <a:latin typeface="Gill Sans Light"/>
                <a:cs typeface="Gill Sans Light"/>
              </a:rPr>
              <a:t>Authors</a:t>
            </a:r>
            <a:endParaRPr lang="en-US" dirty="0">
              <a:latin typeface="Gill Sans Light"/>
              <a:cs typeface="Gill Sans Light"/>
            </a:endParaRPr>
          </a:p>
        </p:txBody>
      </p:sp>
      <p:sp>
        <p:nvSpPr>
          <p:cNvPr id="15" name="Rounded Rectangle 14"/>
          <p:cNvSpPr/>
          <p:nvPr/>
        </p:nvSpPr>
        <p:spPr>
          <a:xfrm>
            <a:off x="7440743" y="916528"/>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6" name="TextBox 15"/>
          <p:cNvSpPr txBox="1"/>
          <p:nvPr/>
        </p:nvSpPr>
        <p:spPr>
          <a:xfrm>
            <a:off x="7547738" y="980491"/>
            <a:ext cx="739881" cy="369332"/>
          </a:xfrm>
          <a:prstGeom prst="rect">
            <a:avLst/>
          </a:prstGeom>
          <a:noFill/>
        </p:spPr>
        <p:txBody>
          <a:bodyPr wrap="none" rtlCol="0">
            <a:spAutoFit/>
          </a:bodyPr>
          <a:lstStyle/>
          <a:p>
            <a:pPr algn="ctr"/>
            <a:r>
              <a:rPr lang="en-US" dirty="0" smtClean="0">
                <a:latin typeface="Gill Sans Light"/>
                <a:cs typeface="Gill Sans Light"/>
              </a:rPr>
              <a:t>Terms</a:t>
            </a:r>
            <a:endParaRPr lang="en-US" dirty="0">
              <a:latin typeface="Gill Sans Light"/>
              <a:cs typeface="Gill Sans Light"/>
            </a:endParaRPr>
          </a:p>
        </p:txBody>
      </p:sp>
      <p:sp>
        <p:nvSpPr>
          <p:cNvPr id="17" name="Rounded Rectangle 16"/>
          <p:cNvSpPr/>
          <p:nvPr/>
        </p:nvSpPr>
        <p:spPr>
          <a:xfrm>
            <a:off x="5961137" y="922472"/>
            <a:ext cx="983747" cy="478118"/>
          </a:xfrm>
          <a:prstGeom prst="roundRect">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18" name="TextBox 17"/>
          <p:cNvSpPr txBox="1"/>
          <p:nvPr/>
        </p:nvSpPr>
        <p:spPr>
          <a:xfrm>
            <a:off x="6077549" y="991806"/>
            <a:ext cx="750927" cy="369332"/>
          </a:xfrm>
          <a:prstGeom prst="rect">
            <a:avLst/>
          </a:prstGeom>
          <a:noFill/>
        </p:spPr>
        <p:txBody>
          <a:bodyPr wrap="none" rtlCol="0">
            <a:spAutoFit/>
          </a:bodyPr>
          <a:lstStyle/>
          <a:p>
            <a:pPr algn="ctr"/>
            <a:r>
              <a:rPr lang="en-US" dirty="0" smtClean="0">
                <a:latin typeface="Gill Sans Light"/>
                <a:cs typeface="Gill Sans Light"/>
              </a:rPr>
              <a:t>Venue</a:t>
            </a:r>
            <a:endParaRPr lang="en-US" dirty="0">
              <a:latin typeface="Gill Sans Light"/>
              <a:cs typeface="Gill Sans Light"/>
            </a:endParaRPr>
          </a:p>
        </p:txBody>
      </p:sp>
      <p:cxnSp>
        <p:nvCxnSpPr>
          <p:cNvPr id="20" name="Straight Arrow Connector 19"/>
          <p:cNvCxnSpPr>
            <a:stCxn id="15" idx="2"/>
          </p:cNvCxnSpPr>
          <p:nvPr/>
        </p:nvCxnSpPr>
        <p:spPr>
          <a:xfrm flipH="1">
            <a:off x="7440743" y="1394646"/>
            <a:ext cx="491874" cy="257487"/>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7" idx="2"/>
          </p:cNvCxnSpPr>
          <p:nvPr/>
        </p:nvCxnSpPr>
        <p:spPr>
          <a:xfrm flipH="1" flipV="1">
            <a:off x="6453011" y="1400590"/>
            <a:ext cx="491873" cy="25154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7171240" y="2115310"/>
            <a:ext cx="1061" cy="40935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862834" y="837088"/>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6581063" y="2390970"/>
            <a:ext cx="1180353" cy="657411"/>
          </a:xfrm>
          <a:prstGeom prst="roundRect">
            <a:avLst/>
          </a:prstGeom>
          <a:solidFill>
            <a:srgbClr val="FFFF00">
              <a:alpha val="43000"/>
            </a:srgb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eg_cathyh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5" y="3470086"/>
            <a:ext cx="9029700" cy="3429000"/>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61</a:t>
            </a:fld>
            <a:endParaRPr lang="en-US"/>
          </a:p>
        </p:txBody>
      </p:sp>
    </p:spTree>
    <p:extLst>
      <p:ext uri="{BB962C8B-B14F-4D97-AF65-F5344CB8AC3E}">
        <p14:creationId xmlns:p14="http://schemas.microsoft.com/office/powerpoint/2010/main" val="9863120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1294"/>
          </a:xfrm>
        </p:spPr>
        <p:txBody>
          <a:bodyPr/>
          <a:lstStyle/>
          <a:p>
            <a:r>
              <a:rPr lang="en-US" dirty="0" smtClean="0"/>
              <a:t>CATHYHIN Framework</a:t>
            </a:r>
            <a:endParaRPr lang="en-US" dirty="0"/>
          </a:p>
        </p:txBody>
      </p:sp>
      <p:pic>
        <p:nvPicPr>
          <p:cNvPr id="4" name="Picture 3"/>
          <p:cNvPicPr>
            <a:picLocks noChangeAspect="1"/>
          </p:cNvPicPr>
          <p:nvPr/>
        </p:nvPicPr>
        <p:blipFill>
          <a:blip r:embed="rId3"/>
          <a:stretch>
            <a:fillRect/>
          </a:stretch>
        </p:blipFill>
        <p:spPr>
          <a:xfrm>
            <a:off x="11592" y="1165412"/>
            <a:ext cx="9132408" cy="4677158"/>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62</a:t>
            </a:fld>
            <a:endParaRPr lang="en-US"/>
          </a:p>
        </p:txBody>
      </p:sp>
    </p:spTree>
    <p:extLst>
      <p:ext uri="{BB962C8B-B14F-4D97-AF65-F5344CB8AC3E}">
        <p14:creationId xmlns:p14="http://schemas.microsoft.com/office/powerpoint/2010/main" val="745089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001059"/>
          </a:xfrm>
        </p:spPr>
        <p:txBody>
          <a:bodyPr/>
          <a:lstStyle/>
          <a:p>
            <a:r>
              <a:rPr lang="en-US" sz="4000" dirty="0" smtClean="0"/>
              <a:t>Experiments </a:t>
            </a:r>
            <a:endParaRPr lang="en-US" sz="4000" dirty="0"/>
          </a:p>
        </p:txBody>
      </p:sp>
      <p:sp>
        <p:nvSpPr>
          <p:cNvPr id="4" name="Slide Number Placeholder 3"/>
          <p:cNvSpPr>
            <a:spLocks noGrp="1"/>
          </p:cNvSpPr>
          <p:nvPr>
            <p:ph type="sldNum" sz="quarter" idx="12"/>
          </p:nvPr>
        </p:nvSpPr>
        <p:spPr>
          <a:xfrm>
            <a:off x="8101480" y="6433111"/>
            <a:ext cx="936625" cy="365125"/>
          </a:xfrm>
          <a:prstGeom prst="rect">
            <a:avLst/>
          </a:prstGeom>
        </p:spPr>
        <p:txBody>
          <a:bodyPr/>
          <a:lstStyle/>
          <a:p>
            <a:pPr>
              <a:defRPr/>
            </a:pPr>
            <a:fld id="{D105FBF4-B48F-4F70-B5FA-8CCB8659F6FF}" type="slidenum">
              <a:rPr lang="zh-CN" altLang="en-US" smtClean="0"/>
              <a:pPr>
                <a:defRPr/>
              </a:pPr>
              <a:t>63</a:t>
            </a:fld>
            <a:r>
              <a:rPr lang="en-US" altLang="zh-CN" sz="1200" dirty="0" smtClean="0">
                <a:latin typeface="宋体" pitchFamily="2" charset="-122"/>
              </a:rPr>
              <a:t> </a:t>
            </a:r>
            <a:endParaRPr lang="en-US" altLang="zh-CN" sz="1200" dirty="0">
              <a:latin typeface="宋体" pitchFamily="2" charset="-122"/>
            </a:endParaRPr>
          </a:p>
        </p:txBody>
      </p:sp>
      <p:sp>
        <p:nvSpPr>
          <p:cNvPr id="6" name="Content Placeholder 2"/>
          <p:cNvSpPr>
            <a:spLocks noGrp="1"/>
          </p:cNvSpPr>
          <p:nvPr>
            <p:ph idx="1"/>
          </p:nvPr>
        </p:nvSpPr>
        <p:spPr>
          <a:xfrm>
            <a:off x="317340" y="1198401"/>
            <a:ext cx="8292656" cy="5416289"/>
          </a:xfrm>
        </p:spPr>
        <p:txBody>
          <a:bodyPr>
            <a:normAutofit/>
          </a:bodyPr>
          <a:lstStyle/>
          <a:p>
            <a:r>
              <a:rPr lang="en-US" dirty="0" smtClean="0"/>
              <a:t>Dataset</a:t>
            </a:r>
          </a:p>
          <a:p>
            <a:pPr lvl="1"/>
            <a:r>
              <a:rPr lang="en-US" dirty="0"/>
              <a:t>DBLP: </a:t>
            </a:r>
            <a:r>
              <a:rPr lang="en-US" dirty="0" smtClean="0"/>
              <a:t>Artificial Intelligence</a:t>
            </a:r>
            <a:r>
              <a:rPr lang="en-US" dirty="0"/>
              <a:t>, Databases, Data Mining, Information Retrieval, </a:t>
            </a:r>
            <a:r>
              <a:rPr lang="en-US" dirty="0" smtClean="0"/>
              <a:t>Machine Learning</a:t>
            </a:r>
            <a:r>
              <a:rPr lang="en-US" dirty="0"/>
              <a:t>, and Natural Language </a:t>
            </a:r>
            <a:r>
              <a:rPr lang="en-US" dirty="0" smtClean="0"/>
              <a:t>Processing</a:t>
            </a:r>
          </a:p>
          <a:p>
            <a:pPr lvl="1"/>
            <a:r>
              <a:rPr lang="en-US" dirty="0"/>
              <a:t>NEWS: Bill Clinton, Boston Marathon, Earthquake</a:t>
            </a:r>
            <a:r>
              <a:rPr lang="en-US" dirty="0" smtClean="0"/>
              <a:t>, Egypt</a:t>
            </a:r>
            <a:r>
              <a:rPr lang="en-US" dirty="0"/>
              <a:t>, Gaza, Iran, Israel, Joe Biden, Microsoft, Mitt Romney, Nuclear power</a:t>
            </a:r>
            <a:r>
              <a:rPr lang="en-US" dirty="0" smtClean="0"/>
              <a:t>, Steve </a:t>
            </a:r>
            <a:r>
              <a:rPr lang="en-US" dirty="0"/>
              <a:t>Jobs, Sudan, Syria, Unemployment, US Crime.</a:t>
            </a:r>
            <a:r>
              <a:rPr lang="en-US" dirty="0" smtClean="0"/>
              <a:t> </a:t>
            </a:r>
          </a:p>
          <a:p>
            <a:r>
              <a:rPr lang="en-US" dirty="0" smtClean="0"/>
              <a:t>Evaluation 1: Human judged hierarchy quality</a:t>
            </a:r>
          </a:p>
          <a:p>
            <a:pPr lvl="1"/>
            <a:r>
              <a:rPr lang="en-US" dirty="0" smtClean="0"/>
              <a:t>Phrase &amp; Topic intrusion detection</a:t>
            </a:r>
          </a:p>
          <a:p>
            <a:r>
              <a:rPr lang="en-US" dirty="0"/>
              <a:t>Evaluation 2: Efficacy of subtopic discovery</a:t>
            </a:r>
          </a:p>
          <a:p>
            <a:pPr lvl="1"/>
            <a:r>
              <a:rPr lang="en-US" dirty="0"/>
              <a:t>In topic model: </a:t>
            </a:r>
            <a:r>
              <a:rPr lang="en-US" dirty="0" err="1"/>
              <a:t>Pointwise</a:t>
            </a:r>
            <a:r>
              <a:rPr lang="en-US" dirty="0"/>
              <a:t> mutual information between top ranked words of each topic</a:t>
            </a:r>
          </a:p>
          <a:p>
            <a:pPr lvl="2"/>
            <a:r>
              <a:rPr lang="en-US" sz="1900" dirty="0"/>
              <a:t>PMI = 0, independent; &gt;0, positively correlated, &lt;0, negatively correlated</a:t>
            </a:r>
          </a:p>
          <a:p>
            <a:pPr lvl="1"/>
            <a:r>
              <a:rPr lang="en-US" dirty="0"/>
              <a:t>Extend to multi-typed topics: Heterogeneous PMI (HPMI)</a:t>
            </a:r>
          </a:p>
          <a:p>
            <a:pPr lvl="1"/>
            <a:endParaRPr lang="en-US" dirty="0"/>
          </a:p>
        </p:txBody>
      </p:sp>
    </p:spTree>
    <p:extLst>
      <p:ext uri="{BB962C8B-B14F-4D97-AF65-F5344CB8AC3E}">
        <p14:creationId xmlns:p14="http://schemas.microsoft.com/office/powerpoint/2010/main" val="376629391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095157" cy="927967"/>
          </a:xfrm>
        </p:spPr>
        <p:txBody>
          <a:bodyPr/>
          <a:lstStyle/>
          <a:p>
            <a:r>
              <a:rPr lang="en-US" dirty="0" smtClean="0"/>
              <a:t>Phrase &amp; Topic Intrusion, like CATHY</a:t>
            </a:r>
            <a:endParaRPr lang="en-US" dirty="0"/>
          </a:p>
        </p:txBody>
      </p:sp>
      <p:sp>
        <p:nvSpPr>
          <p:cNvPr id="3" name="Content Placeholder 2"/>
          <p:cNvSpPr>
            <a:spLocks noGrp="1"/>
          </p:cNvSpPr>
          <p:nvPr>
            <p:ph idx="1"/>
          </p:nvPr>
        </p:nvSpPr>
        <p:spPr>
          <a:xfrm>
            <a:off x="146533" y="4691529"/>
            <a:ext cx="8948624" cy="2036999"/>
          </a:xfrm>
        </p:spPr>
        <p:txBody>
          <a:bodyPr>
            <a:normAutofit fontScale="62500" lnSpcReduction="20000"/>
          </a:bodyPr>
          <a:lstStyle/>
          <a:p>
            <a:r>
              <a:rPr lang="en-US" sz="3600" dirty="0"/>
              <a:t>Utilizing entity link information is helpful for improving topical hierarchy quality: CATHYHIN &gt;CATHY</a:t>
            </a:r>
          </a:p>
          <a:p>
            <a:r>
              <a:rPr lang="en-US" sz="3600" dirty="0" err="1"/>
              <a:t>CATHY</a:t>
            </a:r>
            <a:r>
              <a:rPr lang="en-US" sz="3600" baseline="-25000" dirty="0" err="1"/>
              <a:t>heuristic_HIN</a:t>
            </a:r>
            <a:r>
              <a:rPr lang="en-US" sz="3600" dirty="0"/>
              <a:t> cannot assure entities to fit well into the hierarchy constructed only from text</a:t>
            </a:r>
          </a:p>
          <a:p>
            <a:r>
              <a:rPr lang="en-US" sz="3600" dirty="0" err="1"/>
              <a:t>NetClus</a:t>
            </a:r>
            <a:r>
              <a:rPr lang="en-US" sz="3600" baseline="-25000" dirty="0" err="1"/>
              <a:t>pattern</a:t>
            </a:r>
            <a:r>
              <a:rPr lang="en-US" sz="3600" baseline="-25000" dirty="0"/>
              <a:t> </a:t>
            </a:r>
            <a:r>
              <a:rPr lang="en-US" sz="3600" dirty="0"/>
              <a:t>mixes topics, so the pattern representation do little to improve the topic interpretability</a:t>
            </a:r>
          </a:p>
        </p:txBody>
      </p:sp>
      <p:pic>
        <p:nvPicPr>
          <p:cNvPr id="7" name="Picture 6"/>
          <p:cNvPicPr>
            <a:picLocks noChangeAspect="1"/>
          </p:cNvPicPr>
          <p:nvPr/>
        </p:nvPicPr>
        <p:blipFill>
          <a:blip r:embed="rId3"/>
          <a:stretch>
            <a:fillRect/>
          </a:stretch>
        </p:blipFill>
        <p:spPr>
          <a:xfrm>
            <a:off x="10920" y="1155700"/>
            <a:ext cx="9144000" cy="3002643"/>
          </a:xfrm>
          <a:prstGeom prst="rect">
            <a:avLst/>
          </a:prstGeom>
        </p:spPr>
      </p:pic>
      <p:sp>
        <p:nvSpPr>
          <p:cNvPr id="4" name="Slide Number Placeholder 3"/>
          <p:cNvSpPr>
            <a:spLocks noGrp="1"/>
          </p:cNvSpPr>
          <p:nvPr>
            <p:ph type="sldNum" sz="quarter" idx="12"/>
          </p:nvPr>
        </p:nvSpPr>
        <p:spPr/>
        <p:txBody>
          <a:bodyPr/>
          <a:lstStyle/>
          <a:p>
            <a:fld id="{A61D9B67-6600-B34F-9345-242C6B7CD63C}" type="slidenum">
              <a:rPr lang="en-US" smtClean="0"/>
              <a:t>64</a:t>
            </a:fld>
            <a:endParaRPr lang="en-US"/>
          </a:p>
        </p:txBody>
      </p:sp>
    </p:spTree>
    <p:extLst>
      <p:ext uri="{BB962C8B-B14F-4D97-AF65-F5344CB8AC3E}">
        <p14:creationId xmlns:p14="http://schemas.microsoft.com/office/powerpoint/2010/main" val="46403300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7176"/>
          </a:xfrm>
        </p:spPr>
        <p:txBody>
          <a:bodyPr/>
          <a:lstStyle/>
          <a:p>
            <a:r>
              <a:rPr lang="en-US" dirty="0" smtClean="0"/>
              <a:t>Efficacy of subtopic discovery</a:t>
            </a:r>
            <a:endParaRPr lang="en-US" dirty="0"/>
          </a:p>
        </p:txBody>
      </p:sp>
      <p:pic>
        <p:nvPicPr>
          <p:cNvPr id="8" name="Picture 7"/>
          <p:cNvPicPr>
            <a:picLocks noChangeAspect="1"/>
          </p:cNvPicPr>
          <p:nvPr/>
        </p:nvPicPr>
        <p:blipFill>
          <a:blip r:embed="rId3"/>
          <a:stretch>
            <a:fillRect/>
          </a:stretch>
        </p:blipFill>
        <p:spPr>
          <a:xfrm>
            <a:off x="0" y="1008529"/>
            <a:ext cx="9144000" cy="3043974"/>
          </a:xfrm>
          <a:prstGeom prst="rect">
            <a:avLst/>
          </a:prstGeom>
        </p:spPr>
      </p:pic>
      <p:sp>
        <p:nvSpPr>
          <p:cNvPr id="9" name="Content Placeholder 2"/>
          <p:cNvSpPr>
            <a:spLocks noGrp="1"/>
          </p:cNvSpPr>
          <p:nvPr>
            <p:ph idx="1"/>
          </p:nvPr>
        </p:nvSpPr>
        <p:spPr>
          <a:xfrm>
            <a:off x="146533" y="4691529"/>
            <a:ext cx="8948624" cy="2036999"/>
          </a:xfrm>
        </p:spPr>
        <p:txBody>
          <a:bodyPr>
            <a:normAutofit/>
          </a:bodyPr>
          <a:lstStyle/>
          <a:p>
            <a:pPr lvl="1"/>
            <a:r>
              <a:rPr lang="en-US" dirty="0"/>
              <a:t>CATHYHIN &gt; </a:t>
            </a:r>
            <a:r>
              <a:rPr lang="en-US" dirty="0" err="1"/>
              <a:t>NetClus</a:t>
            </a:r>
            <a:r>
              <a:rPr lang="en-US" dirty="0"/>
              <a:t> even without weight learning (2 to 5 times gain over </a:t>
            </a:r>
            <a:r>
              <a:rPr lang="en-US" dirty="0" err="1"/>
              <a:t>TopK</a:t>
            </a:r>
            <a:r>
              <a:rPr lang="en-US" dirty="0"/>
              <a:t>)</a:t>
            </a:r>
          </a:p>
          <a:p>
            <a:pPr lvl="1"/>
            <a:r>
              <a:rPr lang="en-US" dirty="0" smtClean="0"/>
              <a:t>Learned </a:t>
            </a:r>
            <a:r>
              <a:rPr lang="en-US" dirty="0"/>
              <a:t>weight is best in overall HPMI</a:t>
            </a:r>
          </a:p>
          <a:p>
            <a:pPr lvl="1"/>
            <a:r>
              <a:rPr lang="en-US" dirty="0"/>
              <a:t>Optimal weight depends on link density, granularity of the topics, and the specific domain</a:t>
            </a:r>
          </a:p>
          <a:p>
            <a:pPr lvl="1"/>
            <a:endParaRPr lang="en-US" dirty="0"/>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65</a:t>
            </a:fld>
            <a:endParaRPr lang="en-US"/>
          </a:p>
        </p:txBody>
      </p:sp>
    </p:spTree>
    <p:extLst>
      <p:ext uri="{BB962C8B-B14F-4D97-AF65-F5344CB8AC3E}">
        <p14:creationId xmlns:p14="http://schemas.microsoft.com/office/powerpoint/2010/main" val="2385280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281561"/>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clustering </a:t>
            </a:r>
          </a:p>
          <a:p>
            <a:pPr marL="0" indent="0" algn="ctr">
              <a:spcBef>
                <a:spcPts val="0"/>
              </a:spcBef>
              <a:spcAft>
                <a:spcPts val="0"/>
              </a:spcAft>
              <a:buNone/>
            </a:pPr>
            <a:r>
              <a:rPr lang="en-US" sz="1400" dirty="0"/>
              <a:t>co-occurrence network</a:t>
            </a:r>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estimated topical frequency and  integrated ranking</a:t>
            </a:r>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a:t>network data with</a:t>
            </a:r>
          </a:p>
          <a:p>
            <a:pPr marL="0" indent="0" algn="ctr">
              <a:spcBef>
                <a:spcPts val="0"/>
              </a:spcBef>
              <a:spcAft>
                <a:spcPts val="0"/>
              </a:spcAft>
              <a:buNone/>
            </a:pPr>
            <a:r>
              <a:rPr lang="en-US" sz="1400" dirty="0"/>
              <a:t> short text component </a:t>
            </a:r>
          </a:p>
          <a:p>
            <a:pPr marL="0" indent="0" algn="ctr">
              <a:spcBef>
                <a:spcPts val="0"/>
              </a:spcBef>
              <a:spcAft>
                <a:spcPts val="0"/>
              </a:spcAft>
              <a:buNone/>
            </a:pPr>
            <a:r>
              <a:rPr lang="en-US" sz="1400" dirty="0"/>
              <a:t>and other </a:t>
            </a:r>
            <a:r>
              <a:rPr lang="en-US" sz="1400" dirty="0" err="1"/>
              <a:t>entites</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r>
              <a:rPr lang="en-US" sz="1400" dirty="0" smtClean="0"/>
              <a:t> and subtopic discovery</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Tree>
    <p:extLst>
      <p:ext uri="{BB962C8B-B14F-4D97-AF65-F5344CB8AC3E}">
        <p14:creationId xmlns:p14="http://schemas.microsoft.com/office/powerpoint/2010/main" val="10332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513598" y="6371299"/>
            <a:ext cx="561975" cy="365125"/>
          </a:xfrm>
        </p:spPr>
        <p:txBody>
          <a:bodyPr/>
          <a:lstStyle/>
          <a:p>
            <a:fld id="{A61D9B67-6600-B34F-9345-242C6B7CD63C}" type="slidenum">
              <a:rPr lang="en-US" smtClean="0"/>
              <a:t>67</a:t>
            </a:fld>
            <a:endParaRPr lang="en-US" dirty="0"/>
          </a:p>
        </p:txBody>
      </p:sp>
      <p:sp>
        <p:nvSpPr>
          <p:cNvPr id="11" name="Content Placeholder 2"/>
          <p:cNvSpPr txBox="1">
            <a:spLocks/>
          </p:cNvSpPr>
          <p:nvPr/>
        </p:nvSpPr>
        <p:spPr>
          <a:xfrm>
            <a:off x="2753800" y="278736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a:t>
            </a:r>
            <a:r>
              <a:rPr lang="en-US" sz="1400" dirty="0" err="1" smtClean="0"/>
              <a:t>bLDA</a:t>
            </a:r>
            <a:r>
              <a:rPr lang="en-US" sz="1400" dirty="0" smtClean="0"/>
              <a:t>)</a:t>
            </a:r>
            <a:endParaRPr lang="en-US" sz="1400" dirty="0"/>
          </a:p>
        </p:txBody>
      </p:sp>
      <p:sp>
        <p:nvSpPr>
          <p:cNvPr id="14" name="Content Placeholder 2"/>
          <p:cNvSpPr txBox="1">
            <a:spLocks/>
          </p:cNvSpPr>
          <p:nvPr/>
        </p:nvSpPr>
        <p:spPr>
          <a:xfrm>
            <a:off x="2776375" y="437152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2753800"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short texts in scientific domain</a:t>
            </a:r>
            <a:endParaRPr lang="en-US" sz="1400" dirty="0"/>
          </a:p>
        </p:txBody>
      </p:sp>
      <p:sp>
        <p:nvSpPr>
          <p:cNvPr id="23" name="Content Placeholder 2"/>
          <p:cNvSpPr txBox="1">
            <a:spLocks/>
          </p:cNvSpPr>
          <p:nvPr/>
        </p:nvSpPr>
        <p:spPr>
          <a:xfrm>
            <a:off x="2803455" y="5831920"/>
            <a:ext cx="1750429"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2" name="Title 2"/>
          <p:cNvSpPr>
            <a:spLocks noGrp="1"/>
          </p:cNvSpPr>
          <p:nvPr>
            <p:ph type="title"/>
          </p:nvPr>
        </p:nvSpPr>
        <p:spPr>
          <a:xfrm>
            <a:off x="2546970" y="152400"/>
            <a:ext cx="2089107" cy="981022"/>
          </a:xfrm>
        </p:spPr>
        <p:txBody>
          <a:bodyPr/>
          <a:lstStyle/>
          <a:p>
            <a:pPr>
              <a:lnSpc>
                <a:spcPct val="100000"/>
              </a:lnSpc>
            </a:pPr>
            <a:r>
              <a:rPr lang="en-US" sz="2100" dirty="0" smtClean="0"/>
              <a:t>Constructing Topical </a:t>
            </a:r>
            <a:br>
              <a:rPr lang="en-US" sz="2100" dirty="0" smtClean="0"/>
            </a:br>
            <a:r>
              <a:rPr lang="en-US" sz="2100" dirty="0" smtClean="0"/>
              <a:t>Phrases</a:t>
            </a:r>
            <a:endParaRPr lang="en-US" sz="2100" dirty="0"/>
          </a:p>
        </p:txBody>
      </p:sp>
    </p:spTree>
    <p:extLst>
      <p:ext uri="{BB962C8B-B14F-4D97-AF65-F5344CB8AC3E}">
        <p14:creationId xmlns:p14="http://schemas.microsoft.com/office/powerpoint/2010/main" val="36231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4843866" y="278736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(LLDA)</a:t>
            </a:r>
            <a:endParaRPr lang="en-US" sz="1400" dirty="0"/>
          </a:p>
        </p:txBody>
      </p:sp>
      <p:sp>
        <p:nvSpPr>
          <p:cNvPr id="21" name="Content Placeholder 2"/>
          <p:cNvSpPr txBox="1">
            <a:spLocks/>
          </p:cNvSpPr>
          <p:nvPr/>
        </p:nvSpPr>
        <p:spPr>
          <a:xfrm>
            <a:off x="4843866"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longer texts in general domain</a:t>
            </a:r>
            <a:endParaRPr lang="en-US" sz="1400" dirty="0"/>
          </a:p>
        </p:txBody>
      </p:sp>
      <p:sp>
        <p:nvSpPr>
          <p:cNvPr id="25" name="Content Placeholder 2"/>
          <p:cNvSpPr txBox="1">
            <a:spLocks/>
          </p:cNvSpPr>
          <p:nvPr/>
        </p:nvSpPr>
        <p:spPr>
          <a:xfrm>
            <a:off x="4955735" y="5831920"/>
            <a:ext cx="1626000"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 </a:t>
            </a:r>
            <a:r>
              <a:rPr lang="en-US" sz="1400" dirty="0" err="1" smtClean="0"/>
              <a:t>qualty</a:t>
            </a:r>
            <a:r>
              <a:rPr lang="en-US" sz="1400" dirty="0" smtClean="0"/>
              <a:t> and classification task </a:t>
            </a:r>
            <a:r>
              <a:rPr lang="en-US" sz="1400" dirty="0" err="1" smtClean="0"/>
              <a:t>sucess</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28" name="Content Placeholder 2"/>
          <p:cNvSpPr txBox="1">
            <a:spLocks/>
          </p:cNvSpPr>
          <p:nvPr/>
        </p:nvSpPr>
        <p:spPr>
          <a:xfrm>
            <a:off x="4955735" y="437152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3" name="Title 2"/>
          <p:cNvSpPr txBox="1">
            <a:spLocks/>
          </p:cNvSpPr>
          <p:nvPr/>
        </p:nvSpPr>
        <p:spPr>
          <a:xfrm>
            <a:off x="4764147" y="152400"/>
            <a:ext cx="1942872" cy="981022"/>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pPr>
              <a:lnSpc>
                <a:spcPct val="100000"/>
              </a:lnSpc>
            </a:pPr>
            <a:r>
              <a:rPr lang="en-US" sz="2100" dirty="0"/>
              <a:t>New Domain </a:t>
            </a:r>
            <a:br>
              <a:rPr lang="en-US" sz="2100" dirty="0"/>
            </a:br>
            <a:r>
              <a:rPr lang="en-US" sz="2100" dirty="0"/>
              <a:t>New Dataset</a:t>
            </a:r>
            <a:br>
              <a:rPr lang="en-US" sz="2100" dirty="0"/>
            </a:br>
            <a:r>
              <a:rPr lang="en-US" sz="2100" dirty="0"/>
              <a:t> New Evaluation</a:t>
            </a:r>
          </a:p>
        </p:txBody>
      </p:sp>
    </p:spTree>
    <p:extLst>
      <p:ext uri="{BB962C8B-B14F-4D97-AF65-F5344CB8AC3E}">
        <p14:creationId xmlns:p14="http://schemas.microsoft.com/office/powerpoint/2010/main" val="2157416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513598" y="6371299"/>
            <a:ext cx="561975" cy="365125"/>
          </a:xfrm>
        </p:spPr>
        <p:txBody>
          <a:bodyPr/>
          <a:lstStyle/>
          <a:p>
            <a:fld id="{A61D9B67-6600-B34F-9345-242C6B7CD63C}" type="slidenum">
              <a:rPr lang="en-US" smtClean="0"/>
              <a:t>69</a:t>
            </a:fld>
            <a:endParaRPr lang="en-US" dirty="0"/>
          </a:p>
        </p:txBody>
      </p:sp>
      <p:sp>
        <p:nvSpPr>
          <p:cNvPr id="13" name="Content Placeholder 2"/>
          <p:cNvSpPr txBox="1">
            <a:spLocks/>
          </p:cNvSpPr>
          <p:nvPr/>
        </p:nvSpPr>
        <p:spPr>
          <a:xfrm>
            <a:off x="6921233" y="2787361"/>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clustering </a:t>
            </a:r>
          </a:p>
          <a:p>
            <a:pPr marL="0" indent="0" algn="ctr">
              <a:spcBef>
                <a:spcPts val="0"/>
              </a:spcBef>
              <a:spcAft>
                <a:spcPts val="0"/>
              </a:spcAft>
              <a:buNone/>
            </a:pPr>
            <a:r>
              <a:rPr lang="en-US" sz="1400" dirty="0" smtClean="0"/>
              <a:t>co-occurrence network</a:t>
            </a:r>
            <a:endParaRPr lang="en-US" sz="1400" dirty="0"/>
          </a:p>
        </p:txBody>
      </p:sp>
      <p:sp>
        <p:nvSpPr>
          <p:cNvPr id="22" name="Content Placeholder 2"/>
          <p:cNvSpPr txBox="1">
            <a:spLocks/>
          </p:cNvSpPr>
          <p:nvPr/>
        </p:nvSpPr>
        <p:spPr>
          <a:xfrm>
            <a:off x="6685802" y="1450738"/>
            <a:ext cx="2266441"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network data with</a:t>
            </a:r>
          </a:p>
          <a:p>
            <a:pPr marL="0" indent="0" algn="ctr">
              <a:spcBef>
                <a:spcPts val="0"/>
              </a:spcBef>
              <a:spcAft>
                <a:spcPts val="0"/>
              </a:spcAft>
              <a:buNone/>
            </a:pPr>
            <a:r>
              <a:rPr lang="en-US" sz="1400" dirty="0" smtClean="0"/>
              <a:t> short text component </a:t>
            </a:r>
          </a:p>
          <a:p>
            <a:pPr marL="0" indent="0" algn="ctr">
              <a:spcBef>
                <a:spcPts val="0"/>
              </a:spcBef>
              <a:spcAft>
                <a:spcPts val="0"/>
              </a:spcAft>
              <a:buNone/>
            </a:pPr>
            <a:r>
              <a:rPr lang="en-US" sz="1400" dirty="0" smtClean="0"/>
              <a:t>and other </a:t>
            </a:r>
            <a:r>
              <a:rPr lang="en-US" sz="1400" dirty="0" err="1" smtClean="0"/>
              <a:t>entites</a:t>
            </a:r>
            <a:endParaRPr lang="en-US" sz="1400" dirty="0"/>
          </a:p>
        </p:txBody>
      </p:sp>
      <p:sp>
        <p:nvSpPr>
          <p:cNvPr id="24" name="Content Placeholder 2"/>
          <p:cNvSpPr txBox="1">
            <a:spLocks/>
          </p:cNvSpPr>
          <p:nvPr/>
        </p:nvSpPr>
        <p:spPr>
          <a:xfrm>
            <a:off x="6927615" y="5831920"/>
            <a:ext cx="1836975"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hierarchy</a:t>
            </a:r>
          </a:p>
          <a:p>
            <a:pPr marL="0" indent="0" algn="ctr">
              <a:spcBef>
                <a:spcPts val="0"/>
              </a:spcBef>
              <a:spcAft>
                <a:spcPts val="0"/>
              </a:spcAft>
              <a:buNone/>
            </a:pPr>
            <a:r>
              <a:rPr lang="en-US" sz="1400" dirty="0" smtClean="0"/>
              <a:t>quality and subtopic discovery</a:t>
            </a:r>
            <a:endParaRPr lang="en-US" sz="1400" dirty="0"/>
          </a:p>
        </p:txBody>
      </p:sp>
      <p:sp>
        <p:nvSpPr>
          <p:cNvPr id="26" name="Content Placeholder 2"/>
          <p:cNvSpPr txBox="1">
            <a:spLocks/>
          </p:cNvSpPr>
          <p:nvPr/>
        </p:nvSpPr>
        <p:spPr>
          <a:xfrm>
            <a:off x="274502" y="145073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274502" y="291113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29" name="Content Placeholder 2"/>
          <p:cNvSpPr txBox="1">
            <a:spLocks/>
          </p:cNvSpPr>
          <p:nvPr/>
        </p:nvSpPr>
        <p:spPr>
          <a:xfrm>
            <a:off x="6964507" y="435357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estimated topical frequency and  integrated ranking</a:t>
            </a:r>
            <a:endParaRPr lang="en-US" sz="1400" dirty="0"/>
          </a:p>
        </p:txBody>
      </p:sp>
      <p:sp>
        <p:nvSpPr>
          <p:cNvPr id="30" name="Content Placeholder 2"/>
          <p:cNvSpPr txBox="1">
            <a:spLocks/>
          </p:cNvSpPr>
          <p:nvPr/>
        </p:nvSpPr>
        <p:spPr>
          <a:xfrm>
            <a:off x="81007" y="437152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26902" y="583192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34" name="Title 2"/>
          <p:cNvSpPr txBox="1">
            <a:spLocks/>
          </p:cNvSpPr>
          <p:nvPr/>
        </p:nvSpPr>
        <p:spPr>
          <a:xfrm>
            <a:off x="6851714" y="152400"/>
            <a:ext cx="1942872" cy="981022"/>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pPr>
              <a:lnSpc>
                <a:spcPct val="100000"/>
              </a:lnSpc>
            </a:pPr>
            <a:r>
              <a:rPr lang="en-US" sz="2100" dirty="0" smtClean="0"/>
              <a:t>Constructing  </a:t>
            </a:r>
          </a:p>
          <a:p>
            <a:pPr>
              <a:lnSpc>
                <a:spcPct val="100000"/>
              </a:lnSpc>
            </a:pPr>
            <a:r>
              <a:rPr lang="en-US" sz="2100" dirty="0" smtClean="0"/>
              <a:t>A Topical Hierarchy</a:t>
            </a:r>
            <a:endParaRPr lang="en-US" sz="2100" dirty="0"/>
          </a:p>
        </p:txBody>
      </p:sp>
    </p:spTree>
    <p:extLst>
      <p:ext uri="{BB962C8B-B14F-4D97-AF65-F5344CB8AC3E}">
        <p14:creationId xmlns:p14="http://schemas.microsoft.com/office/powerpoint/2010/main" val="35431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6366784" y="2128571"/>
            <a:ext cx="1795578" cy="90450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unigram-generating </a:t>
            </a:r>
          </a:p>
          <a:p>
            <a:pPr marL="0" indent="0" algn="ctr">
              <a:spcBef>
                <a:spcPts val="0"/>
              </a:spcBef>
              <a:spcAft>
                <a:spcPts val="0"/>
              </a:spcAft>
              <a:buNone/>
            </a:pPr>
            <a:r>
              <a:rPr lang="en-US" sz="1400" dirty="0" smtClean="0"/>
              <a:t>topic model (</a:t>
            </a:r>
            <a:r>
              <a:rPr lang="en-US" sz="1400" dirty="0" err="1" smtClean="0"/>
              <a:t>bLDA</a:t>
            </a:r>
            <a:r>
              <a:rPr lang="en-US" sz="1400" dirty="0" smtClean="0"/>
              <a:t>)</a:t>
            </a:r>
            <a:endParaRPr lang="en-US" sz="1400" dirty="0"/>
          </a:p>
        </p:txBody>
      </p:sp>
      <p:sp>
        <p:nvSpPr>
          <p:cNvPr id="14" name="Content Placeholder 2"/>
          <p:cNvSpPr txBox="1">
            <a:spLocks/>
          </p:cNvSpPr>
          <p:nvPr/>
        </p:nvSpPr>
        <p:spPr>
          <a:xfrm>
            <a:off x="6389359" y="3712736"/>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frequent pattern mining and  integrated ranking</a:t>
            </a:r>
            <a:endParaRPr lang="en-US" sz="1400" dirty="0"/>
          </a:p>
        </p:txBody>
      </p:sp>
      <p:sp>
        <p:nvSpPr>
          <p:cNvPr id="20" name="Content Placeholder 2"/>
          <p:cNvSpPr txBox="1">
            <a:spLocks/>
          </p:cNvSpPr>
          <p:nvPr/>
        </p:nvSpPr>
        <p:spPr>
          <a:xfrm>
            <a:off x="6366784"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collection of short texts in scientific domain</a:t>
            </a:r>
            <a:endParaRPr lang="en-US" sz="1400" dirty="0"/>
          </a:p>
        </p:txBody>
      </p:sp>
      <p:sp>
        <p:nvSpPr>
          <p:cNvPr id="23" name="Content Placeholder 2"/>
          <p:cNvSpPr txBox="1">
            <a:spLocks/>
          </p:cNvSpPr>
          <p:nvPr/>
        </p:nvSpPr>
        <p:spPr>
          <a:xfrm>
            <a:off x="6416439" y="5173130"/>
            <a:ext cx="1750429"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400" dirty="0" smtClean="0"/>
              <a:t>topical phrase</a:t>
            </a:r>
          </a:p>
          <a:p>
            <a:pPr marL="0" indent="0" algn="ctr">
              <a:spcBef>
                <a:spcPts val="0"/>
              </a:spcBef>
              <a:spcAft>
                <a:spcPts val="0"/>
              </a:spcAft>
              <a:buNone/>
            </a:pPr>
            <a:r>
              <a:rPr lang="en-US" sz="1400" dirty="0" err="1" smtClean="0"/>
              <a:t>qualty</a:t>
            </a:r>
            <a:endParaRPr lang="en-US" sz="1400" dirty="0"/>
          </a:p>
        </p:txBody>
      </p:sp>
      <p:sp>
        <p:nvSpPr>
          <p:cNvPr id="26" name="Content Placeholder 2"/>
          <p:cNvSpPr txBox="1">
            <a:spLocks/>
          </p:cNvSpPr>
          <p:nvPr/>
        </p:nvSpPr>
        <p:spPr>
          <a:xfrm>
            <a:off x="4047139" y="791948"/>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Data</a:t>
            </a:r>
            <a:endParaRPr lang="en-US" dirty="0">
              <a:solidFill>
                <a:schemeClr val="tx1"/>
              </a:solidFill>
            </a:endParaRPr>
          </a:p>
        </p:txBody>
      </p:sp>
      <p:sp>
        <p:nvSpPr>
          <p:cNvPr id="27" name="Content Placeholder 2"/>
          <p:cNvSpPr txBox="1">
            <a:spLocks/>
          </p:cNvSpPr>
          <p:nvPr/>
        </p:nvSpPr>
        <p:spPr>
          <a:xfrm>
            <a:off x="4047139" y="2252342"/>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 Discovery</a:t>
            </a:r>
            <a:endParaRPr lang="en-US" dirty="0">
              <a:solidFill>
                <a:schemeClr val="tx1"/>
              </a:solidFill>
            </a:endParaRPr>
          </a:p>
        </p:txBody>
      </p:sp>
      <p:sp>
        <p:nvSpPr>
          <p:cNvPr id="30" name="Content Placeholder 2"/>
          <p:cNvSpPr txBox="1">
            <a:spLocks/>
          </p:cNvSpPr>
          <p:nvPr/>
        </p:nvSpPr>
        <p:spPr>
          <a:xfrm>
            <a:off x="3693991" y="3712736"/>
            <a:ext cx="2501874"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Topical Phrase Construction</a:t>
            </a:r>
            <a:endParaRPr lang="en-US" dirty="0">
              <a:solidFill>
                <a:schemeClr val="tx1"/>
              </a:solidFill>
            </a:endParaRPr>
          </a:p>
        </p:txBody>
      </p:sp>
      <p:sp>
        <p:nvSpPr>
          <p:cNvPr id="31" name="Content Placeholder 2"/>
          <p:cNvSpPr txBox="1">
            <a:spLocks/>
          </p:cNvSpPr>
          <p:nvPr/>
        </p:nvSpPr>
        <p:spPr>
          <a:xfrm>
            <a:off x="4047139" y="5173130"/>
            <a:ext cx="1795578" cy="904504"/>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dirty="0" smtClean="0">
                <a:solidFill>
                  <a:schemeClr val="tx1"/>
                </a:solidFill>
              </a:rPr>
              <a:t>Evaluation</a:t>
            </a:r>
            <a:endParaRPr lang="en-US" dirty="0">
              <a:solidFill>
                <a:schemeClr val="tx1"/>
              </a:solidFill>
            </a:endParaRPr>
          </a:p>
        </p:txBody>
      </p:sp>
      <p:sp>
        <p:nvSpPr>
          <p:cNvPr id="19" name="Title 2"/>
          <p:cNvSpPr>
            <a:spLocks noGrp="1"/>
          </p:cNvSpPr>
          <p:nvPr>
            <p:ph type="title"/>
          </p:nvPr>
        </p:nvSpPr>
        <p:spPr>
          <a:xfrm>
            <a:off x="457200" y="2284882"/>
            <a:ext cx="2495809" cy="1980746"/>
          </a:xfrm>
        </p:spPr>
        <p:txBody>
          <a:bodyPr/>
          <a:lstStyle/>
          <a:p>
            <a:r>
              <a:rPr lang="en-US" sz="3600" dirty="0" smtClean="0"/>
              <a:t>Constructing Topical Phrases</a:t>
            </a:r>
            <a:endParaRPr lang="en-US" sz="3600" dirty="0"/>
          </a:p>
        </p:txBody>
      </p:sp>
      <p:sp>
        <p:nvSpPr>
          <p:cNvPr id="32" name="Title 2"/>
          <p:cNvSpPr txBox="1">
            <a:spLocks/>
          </p:cNvSpPr>
          <p:nvPr/>
        </p:nvSpPr>
        <p:spPr>
          <a:xfrm>
            <a:off x="457200" y="4318871"/>
            <a:ext cx="2495809" cy="596738"/>
          </a:xfrm>
          <a:prstGeom prst="rect">
            <a:avLst/>
          </a:prstGeom>
          <a:effectLst/>
        </p:spPr>
        <p:txBody>
          <a:bodyPr vert="horz" lIns="91440" tIns="45720" rIns="91440" bIns="45720" rtlCol="0" anchor="b">
            <a:noAutofit/>
          </a:bodyPr>
          <a:lstStyle>
            <a:lvl1pPr algn="ctr" defTabSz="914400" rtl="0" eaLnBrk="1" latinLnBrk="0" hangingPunct="1">
              <a:lnSpc>
                <a:spcPts val="5800"/>
              </a:lnSpc>
              <a:spcBef>
                <a:spcPct val="0"/>
              </a:spcBef>
              <a:buNone/>
              <a:defRPr sz="4800" b="0" i="0" kern="1200">
                <a:solidFill>
                  <a:schemeClr val="tx2"/>
                </a:solidFill>
                <a:effectLst/>
                <a:latin typeface="Gill Sans Light"/>
                <a:ea typeface="+mj-ea"/>
                <a:cs typeface="Gill Sans Light"/>
              </a:defRPr>
            </a:lvl1pPr>
          </a:lstStyle>
          <a:p>
            <a:r>
              <a:rPr lang="en-US" sz="2400" dirty="0" smtClean="0">
                <a:solidFill>
                  <a:schemeClr val="accent5"/>
                </a:solidFill>
              </a:rPr>
              <a:t>KERT</a:t>
            </a:r>
            <a:endParaRPr lang="en-US" sz="2400" dirty="0">
              <a:solidFill>
                <a:schemeClr val="accent5"/>
              </a:solidFill>
            </a:endParaRPr>
          </a:p>
        </p:txBody>
      </p:sp>
    </p:spTree>
    <p:extLst>
      <p:ext uri="{BB962C8B-B14F-4D97-AF65-F5344CB8AC3E}">
        <p14:creationId xmlns:p14="http://schemas.microsoft.com/office/powerpoint/2010/main" val="2932628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3058"/>
            <a:ext cx="8229600" cy="1600200"/>
          </a:xfrm>
        </p:spPr>
        <p:txBody>
          <a:bodyPr/>
          <a:lstStyle/>
          <a:p>
            <a:r>
              <a:rPr lang="en-US" sz="6800" dirty="0" smtClean="0"/>
              <a:t>IBM Research</a:t>
            </a:r>
            <a:br>
              <a:rPr lang="en-US" sz="6800" dirty="0" smtClean="0"/>
            </a:br>
            <a:r>
              <a:rPr lang="en-US" dirty="0" smtClean="0"/>
              <a:t>Text Analytics Team</a:t>
            </a:r>
            <a:endParaRPr lang="en-US" dirty="0"/>
          </a:p>
        </p:txBody>
      </p:sp>
      <p:sp>
        <p:nvSpPr>
          <p:cNvPr id="5" name="Text Placeholder 4"/>
          <p:cNvSpPr>
            <a:spLocks noGrp="1"/>
          </p:cNvSpPr>
          <p:nvPr>
            <p:ph idx="1"/>
          </p:nvPr>
        </p:nvSpPr>
        <p:spPr>
          <a:xfrm>
            <a:off x="2241176" y="2318872"/>
            <a:ext cx="4945530" cy="939800"/>
          </a:xfrm>
        </p:spPr>
        <p:txBody>
          <a:bodyPr>
            <a:normAutofit/>
          </a:bodyPr>
          <a:lstStyle/>
          <a:p>
            <a:pPr marL="0" indent="0">
              <a:buNone/>
            </a:pPr>
            <a:r>
              <a:rPr lang="en-US" sz="2900" dirty="0" smtClean="0"/>
              <a:t>After graduation, I will be joining</a:t>
            </a:r>
            <a:endParaRPr lang="en-US" sz="2900" dirty="0"/>
          </a:p>
        </p:txBody>
      </p:sp>
      <p:sp>
        <p:nvSpPr>
          <p:cNvPr id="4" name="Slide Number Placeholder 3"/>
          <p:cNvSpPr>
            <a:spLocks noGrp="1"/>
          </p:cNvSpPr>
          <p:nvPr>
            <p:ph type="sldNum" sz="quarter" idx="12"/>
          </p:nvPr>
        </p:nvSpPr>
        <p:spPr/>
        <p:txBody>
          <a:bodyPr/>
          <a:lstStyle/>
          <a:p>
            <a:fld id="{A61D9B67-6600-B34F-9345-242C6B7CD63C}" type="slidenum">
              <a:rPr lang="en-US" smtClean="0"/>
              <a:t>70</a:t>
            </a:fld>
            <a:endParaRPr lang="en-US"/>
          </a:p>
        </p:txBody>
      </p:sp>
    </p:spTree>
    <p:extLst>
      <p:ext uri="{BB962C8B-B14F-4D97-AF65-F5344CB8AC3E}">
        <p14:creationId xmlns:p14="http://schemas.microsoft.com/office/powerpoint/2010/main" val="798043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0270"/>
            <a:ext cx="8229600" cy="1029808"/>
          </a:xfrm>
        </p:spPr>
        <p:txBody>
          <a:bodyPr/>
          <a:lstStyle/>
          <a:p>
            <a:r>
              <a:rPr lang="en-US" sz="6800" dirty="0" smtClean="0"/>
              <a:t>Thank you!</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71</a:t>
            </a:fld>
            <a:endParaRPr lang="en-US"/>
          </a:p>
        </p:txBody>
      </p:sp>
    </p:spTree>
    <p:extLst>
      <p:ext uri="{BB962C8B-B14F-4D97-AF65-F5344CB8AC3E}">
        <p14:creationId xmlns:p14="http://schemas.microsoft.com/office/powerpoint/2010/main" val="2396829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8504"/>
            <a:ext cx="8229600" cy="1600200"/>
          </a:xfrm>
        </p:spPr>
        <p:txBody>
          <a:bodyPr/>
          <a:lstStyle/>
          <a:p>
            <a:r>
              <a:rPr lang="en-US" dirty="0" smtClean="0"/>
              <a:t>Appendix</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72</a:t>
            </a:fld>
            <a:endParaRPr lang="en-US"/>
          </a:p>
        </p:txBody>
      </p:sp>
    </p:spTree>
    <p:extLst>
      <p:ext uri="{BB962C8B-B14F-4D97-AF65-F5344CB8AC3E}">
        <p14:creationId xmlns:p14="http://schemas.microsoft.com/office/powerpoint/2010/main" val="3743875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31422" y="1429622"/>
            <a:ext cx="2139244" cy="999066"/>
          </a:xfrm>
          <a:prstGeom prst="rect">
            <a:avLst/>
          </a:prstGeom>
          <a:ln>
            <a:solidFill>
              <a:srgbClr val="6076B4"/>
            </a:solid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Heterogeneous Information  </a:t>
            </a:r>
            <a:r>
              <a:rPr lang="en-US" sz="2000" dirty="0"/>
              <a:t>N</a:t>
            </a:r>
            <a:r>
              <a:rPr lang="en-US" sz="2000" dirty="0" smtClean="0"/>
              <a:t>etwork</a:t>
            </a:r>
            <a:endParaRPr lang="en-US" sz="2000" dirty="0"/>
          </a:p>
        </p:txBody>
      </p:sp>
      <p:sp>
        <p:nvSpPr>
          <p:cNvPr id="7" name="Content Placeholder 2"/>
          <p:cNvSpPr txBox="1">
            <a:spLocks/>
          </p:cNvSpPr>
          <p:nvPr/>
        </p:nvSpPr>
        <p:spPr>
          <a:xfrm>
            <a:off x="6039556" y="1429622"/>
            <a:ext cx="2760133" cy="999066"/>
          </a:xfrm>
          <a:prstGeom prst="rect">
            <a:avLst/>
          </a:prstGeom>
          <a:ln>
            <a:solidFill>
              <a:srgbClr val="6076B4"/>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Detect Hierarchical Topical Communities</a:t>
            </a:r>
            <a:endParaRPr lang="en-US" sz="2000" dirty="0"/>
          </a:p>
        </p:txBody>
      </p:sp>
      <p:sp>
        <p:nvSpPr>
          <p:cNvPr id="8" name="Content Placeholder 2"/>
          <p:cNvSpPr txBox="1">
            <a:spLocks/>
          </p:cNvSpPr>
          <p:nvPr/>
        </p:nvSpPr>
        <p:spPr>
          <a:xfrm>
            <a:off x="3093153" y="3735374"/>
            <a:ext cx="2381957" cy="1092555"/>
          </a:xfrm>
          <a:prstGeom prst="rect">
            <a:avLst/>
          </a:prstGeom>
          <a:ln>
            <a:solidFill>
              <a:srgbClr val="6076B4"/>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Two Types of Entity Role Discovery</a:t>
            </a:r>
            <a:endParaRPr lang="en-US" sz="2000" dirty="0"/>
          </a:p>
        </p:txBody>
      </p:sp>
      <p:sp>
        <p:nvSpPr>
          <p:cNvPr id="9" name="Content Placeholder 2"/>
          <p:cNvSpPr txBox="1">
            <a:spLocks/>
          </p:cNvSpPr>
          <p:nvPr/>
        </p:nvSpPr>
        <p:spPr>
          <a:xfrm>
            <a:off x="1656645" y="5735100"/>
            <a:ext cx="2139244" cy="878068"/>
          </a:xfrm>
          <a:prstGeom prst="rect">
            <a:avLst/>
          </a:prstGeom>
          <a:ln>
            <a:solidFill>
              <a:srgbClr val="6076B4"/>
            </a:solidFill>
          </a:ln>
        </p:spPr>
        <p:txBody>
          <a:bodyPr vert="horz" lIns="91440" tIns="45720" rIns="91440" bIns="45720" rtlCol="0">
            <a:normAutofit fontScale="92500"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Ranking Entities in a Topical Community</a:t>
            </a:r>
            <a:endParaRPr lang="en-US" sz="2000" dirty="0"/>
          </a:p>
        </p:txBody>
      </p:sp>
      <p:sp>
        <p:nvSpPr>
          <p:cNvPr id="10" name="Content Placeholder 2"/>
          <p:cNvSpPr txBox="1">
            <a:spLocks/>
          </p:cNvSpPr>
          <p:nvPr/>
        </p:nvSpPr>
        <p:spPr>
          <a:xfrm>
            <a:off x="4546600" y="5735100"/>
            <a:ext cx="2720621" cy="878068"/>
          </a:xfrm>
          <a:prstGeom prst="rect">
            <a:avLst/>
          </a:prstGeom>
          <a:ln>
            <a:solidFill>
              <a:srgbClr val="6076B4"/>
            </a:solidFill>
          </a:ln>
        </p:spPr>
        <p:txBody>
          <a:bodyPr vert="horz" lIns="91440" tIns="45720" rIns="91440" bIns="45720" rtlCol="0">
            <a:normAutofit fontScale="92500"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a:t>Representing an Entity’s Role in a Topical Community</a:t>
            </a:r>
          </a:p>
        </p:txBody>
      </p:sp>
      <p:cxnSp>
        <p:nvCxnSpPr>
          <p:cNvPr id="11" name="Straight Arrow Connector 10"/>
          <p:cNvCxnSpPr>
            <a:stCxn id="6" idx="3"/>
          </p:cNvCxnSpPr>
          <p:nvPr/>
        </p:nvCxnSpPr>
        <p:spPr>
          <a:xfrm>
            <a:off x="2370666" y="1929155"/>
            <a:ext cx="7224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1"/>
          </p:cNvCxnSpPr>
          <p:nvPr/>
        </p:nvCxnSpPr>
        <p:spPr>
          <a:xfrm>
            <a:off x="5475111" y="1929155"/>
            <a:ext cx="5644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p:cNvCxnSpPr>
          <p:nvPr/>
        </p:nvCxnSpPr>
        <p:spPr>
          <a:xfrm>
            <a:off x="1301044" y="2428688"/>
            <a:ext cx="2170289" cy="130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2"/>
          </p:cNvCxnSpPr>
          <p:nvPr/>
        </p:nvCxnSpPr>
        <p:spPr>
          <a:xfrm flipH="1">
            <a:off x="5080000" y="2428688"/>
            <a:ext cx="2339623" cy="13066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471333" y="4827929"/>
            <a:ext cx="0" cy="90717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080000" y="4827929"/>
            <a:ext cx="0" cy="90717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3093154" y="1292566"/>
            <a:ext cx="2381957" cy="1273178"/>
          </a:xfrm>
          <a:prstGeom prst="rect">
            <a:avLst/>
          </a:prstGeom>
          <a:ln>
            <a:solidFill>
              <a:srgbClr val="6076B4"/>
            </a:solidFill>
          </a:ln>
        </p:spPr>
        <p:txBody>
          <a:bodyPr vert="horz" lIns="91440" tIns="45720" rIns="91440" bIns="45720" rtlCol="0">
            <a:normAutofit lnSpcReduction="10000"/>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US" sz="2000" dirty="0" smtClean="0"/>
              <a:t>Construct Term Co-occurrence Network from Text Component</a:t>
            </a:r>
            <a:endParaRPr lang="en-US" sz="2000" dirty="0"/>
          </a:p>
        </p:txBody>
      </p:sp>
      <p:sp>
        <p:nvSpPr>
          <p:cNvPr id="18" name="Title 1"/>
          <p:cNvSpPr>
            <a:spLocks noGrp="1"/>
          </p:cNvSpPr>
          <p:nvPr>
            <p:ph type="title"/>
          </p:nvPr>
        </p:nvSpPr>
        <p:spPr>
          <a:xfrm>
            <a:off x="0" y="0"/>
            <a:ext cx="9144000" cy="879126"/>
          </a:xfrm>
        </p:spPr>
        <p:txBody>
          <a:bodyPr/>
          <a:lstStyle/>
          <a:p>
            <a:r>
              <a:rPr lang="en-US" sz="4400" dirty="0" smtClean="0"/>
              <a:t>CATHY for Entity Role Discovery</a:t>
            </a:r>
            <a:endParaRPr lang="en-US" sz="4400" dirty="0"/>
          </a:p>
        </p:txBody>
      </p:sp>
      <p:sp>
        <p:nvSpPr>
          <p:cNvPr id="19" name="Rectangle 18"/>
          <p:cNvSpPr/>
          <p:nvPr/>
        </p:nvSpPr>
        <p:spPr>
          <a:xfrm>
            <a:off x="2914357" y="1058208"/>
            <a:ext cx="6056654" cy="1693132"/>
          </a:xfrm>
          <a:prstGeom prst="rect">
            <a:avLst/>
          </a:prstGeom>
          <a:solidFill>
            <a:srgbClr val="9C5252">
              <a:alpha val="1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7796493" y="2751340"/>
            <a:ext cx="1239642" cy="492443"/>
          </a:xfrm>
          <a:prstGeom prst="rect">
            <a:avLst/>
          </a:prstGeom>
          <a:noFill/>
        </p:spPr>
        <p:txBody>
          <a:bodyPr wrap="none" rtlCol="0">
            <a:spAutoFit/>
          </a:bodyPr>
          <a:lstStyle/>
          <a:p>
            <a:r>
              <a:rPr lang="en-US" sz="2600" dirty="0" smtClean="0">
                <a:solidFill>
                  <a:schemeClr val="accent2"/>
                </a:solidFill>
                <a:latin typeface="Gill Sans Light"/>
                <a:cs typeface="Gill Sans Light"/>
              </a:rPr>
              <a:t>CATHY</a:t>
            </a:r>
            <a:endParaRPr lang="en-US" sz="2600" dirty="0">
              <a:solidFill>
                <a:schemeClr val="accent2"/>
              </a:solidFill>
              <a:latin typeface="Gill Sans Light"/>
              <a:cs typeface="Gill Sans Light"/>
            </a:endParaRPr>
          </a:p>
        </p:txBody>
      </p:sp>
      <p:sp>
        <p:nvSpPr>
          <p:cNvPr id="2" name="Slide Number Placeholder 1"/>
          <p:cNvSpPr>
            <a:spLocks noGrp="1"/>
          </p:cNvSpPr>
          <p:nvPr>
            <p:ph type="sldNum" sz="quarter" idx="12"/>
          </p:nvPr>
        </p:nvSpPr>
        <p:spPr/>
        <p:txBody>
          <a:bodyPr/>
          <a:lstStyle/>
          <a:p>
            <a:fld id="{A61D9B67-6600-B34F-9345-242C6B7CD63C}" type="slidenum">
              <a:rPr lang="en-US" smtClean="0"/>
              <a:t>73</a:t>
            </a:fld>
            <a:endParaRPr lang="en-US"/>
          </a:p>
        </p:txBody>
      </p:sp>
    </p:spTree>
    <p:extLst>
      <p:ext uri="{BB962C8B-B14F-4D97-AF65-F5344CB8AC3E}">
        <p14:creationId xmlns:p14="http://schemas.microsoft.com/office/powerpoint/2010/main" val="4368765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a:t>H</a:t>
            </a:r>
            <a:r>
              <a:rPr lang="en-US" dirty="0" smtClean="0"/>
              <a:t>ierarchical Topical Communities</a:t>
            </a:r>
            <a:endParaRPr lang="en-US" dirty="0"/>
          </a:p>
        </p:txBody>
      </p:sp>
      <p:sp>
        <p:nvSpPr>
          <p:cNvPr id="3" name="Content Placeholder 2"/>
          <p:cNvSpPr>
            <a:spLocks noGrp="1"/>
          </p:cNvSpPr>
          <p:nvPr>
            <p:ph idx="1"/>
          </p:nvPr>
        </p:nvSpPr>
        <p:spPr>
          <a:xfrm>
            <a:off x="457200" y="1269849"/>
            <a:ext cx="8229600" cy="5372439"/>
          </a:xfrm>
        </p:spPr>
        <p:txBody>
          <a:bodyPr>
            <a:normAutofit/>
          </a:bodyPr>
          <a:lstStyle/>
          <a:p>
            <a:r>
              <a:rPr lang="en-US" dirty="0"/>
              <a:t>People and communities are often characterized by the </a:t>
            </a:r>
            <a:r>
              <a:rPr lang="en-US" i="1" dirty="0"/>
              <a:t>topics and themes </a:t>
            </a:r>
            <a:r>
              <a:rPr lang="en-US" dirty="0"/>
              <a:t>they are working on, or communicating about. </a:t>
            </a:r>
            <a:endParaRPr lang="en-US" dirty="0" smtClean="0"/>
          </a:p>
          <a:p>
            <a:r>
              <a:rPr lang="en-US" dirty="0" smtClean="0"/>
              <a:t>We </a:t>
            </a:r>
            <a:r>
              <a:rPr lang="en-US" dirty="0"/>
              <a:t>are often interested in analyzing </a:t>
            </a:r>
            <a:r>
              <a:rPr lang="en-US" dirty="0" smtClean="0"/>
              <a:t>such roles </a:t>
            </a:r>
            <a:r>
              <a:rPr lang="en-US" dirty="0"/>
              <a:t>at different levels of granularity </a:t>
            </a:r>
          </a:p>
          <a:p>
            <a:r>
              <a:rPr lang="en-US" dirty="0"/>
              <a:t>In the real world, topical communities - communities built around shared topics - are naturally hierarchical </a:t>
            </a:r>
          </a:p>
          <a:p>
            <a:pPr lvl="1"/>
            <a:r>
              <a:rPr lang="en-US" dirty="0"/>
              <a:t>People participate in large communities, encompassing many interests</a:t>
            </a:r>
          </a:p>
          <a:p>
            <a:pPr lvl="1"/>
            <a:r>
              <a:rPr lang="en-US" dirty="0"/>
              <a:t>Also participate in small, focused </a:t>
            </a:r>
            <a:r>
              <a:rPr lang="en-US" dirty="0" err="1"/>
              <a:t>subcommunities</a:t>
            </a:r>
            <a:r>
              <a:rPr lang="en-US" dirty="0"/>
              <a:t> </a:t>
            </a:r>
          </a:p>
          <a:p>
            <a:r>
              <a:rPr lang="en-US" dirty="0" smtClean="0"/>
              <a:t>The </a:t>
            </a:r>
            <a:r>
              <a:rPr lang="en-US" dirty="0"/>
              <a:t>hierarchical structure of the topical communities allows us to distinguish between, e.g., authors who publish on a diverse range of database topics, and authors who are particular experts in query processing. </a:t>
            </a:r>
          </a:p>
        </p:txBody>
      </p:sp>
      <p:sp>
        <p:nvSpPr>
          <p:cNvPr id="4" name="Slide Number Placeholder 3"/>
          <p:cNvSpPr>
            <a:spLocks noGrp="1"/>
          </p:cNvSpPr>
          <p:nvPr>
            <p:ph type="sldNum" sz="quarter" idx="12"/>
          </p:nvPr>
        </p:nvSpPr>
        <p:spPr/>
        <p:txBody>
          <a:bodyPr/>
          <a:lstStyle/>
          <a:p>
            <a:fld id="{A61D9B67-6600-B34F-9345-242C6B7CD63C}" type="slidenum">
              <a:rPr lang="en-US" smtClean="0"/>
              <a:t>74</a:t>
            </a:fld>
            <a:endParaRPr lang="en-US"/>
          </a:p>
        </p:txBody>
      </p:sp>
    </p:spTree>
    <p:extLst>
      <p:ext uri="{BB962C8B-B14F-4D97-AF65-F5344CB8AC3E}">
        <p14:creationId xmlns:p14="http://schemas.microsoft.com/office/powerpoint/2010/main" val="60603529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441"/>
            <a:ext cx="8994588" cy="830286"/>
          </a:xfrm>
        </p:spPr>
        <p:txBody>
          <a:bodyPr/>
          <a:lstStyle/>
          <a:p>
            <a:r>
              <a:rPr lang="en-US" dirty="0" smtClean="0"/>
              <a:t>Two Types of (Topical) Role Discovery</a:t>
            </a:r>
            <a:endParaRPr lang="en-US" dirty="0"/>
          </a:p>
        </p:txBody>
      </p:sp>
      <p:sp>
        <p:nvSpPr>
          <p:cNvPr id="3" name="Content Placeholder 2"/>
          <p:cNvSpPr>
            <a:spLocks noGrp="1"/>
          </p:cNvSpPr>
          <p:nvPr>
            <p:ph idx="1"/>
          </p:nvPr>
        </p:nvSpPr>
        <p:spPr>
          <a:xfrm>
            <a:off x="457200" y="1253569"/>
            <a:ext cx="8229600" cy="5437559"/>
          </a:xfrm>
        </p:spPr>
        <p:txBody>
          <a:bodyPr>
            <a:normAutofit/>
          </a:bodyPr>
          <a:lstStyle/>
          <a:p>
            <a:r>
              <a:rPr lang="en-US" dirty="0"/>
              <a:t>We present two entity roles that may be discovered</a:t>
            </a:r>
          </a:p>
          <a:p>
            <a:pPr lvl="1"/>
            <a:r>
              <a:rPr lang="en-US" dirty="0"/>
              <a:t>Ongoing example and </a:t>
            </a:r>
            <a:r>
              <a:rPr lang="en-US" dirty="0" smtClean="0"/>
              <a:t>results </a:t>
            </a:r>
            <a:r>
              <a:rPr lang="en-US" dirty="0"/>
              <a:t>from a topical community hierarchy constructed from the DBLP dataset </a:t>
            </a:r>
          </a:p>
          <a:p>
            <a:r>
              <a:rPr lang="en-US" dirty="0"/>
              <a:t>First, given a topical community and an entity type, which entities play the most important roles in the community? </a:t>
            </a:r>
          </a:p>
          <a:p>
            <a:pPr lvl="1"/>
            <a:r>
              <a:rPr lang="en-US" dirty="0"/>
              <a:t>For example, an author’s contribution to the topics of a community (by way of published papers) represents the author’s role in that community. </a:t>
            </a:r>
          </a:p>
          <a:p>
            <a:r>
              <a:rPr lang="en-US" dirty="0"/>
              <a:t>Second, for a given topical community and specific entity, what is that entity’s role in the community? </a:t>
            </a:r>
          </a:p>
          <a:p>
            <a:pPr lvl="1"/>
            <a:r>
              <a:rPr lang="en-US" dirty="0"/>
              <a:t>For instance, which topics within the community get published in a particular conference? Or, which specific topics within the community does an author contribute to? </a:t>
            </a:r>
          </a:p>
          <a:p>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75</a:t>
            </a:fld>
            <a:endParaRPr lang="en-US"/>
          </a:p>
        </p:txBody>
      </p:sp>
    </p:spTree>
    <p:extLst>
      <p:ext uri="{BB962C8B-B14F-4D97-AF65-F5344CB8AC3E}">
        <p14:creationId xmlns:p14="http://schemas.microsoft.com/office/powerpoint/2010/main" val="133920699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76807"/>
          </a:xfrm>
        </p:spPr>
        <p:txBody>
          <a:bodyPr/>
          <a:lstStyle/>
          <a:p>
            <a:r>
              <a:rPr lang="en-US" dirty="0" smtClean="0"/>
              <a:t>Mining Topical Phrases</a:t>
            </a:r>
            <a:endParaRPr lang="en-US" dirty="0"/>
          </a:p>
        </p:txBody>
      </p:sp>
      <p:sp>
        <p:nvSpPr>
          <p:cNvPr id="3" name="Content Placeholder 2"/>
          <p:cNvSpPr>
            <a:spLocks noGrp="1"/>
          </p:cNvSpPr>
          <p:nvPr>
            <p:ph idx="1"/>
          </p:nvPr>
        </p:nvSpPr>
        <p:spPr>
          <a:xfrm>
            <a:off x="195376" y="1334972"/>
            <a:ext cx="8710510" cy="1160204"/>
          </a:xfrm>
        </p:spPr>
        <p:txBody>
          <a:bodyPr>
            <a:noAutofit/>
          </a:bodyPr>
          <a:lstStyle/>
          <a:p>
            <a:r>
              <a:rPr lang="en-US" sz="3000" dirty="0"/>
              <a:t>A</a:t>
            </a:r>
            <a:r>
              <a:rPr lang="en-US" sz="3000" dirty="0" smtClean="0"/>
              <a:t>gain, frequent pattern mining (item = word)</a:t>
            </a:r>
          </a:p>
          <a:p>
            <a:r>
              <a:rPr lang="en-US" sz="3000" dirty="0" smtClean="0"/>
              <a:t>Estimate topical frequency </a:t>
            </a:r>
            <a:r>
              <a:rPr lang="en-US" sz="3000" dirty="0" err="1" smtClean="0"/>
              <a:t>f</a:t>
            </a:r>
            <a:r>
              <a:rPr lang="en-US" sz="3000" baseline="-25000" dirty="0" err="1" smtClean="0"/>
              <a:t>z</a:t>
            </a:r>
            <a:r>
              <a:rPr lang="en-US" sz="3000" dirty="0" smtClean="0"/>
              <a:t>(P)</a:t>
            </a:r>
          </a:p>
        </p:txBody>
      </p:sp>
      <p:graphicFrame>
        <p:nvGraphicFramePr>
          <p:cNvPr id="4" name="Table 3"/>
          <p:cNvGraphicFramePr>
            <a:graphicFrameLocks noGrp="1"/>
          </p:cNvGraphicFramePr>
          <p:nvPr>
            <p:extLst>
              <p:ext uri="{D42A27DB-BD31-4B8C-83A1-F6EECF244321}">
                <p14:modId xmlns:p14="http://schemas.microsoft.com/office/powerpoint/2010/main" val="1261503683"/>
              </p:ext>
            </p:extLst>
          </p:nvPr>
        </p:nvGraphicFramePr>
        <p:xfrm>
          <a:off x="1236804" y="3028102"/>
          <a:ext cx="6578233" cy="1686306"/>
        </p:xfrm>
        <a:graphic>
          <a:graphicData uri="http://schemas.openxmlformats.org/drawingml/2006/table">
            <a:tbl>
              <a:tblPr/>
              <a:tblGrid>
                <a:gridCol w="2844643"/>
                <a:gridCol w="609566"/>
                <a:gridCol w="609566"/>
                <a:gridCol w="711160"/>
                <a:gridCol w="609566"/>
                <a:gridCol w="507972"/>
                <a:gridCol w="685760"/>
              </a:tblGrid>
              <a:tr h="182563">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Phrase</a:t>
                      </a:r>
                    </a:p>
                  </a:txBody>
                  <a:tcPr marL="62774" marR="62774" marT="0" marB="0" horzOverflow="overflow">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ML</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DB</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DM</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AI</a:t>
                      </a:r>
                    </a:p>
                  </a:txBody>
                  <a:tcPr marL="62774" marR="62774" marT="0" marB="0" horzOverflow="overflow">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IR</a:t>
                      </a:r>
                    </a:p>
                  </a:txBody>
                  <a:tcPr marL="62774" marR="62774" marT="0" marB="0" horzOverflow="overflow">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2100" b="0" i="0" u="none" strike="noStrike" cap="none" normalizeH="0" baseline="0" dirty="0" smtClean="0">
                          <a:ln>
                            <a:noFill/>
                          </a:ln>
                          <a:solidFill>
                            <a:schemeClr val="bg1"/>
                          </a:solidFill>
                          <a:effectLst/>
                          <a:latin typeface="Gill Sans Light"/>
                          <a:ea typeface="宋体" pitchFamily="2" charset="-122"/>
                          <a:cs typeface="Gill Sans Light"/>
                        </a:rPr>
                        <a:t>Total</a:t>
                      </a:r>
                    </a:p>
                  </a:txBody>
                  <a:tcPr marL="62774" marR="62774" marT="0" marB="0" horzOverflow="overflow">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solidFill>
                      <a:schemeClr val="accent1"/>
                    </a:solidFill>
                  </a:tcPr>
                </a:tc>
              </a:tr>
              <a:tr h="182563">
                <a:tc>
                  <a:txBody>
                    <a:bodyPr/>
                    <a:lstStyle/>
                    <a:p>
                      <a:pPr algn="l" fontAlgn="b"/>
                      <a:r>
                        <a:rPr lang="en-US" sz="2100" b="0" i="0" u="none" strike="noStrike" dirty="0">
                          <a:solidFill>
                            <a:srgbClr val="000000"/>
                          </a:solidFill>
                          <a:effectLst/>
                          <a:latin typeface="Gill Sans Light"/>
                          <a:cs typeface="Gill Sans Light"/>
                        </a:rPr>
                        <a:t>support vector machines</a:t>
                      </a: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85</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85</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query</a:t>
                      </a:r>
                      <a:r>
                        <a:rPr lang="en-US" sz="2100" b="0" i="0" u="none" strike="noStrike" baseline="0" dirty="0" smtClean="0">
                          <a:solidFill>
                            <a:srgbClr val="000000"/>
                          </a:solidFill>
                          <a:effectLst/>
                          <a:latin typeface="Gill Sans Light"/>
                          <a:cs typeface="Gill Sans Light"/>
                        </a:rPr>
                        <a:t> processing</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212</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27</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12</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252</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world wide</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a:solidFill>
                            <a:srgbClr val="000000"/>
                          </a:solidFill>
                          <a:effectLst/>
                          <a:latin typeface="Gill Sans Light"/>
                          <a:cs typeface="Gill Sans Light"/>
                        </a:rPr>
                        <a:t>0</a:t>
                      </a: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7</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0</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26</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34</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r h="182563">
                <a:tc>
                  <a:txBody>
                    <a:bodyPr/>
                    <a:lstStyle/>
                    <a:p>
                      <a:pPr algn="l" fontAlgn="b"/>
                      <a:r>
                        <a:rPr lang="en-US" sz="2100" b="0" i="0" u="none" strike="noStrike" dirty="0" smtClean="0">
                          <a:solidFill>
                            <a:srgbClr val="000000"/>
                          </a:solidFill>
                          <a:effectLst/>
                          <a:latin typeface="Gill Sans Light"/>
                          <a:cs typeface="Gill Sans Light"/>
                        </a:rPr>
                        <a:t>social networks</a:t>
                      </a:r>
                      <a:endParaRPr lang="en-US" sz="2100" b="0" i="0" u="none" strike="noStrike" dirty="0">
                        <a:solidFill>
                          <a:srgbClr val="000000"/>
                        </a:solidFill>
                        <a:effectLst/>
                        <a:latin typeface="Gill Sans Light"/>
                        <a:cs typeface="Gill Sans Light"/>
                      </a:endParaRPr>
                    </a:p>
                  </a:txBody>
                  <a:tcPr marL="9525" marR="9525" marT="9525" marB="0" anchor="b">
                    <a:lnL w="9525" cap="flat" cmpd="sng" algn="ctr">
                      <a:solidFill>
                        <a:srgbClr val="AF3408"/>
                      </a:solidFill>
                      <a:prstDash val="solid"/>
                      <a:round/>
                      <a:headEnd type="none" w="med" len="med"/>
                      <a:tailEnd type="none" w="med" len="med"/>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39</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31</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4</a:t>
                      </a:r>
                      <a:endParaRPr lang="en-US" sz="2100" b="0" i="0" u="none" strike="noStrike" dirty="0">
                        <a:solidFill>
                          <a:srgbClr val="000000"/>
                        </a:solidFill>
                        <a:effectLst/>
                        <a:latin typeface="Gill Sans Light"/>
                        <a:cs typeface="Gill Sans Light"/>
                      </a:endParaRPr>
                    </a:p>
                  </a:txBody>
                  <a:tcPr marL="9525" marR="9525" marT="9525" marB="0" anchor="b">
                    <a:lnL>
                      <a:noFill/>
                    </a:lnL>
                    <a:lnR>
                      <a:noFill/>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ctr" fontAlgn="b"/>
                      <a:r>
                        <a:rPr lang="en-US" sz="2100" b="0" i="0" u="none" strike="noStrike" dirty="0" smtClean="0">
                          <a:solidFill>
                            <a:srgbClr val="000000"/>
                          </a:solidFill>
                          <a:effectLst/>
                          <a:latin typeface="Gill Sans Light"/>
                          <a:cs typeface="Gill Sans Light"/>
                        </a:rPr>
                        <a:t>33</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no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c>
                  <a:txBody>
                    <a:bodyPr/>
                    <a:lstStyle/>
                    <a:p>
                      <a:pPr algn="r" fontAlgn="b"/>
                      <a:r>
                        <a:rPr lang="en-US" sz="2100" b="0" i="0" u="none" strike="noStrike" dirty="0" smtClean="0">
                          <a:solidFill>
                            <a:srgbClr val="000000"/>
                          </a:solidFill>
                          <a:effectLst/>
                          <a:latin typeface="Gill Sans Light"/>
                          <a:cs typeface="Gill Sans Light"/>
                        </a:rPr>
                        <a:t>108</a:t>
                      </a:r>
                      <a:endParaRPr lang="en-US" sz="2100" b="0" i="0" u="none" strike="noStrike" dirty="0">
                        <a:solidFill>
                          <a:srgbClr val="000000"/>
                        </a:solidFill>
                        <a:effectLst/>
                        <a:latin typeface="Gill Sans Light"/>
                        <a:cs typeface="Gill Sans Light"/>
                      </a:endParaRPr>
                    </a:p>
                  </a:txBody>
                  <a:tcPr marL="9525" marR="9525" marT="9525" marB="0" anchor="b">
                    <a:lnL>
                      <a:noFill/>
                    </a:lnL>
                    <a:lnR w="9525" cap="flat" cmpd="sng" algn="ctr">
                      <a:solidFill>
                        <a:srgbClr val="AF3408"/>
                      </a:solidFill>
                      <a:prstDash val="solid"/>
                      <a:round/>
                      <a:headEnd type="none" w="med" len="med"/>
                      <a:tailEnd type="none" w="med" len="med"/>
                    </a:lnR>
                    <a:lnT w="9525" cap="flat" cmpd="sng" algn="ctr">
                      <a:solidFill>
                        <a:srgbClr val="AF3408"/>
                      </a:solidFill>
                      <a:prstDash val="solid"/>
                      <a:round/>
                      <a:headEnd type="none" w="med" len="med"/>
                      <a:tailEnd type="none" w="med" len="med"/>
                    </a:lnT>
                    <a:lnB w="9525" cap="flat" cmpd="sng" algn="ctr">
                      <a:solidFill>
                        <a:srgbClr val="AF3408"/>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4754147" y="5046837"/>
            <a:ext cx="184666" cy="369332"/>
          </a:xfrm>
          <a:prstGeom prst="rect">
            <a:avLst/>
          </a:prstGeom>
          <a:noFill/>
        </p:spPr>
        <p:txBody>
          <a:bodyPr wrap="none" rtlCol="0">
            <a:spAutoFit/>
          </a:bodyPr>
          <a:lstStyle/>
          <a:p>
            <a:endParaRPr lang="en-US" dirty="0"/>
          </a:p>
        </p:txBody>
      </p:sp>
      <p:sp>
        <p:nvSpPr>
          <p:cNvPr id="5" name="Slide Number Placeholder 4"/>
          <p:cNvSpPr>
            <a:spLocks noGrp="1"/>
          </p:cNvSpPr>
          <p:nvPr>
            <p:ph type="sldNum" sz="quarter" idx="12"/>
          </p:nvPr>
        </p:nvSpPr>
        <p:spPr/>
        <p:txBody>
          <a:bodyPr/>
          <a:lstStyle/>
          <a:p>
            <a:fld id="{A61D9B67-6600-B34F-9345-242C6B7CD63C}" type="slidenum">
              <a:rPr lang="en-US" smtClean="0"/>
              <a:t>76</a:t>
            </a:fld>
            <a:endParaRPr lang="en-US"/>
          </a:p>
        </p:txBody>
      </p:sp>
    </p:spTree>
    <p:extLst>
      <p:ext uri="{BB962C8B-B14F-4D97-AF65-F5344CB8AC3E}">
        <p14:creationId xmlns:p14="http://schemas.microsoft.com/office/powerpoint/2010/main" val="701351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90768"/>
          </a:xfrm>
        </p:spPr>
        <p:txBody>
          <a:bodyPr/>
          <a:lstStyle/>
          <a:p>
            <a:r>
              <a:rPr lang="en-US" dirty="0" smtClean="0"/>
              <a:t>Phrase topical frequency</a:t>
            </a:r>
            <a:endParaRPr lang="en-US" dirty="0"/>
          </a:p>
        </p:txBody>
      </p:sp>
      <p:sp>
        <p:nvSpPr>
          <p:cNvPr id="4" name="Content Placeholder 2"/>
          <p:cNvSpPr txBox="1">
            <a:spLocks/>
          </p:cNvSpPr>
          <p:nvPr/>
        </p:nvSpPr>
        <p:spPr>
          <a:xfrm>
            <a:off x="334480" y="4135150"/>
            <a:ext cx="8352320" cy="24582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dirty="0" smtClean="0"/>
              <a:t>Assumptions:</a:t>
            </a:r>
          </a:p>
          <a:p>
            <a:pPr lvl="1"/>
            <a:r>
              <a:rPr lang="en-US" dirty="0" smtClean="0"/>
              <a:t>For a topic-z phrase of length n {w</a:t>
            </a:r>
            <a:r>
              <a:rPr lang="en-US" baseline="-25000" dirty="0" smtClean="0"/>
              <a:t>x1</a:t>
            </a:r>
            <a:r>
              <a:rPr lang="en-US" dirty="0" smtClean="0"/>
              <a:t>,...,</a:t>
            </a:r>
            <a:r>
              <a:rPr lang="en-US" dirty="0" err="1" smtClean="0"/>
              <a:t>w</a:t>
            </a:r>
            <a:r>
              <a:rPr lang="en-US" baseline="-25000" dirty="0" err="1" smtClean="0"/>
              <a:t>xn</a:t>
            </a:r>
            <a:r>
              <a:rPr lang="en-US" dirty="0" smtClean="0"/>
              <a:t>}, each of the n words is generated from the distribution </a:t>
            </a:r>
            <a:r>
              <a:rPr lang="en-US" dirty="0" err="1" smtClean="0">
                <a:latin typeface="Lucida Grande"/>
                <a:ea typeface="Lucida Grande"/>
                <a:cs typeface="Lucida Grande"/>
              </a:rPr>
              <a:t>θ</a:t>
            </a:r>
            <a:r>
              <a:rPr lang="en-US" baseline="-25000" dirty="0" err="1" smtClean="0"/>
              <a:t>z</a:t>
            </a:r>
            <a:endParaRPr lang="en-US" dirty="0" smtClean="0"/>
          </a:p>
          <a:p>
            <a:pPr lvl="1"/>
            <a:r>
              <a:rPr lang="en-US" dirty="0" smtClean="0"/>
              <a:t>The total number of topic-z phrases of length n is proportional to </a:t>
            </a:r>
            <a:r>
              <a:rPr lang="en-US" dirty="0" err="1" smtClean="0">
                <a:latin typeface="Lucida Grande"/>
                <a:ea typeface="Lucida Grande"/>
                <a:cs typeface="Lucida Grande"/>
              </a:rPr>
              <a:t>ρ</a:t>
            </a:r>
            <a:r>
              <a:rPr lang="en-US" baseline="-25000" dirty="0" err="1" smtClean="0"/>
              <a:t>z</a:t>
            </a:r>
            <a:r>
              <a:rPr lang="en-US" baseline="-25000" dirty="0" smtClean="0"/>
              <a:t> </a:t>
            </a:r>
            <a:r>
              <a:rPr lang="en-US" dirty="0" smtClean="0"/>
              <a:t>(total number of topic-z links)</a:t>
            </a:r>
          </a:p>
        </p:txBody>
      </p:sp>
      <p:pic>
        <p:nvPicPr>
          <p:cNvPr id="6" name="Picture 5" descr="topfreq.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47" y="2067574"/>
            <a:ext cx="8061532" cy="1497771"/>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77</a:t>
            </a:fld>
            <a:endParaRPr lang="en-US"/>
          </a:p>
        </p:txBody>
      </p:sp>
    </p:spTree>
    <p:extLst>
      <p:ext uri="{BB962C8B-B14F-4D97-AF65-F5344CB8AC3E}">
        <p14:creationId xmlns:p14="http://schemas.microsoft.com/office/powerpoint/2010/main" val="2086674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3087"/>
          </a:xfrm>
        </p:spPr>
        <p:txBody>
          <a:bodyPr/>
          <a:lstStyle/>
          <a:p>
            <a:r>
              <a:rPr lang="en-US" dirty="0" smtClean="0"/>
              <a:t>Topical phrase ranking</a:t>
            </a:r>
            <a:endParaRPr lang="en-US" dirty="0"/>
          </a:p>
        </p:txBody>
      </p:sp>
      <p:sp>
        <p:nvSpPr>
          <p:cNvPr id="3" name="Content Placeholder 2"/>
          <p:cNvSpPr>
            <a:spLocks noGrp="1"/>
          </p:cNvSpPr>
          <p:nvPr>
            <p:ph idx="1"/>
          </p:nvPr>
        </p:nvSpPr>
        <p:spPr>
          <a:xfrm>
            <a:off x="244220" y="1448930"/>
            <a:ext cx="8661666" cy="5014277"/>
          </a:xfrm>
        </p:spPr>
        <p:txBody>
          <a:bodyPr>
            <a:normAutofit/>
          </a:bodyPr>
          <a:lstStyle/>
          <a:p>
            <a:r>
              <a:rPr lang="en-US" dirty="0" smtClean="0"/>
              <a:t>Topical phrase quality factors:</a:t>
            </a:r>
            <a:endParaRPr lang="en-US" dirty="0"/>
          </a:p>
          <a:p>
            <a:pPr lvl="1"/>
            <a:r>
              <a:rPr lang="en-US" dirty="0">
                <a:latin typeface="Gill Sans"/>
                <a:cs typeface="Gill Sans"/>
              </a:rPr>
              <a:t>Coverage</a:t>
            </a:r>
            <a:r>
              <a:rPr lang="en-US" dirty="0"/>
              <a:t> </a:t>
            </a:r>
            <a:r>
              <a:rPr lang="en-US" dirty="0" smtClean="0"/>
              <a:t>(</a:t>
            </a:r>
            <a:r>
              <a:rPr lang="en-US" dirty="0"/>
              <a:t>how much of the </a:t>
            </a:r>
            <a:r>
              <a:rPr lang="en-US" dirty="0" smtClean="0"/>
              <a:t>topic does </a:t>
            </a:r>
            <a:r>
              <a:rPr lang="en-US" dirty="0"/>
              <a:t>the phrase cover?</a:t>
            </a:r>
            <a:r>
              <a:rPr lang="en-US" dirty="0" smtClean="0"/>
              <a:t>)</a:t>
            </a:r>
            <a:endParaRPr lang="en-US" dirty="0"/>
          </a:p>
          <a:p>
            <a:pPr lvl="1"/>
            <a:r>
              <a:rPr lang="en-US" dirty="0" smtClean="0">
                <a:latin typeface="Gill Sans"/>
                <a:cs typeface="Gill Sans"/>
              </a:rPr>
              <a:t>Purity</a:t>
            </a:r>
            <a:r>
              <a:rPr lang="en-US" dirty="0" smtClean="0"/>
              <a:t> (</a:t>
            </a:r>
            <a:r>
              <a:rPr lang="en-US" dirty="0"/>
              <a:t>does the phrase cover only this </a:t>
            </a:r>
            <a:r>
              <a:rPr lang="en-US" dirty="0" smtClean="0"/>
              <a:t>topic, </a:t>
            </a:r>
            <a:r>
              <a:rPr lang="en-US" dirty="0"/>
              <a:t>and not related </a:t>
            </a:r>
            <a:r>
              <a:rPr lang="en-US" dirty="0" smtClean="0"/>
              <a:t>topics?)</a:t>
            </a:r>
            <a:endParaRPr lang="en-US" dirty="0"/>
          </a:p>
          <a:p>
            <a:pPr lvl="1"/>
            <a:r>
              <a:rPr lang="en-US" dirty="0" err="1" smtClean="0">
                <a:latin typeface="Gill Sans"/>
                <a:cs typeface="Gill Sans"/>
              </a:rPr>
              <a:t>Phraseness</a:t>
            </a:r>
            <a:r>
              <a:rPr lang="en-US" dirty="0" smtClean="0"/>
              <a:t> (</a:t>
            </a:r>
            <a:r>
              <a:rPr lang="en-US" dirty="0"/>
              <a:t>is it a legitimate phrase rather than a set of </a:t>
            </a:r>
            <a:r>
              <a:rPr lang="en-US" dirty="0" smtClean="0"/>
              <a:t>words which </a:t>
            </a:r>
            <a:r>
              <a:rPr lang="en-US" dirty="0"/>
              <a:t>are frequent in the </a:t>
            </a:r>
            <a:r>
              <a:rPr lang="en-US" dirty="0" smtClean="0"/>
              <a:t>topic?)</a:t>
            </a:r>
            <a:endParaRPr lang="en-US" dirty="0"/>
          </a:p>
          <a:p>
            <a:pPr lvl="1"/>
            <a:r>
              <a:rPr lang="en-US" dirty="0">
                <a:latin typeface="Gill Sans"/>
                <a:cs typeface="Gill Sans"/>
              </a:rPr>
              <a:t>Completeness</a:t>
            </a:r>
            <a:r>
              <a:rPr lang="en-US" dirty="0"/>
              <a:t> </a:t>
            </a:r>
            <a:r>
              <a:rPr lang="en-US" dirty="0" smtClean="0"/>
              <a:t>(</a:t>
            </a:r>
            <a:r>
              <a:rPr lang="en-US" dirty="0"/>
              <a:t>is the phrase a fraction of a longer phrase?</a:t>
            </a:r>
            <a:r>
              <a:rPr lang="en-US" dirty="0" smtClean="0"/>
              <a:t>)</a:t>
            </a:r>
            <a:endParaRPr lang="en-US" dirty="0"/>
          </a:p>
          <a:p>
            <a:r>
              <a:rPr lang="en-US" dirty="0" smtClean="0"/>
              <a:t>Again, quantify </a:t>
            </a:r>
            <a:r>
              <a:rPr lang="en-US" dirty="0"/>
              <a:t>these factors </a:t>
            </a:r>
            <a:r>
              <a:rPr lang="en-US" dirty="0" smtClean="0"/>
              <a:t>by using the estimated </a:t>
            </a:r>
            <a:r>
              <a:rPr lang="en-US" i="1" dirty="0"/>
              <a:t>topical frequency </a:t>
            </a:r>
            <a:r>
              <a:rPr lang="en-US" dirty="0"/>
              <a:t>of each phrase</a:t>
            </a:r>
          </a:p>
          <a:p>
            <a:pPr marL="0" indent="0">
              <a:buNone/>
            </a:pP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78</a:t>
            </a:fld>
            <a:endParaRPr lang="en-US"/>
          </a:p>
        </p:txBody>
      </p:sp>
    </p:spTree>
    <p:extLst>
      <p:ext uri="{BB962C8B-B14F-4D97-AF65-F5344CB8AC3E}">
        <p14:creationId xmlns:p14="http://schemas.microsoft.com/office/powerpoint/2010/main" val="52026766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45882"/>
          </a:xfrm>
        </p:spPr>
        <p:txBody>
          <a:bodyPr/>
          <a:lstStyle/>
          <a:p>
            <a:r>
              <a:rPr lang="en-US" dirty="0" smtClean="0"/>
              <a:t>Topical phrase ranking function</a:t>
            </a:r>
            <a:endParaRPr lang="en-US" dirty="0"/>
          </a:p>
        </p:txBody>
      </p:sp>
      <p:pic>
        <p:nvPicPr>
          <p:cNvPr id="4" name="Picture 3"/>
          <p:cNvPicPr>
            <a:picLocks noChangeAspect="1"/>
          </p:cNvPicPr>
          <p:nvPr/>
        </p:nvPicPr>
        <p:blipFill>
          <a:blip r:embed="rId3">
            <a:lum bright="-20000" contrast="40000"/>
          </a:blip>
          <a:stretch>
            <a:fillRect/>
          </a:stretch>
        </p:blipFill>
        <p:spPr>
          <a:xfrm>
            <a:off x="792466" y="2135528"/>
            <a:ext cx="7573458" cy="1027543"/>
          </a:xfrm>
          <a:prstGeom prst="rect">
            <a:avLst/>
          </a:prstGeom>
        </p:spPr>
      </p:pic>
      <p:sp>
        <p:nvSpPr>
          <p:cNvPr id="5" name="Content Placeholder 2"/>
          <p:cNvSpPr txBox="1">
            <a:spLocks/>
          </p:cNvSpPr>
          <p:nvPr/>
        </p:nvSpPr>
        <p:spPr>
          <a:xfrm>
            <a:off x="1837765" y="3700483"/>
            <a:ext cx="1849829" cy="6492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sz="2400" dirty="0" smtClean="0"/>
              <a:t>coverage</a:t>
            </a:r>
            <a:endParaRPr lang="en-US" sz="2400" dirty="0"/>
          </a:p>
        </p:txBody>
      </p:sp>
      <p:cxnSp>
        <p:nvCxnSpPr>
          <p:cNvPr id="6" name="Straight Arrow Connector 5"/>
          <p:cNvCxnSpPr/>
          <p:nvPr/>
        </p:nvCxnSpPr>
        <p:spPr>
          <a:xfrm flipH="1" flipV="1">
            <a:off x="2587391" y="3374386"/>
            <a:ext cx="1" cy="3739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Content Placeholder 2"/>
          <p:cNvSpPr txBox="1">
            <a:spLocks/>
          </p:cNvSpPr>
          <p:nvPr/>
        </p:nvSpPr>
        <p:spPr bwMode="auto">
          <a:xfrm>
            <a:off x="3989293" y="3716683"/>
            <a:ext cx="1625747"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smtClean="0">
                <a:solidFill>
                  <a:schemeClr val="tx1">
                    <a:lumMod val="50000"/>
                    <a:lumOff val="50000"/>
                  </a:schemeClr>
                </a:solidFill>
                <a:latin typeface="Gill Sans Light"/>
                <a:cs typeface="Gill Sans Light"/>
              </a:rPr>
              <a:t>purity</a:t>
            </a:r>
            <a:endParaRPr lang="en-US" sz="2400" b="0" dirty="0">
              <a:solidFill>
                <a:schemeClr val="tx1">
                  <a:lumMod val="50000"/>
                  <a:lumOff val="50000"/>
                </a:schemeClr>
              </a:solidFill>
              <a:latin typeface="Gill Sans Light"/>
              <a:cs typeface="Gill Sans Light"/>
            </a:endParaRPr>
          </a:p>
        </p:txBody>
      </p:sp>
      <p:cxnSp>
        <p:nvCxnSpPr>
          <p:cNvPr id="8" name="Straight Arrow Connector 7"/>
          <p:cNvCxnSpPr/>
          <p:nvPr/>
        </p:nvCxnSpPr>
        <p:spPr>
          <a:xfrm flipV="1">
            <a:off x="4487321" y="3380663"/>
            <a:ext cx="0" cy="3291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834553" y="3353342"/>
            <a:ext cx="0" cy="3564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bwMode="auto">
          <a:xfrm>
            <a:off x="6095999" y="3748353"/>
            <a:ext cx="1972529"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err="1" smtClean="0">
                <a:solidFill>
                  <a:schemeClr val="tx1">
                    <a:lumMod val="50000"/>
                    <a:lumOff val="50000"/>
                  </a:schemeClr>
                </a:solidFill>
                <a:latin typeface="Gill Sans Light"/>
                <a:cs typeface="Gill Sans Light"/>
              </a:rPr>
              <a:t>phraseness</a:t>
            </a:r>
            <a:endParaRPr lang="en-US" sz="2400" b="0" dirty="0">
              <a:solidFill>
                <a:schemeClr val="tx1">
                  <a:lumMod val="50000"/>
                  <a:lumOff val="50000"/>
                </a:schemeClr>
              </a:solidFill>
              <a:latin typeface="Gill Sans Light"/>
              <a:cs typeface="Gill Sans Light"/>
            </a:endParaRPr>
          </a:p>
        </p:txBody>
      </p:sp>
      <p:sp>
        <p:nvSpPr>
          <p:cNvPr id="13" name="Content Placeholder 2"/>
          <p:cNvSpPr txBox="1">
            <a:spLocks/>
          </p:cNvSpPr>
          <p:nvPr/>
        </p:nvSpPr>
        <p:spPr bwMode="auto">
          <a:xfrm>
            <a:off x="6577104" y="1457485"/>
            <a:ext cx="1972529" cy="64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b="0" dirty="0" smtClean="0">
                <a:solidFill>
                  <a:schemeClr val="tx1">
                    <a:lumMod val="50000"/>
                    <a:lumOff val="50000"/>
                  </a:schemeClr>
                </a:solidFill>
                <a:latin typeface="Gill Sans Light"/>
                <a:cs typeface="Gill Sans Light"/>
              </a:rPr>
              <a:t>completeness</a:t>
            </a:r>
            <a:endParaRPr lang="en-US" sz="2400" b="0" dirty="0">
              <a:solidFill>
                <a:schemeClr val="tx1">
                  <a:lumMod val="50000"/>
                  <a:lumOff val="50000"/>
                </a:schemeClr>
              </a:solidFill>
              <a:latin typeface="Gill Sans Light"/>
              <a:cs typeface="Gill Sans Light"/>
            </a:endParaRPr>
          </a:p>
        </p:txBody>
      </p:sp>
      <p:cxnSp>
        <p:nvCxnSpPr>
          <p:cNvPr id="14" name="Straight Arrow Connector 13"/>
          <p:cNvCxnSpPr/>
          <p:nvPr/>
        </p:nvCxnSpPr>
        <p:spPr>
          <a:xfrm flipH="1">
            <a:off x="6095999" y="1912471"/>
            <a:ext cx="481105" cy="19428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79</a:t>
            </a:fld>
            <a:endParaRPr lang="en-US"/>
          </a:p>
        </p:txBody>
      </p:sp>
    </p:spTree>
    <p:extLst>
      <p:ext uri="{BB962C8B-B14F-4D97-AF65-F5344CB8AC3E}">
        <p14:creationId xmlns:p14="http://schemas.microsoft.com/office/powerpoint/2010/main" val="192289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1333"/>
          </a:xfrm>
        </p:spPr>
        <p:txBody>
          <a:bodyPr/>
          <a:lstStyle/>
          <a:p>
            <a:r>
              <a:rPr lang="en-US" dirty="0" smtClean="0"/>
              <a:t>How to represent a topic?</a:t>
            </a:r>
            <a:endParaRPr lang="en-US" dirty="0"/>
          </a:p>
        </p:txBody>
      </p:sp>
      <p:sp>
        <p:nvSpPr>
          <p:cNvPr id="7" name="Content Placeholder 2"/>
          <p:cNvSpPr txBox="1">
            <a:spLocks/>
          </p:cNvSpPr>
          <p:nvPr/>
        </p:nvSpPr>
        <p:spPr bwMode="auto">
          <a:xfrm>
            <a:off x="1774665" y="6385585"/>
            <a:ext cx="6505102" cy="4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The topic that represents the area of Machine Learning</a:t>
            </a:r>
            <a:endParaRPr lang="en-US" sz="2000" b="0" dirty="0">
              <a:solidFill>
                <a:srgbClr val="7F7F7F"/>
              </a:solidFill>
              <a:latin typeface="Gill Sans Light"/>
              <a:cs typeface="Gill Sans Light"/>
            </a:endParaRPr>
          </a:p>
        </p:txBody>
      </p:sp>
      <p:graphicFrame>
        <p:nvGraphicFramePr>
          <p:cNvPr id="10" name="Content Placeholder 4"/>
          <p:cNvGraphicFramePr>
            <a:graphicFrameLocks/>
          </p:cNvGraphicFramePr>
          <p:nvPr>
            <p:extLst>
              <p:ext uri="{D42A27DB-BD31-4B8C-83A1-F6EECF244321}">
                <p14:modId xmlns:p14="http://schemas.microsoft.com/office/powerpoint/2010/main" val="292841848"/>
              </p:ext>
            </p:extLst>
          </p:nvPr>
        </p:nvGraphicFramePr>
        <p:xfrm>
          <a:off x="750264" y="1096145"/>
          <a:ext cx="2743200" cy="519176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reinforcement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support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machine</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vector</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random</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r>
            </a:tbl>
          </a:graphicData>
        </a:graphic>
      </p:graphicFrame>
      <p:sp>
        <p:nvSpPr>
          <p:cNvPr id="12" name="Content Placeholder 2"/>
          <p:cNvSpPr txBox="1">
            <a:spLocks/>
          </p:cNvSpPr>
          <p:nvPr/>
        </p:nvSpPr>
        <p:spPr bwMode="auto">
          <a:xfrm>
            <a:off x="4184306" y="3314522"/>
            <a:ext cx="951338" cy="4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versus</a:t>
            </a:r>
            <a:endParaRPr lang="en-US" sz="2000" b="0" dirty="0">
              <a:solidFill>
                <a:srgbClr val="7F7F7F"/>
              </a:solidFill>
              <a:latin typeface="Gill Sans Light"/>
              <a:cs typeface="Gill Sans Light"/>
            </a:endParaRPr>
          </a:p>
        </p:txBody>
      </p:sp>
      <p:graphicFrame>
        <p:nvGraphicFramePr>
          <p:cNvPr id="13" name="Content Placeholder 4"/>
          <p:cNvGraphicFramePr>
            <a:graphicFrameLocks noGrp="1"/>
          </p:cNvGraphicFramePr>
          <p:nvPr>
            <p:ph idx="1"/>
            <p:extLst>
              <p:ext uri="{D42A27DB-BD31-4B8C-83A1-F6EECF244321}">
                <p14:modId xmlns:p14="http://schemas.microsoft.com/office/powerpoint/2010/main" val="684859281"/>
              </p:ext>
            </p:extLst>
          </p:nvPr>
        </p:nvGraphicFramePr>
        <p:xfrm>
          <a:off x="5691553" y="2177238"/>
          <a:ext cx="2743200" cy="296672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support vector machines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reinforcement 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 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 random 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r>
                        <a:rPr lang="en-US" sz="1600" b="0" i="0" baseline="0" dirty="0" smtClean="0">
                          <a:latin typeface="Gill Sans Light"/>
                          <a:cs typeface="Gill Sans Light"/>
                        </a:rPr>
                        <a:t> 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8</a:t>
            </a:fld>
            <a:endParaRPr lang="en-US"/>
          </a:p>
        </p:txBody>
      </p:sp>
    </p:spTree>
    <p:extLst>
      <p:ext uri="{BB962C8B-B14F-4D97-AF65-F5344CB8AC3E}">
        <p14:creationId xmlns:p14="http://schemas.microsoft.com/office/powerpoint/2010/main" val="113902619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07048"/>
          </a:xfrm>
        </p:spPr>
        <p:txBody>
          <a:bodyPr/>
          <a:lstStyle/>
          <a:p>
            <a:r>
              <a:rPr lang="en-US" dirty="0" smtClean="0"/>
              <a:t>Experiments</a:t>
            </a:r>
            <a:endParaRPr lang="en-US" dirty="0"/>
          </a:p>
        </p:txBody>
      </p:sp>
      <p:sp>
        <p:nvSpPr>
          <p:cNvPr id="3" name="Content Placeholder 2"/>
          <p:cNvSpPr>
            <a:spLocks noGrp="1"/>
          </p:cNvSpPr>
          <p:nvPr>
            <p:ph idx="1"/>
          </p:nvPr>
        </p:nvSpPr>
        <p:spPr>
          <a:xfrm>
            <a:off x="457200" y="1611732"/>
            <a:ext cx="8229600" cy="4704954"/>
          </a:xfrm>
        </p:spPr>
        <p:txBody>
          <a:bodyPr>
            <a:normAutofit/>
          </a:bodyPr>
          <a:lstStyle/>
          <a:p>
            <a:r>
              <a:rPr lang="en-US" dirty="0" smtClean="0"/>
              <a:t>DBLP Dataset: paper titles on the topics of </a:t>
            </a:r>
            <a:r>
              <a:rPr lang="en-US" dirty="0"/>
              <a:t>Artificial Intelligence, Databases, Data Mining, Information Retrieval, Machine Learning, and Natural Language Processing. </a:t>
            </a:r>
            <a:endParaRPr lang="en-US" dirty="0" smtClean="0"/>
          </a:p>
          <a:p>
            <a:pPr lvl="1"/>
            <a:r>
              <a:rPr lang="en-US" dirty="0" smtClean="0"/>
              <a:t>Titles </a:t>
            </a:r>
            <a:r>
              <a:rPr lang="en-US" dirty="0"/>
              <a:t>are minimally preprocessed by removing </a:t>
            </a:r>
            <a:r>
              <a:rPr lang="en-US" dirty="0" err="1"/>
              <a:t>stopwords</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80</a:t>
            </a:fld>
            <a:endParaRPr lang="en-US"/>
          </a:p>
        </p:txBody>
      </p:sp>
    </p:spTree>
    <p:extLst>
      <p:ext uri="{BB962C8B-B14F-4D97-AF65-F5344CB8AC3E}">
        <p14:creationId xmlns:p14="http://schemas.microsoft.com/office/powerpoint/2010/main" val="98396426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CATHYHIN</a:t>
            </a:r>
            <a:endParaRPr lang="en-US" dirty="0"/>
          </a:p>
        </p:txBody>
      </p:sp>
      <p:sp>
        <p:nvSpPr>
          <p:cNvPr id="5" name="Text Placeholder 4"/>
          <p:cNvSpPr>
            <a:spLocks noGrp="1"/>
          </p:cNvSpPr>
          <p:nvPr>
            <p:ph type="body" idx="1"/>
          </p:nvPr>
        </p:nvSpPr>
        <p:spPr/>
        <p:txBody>
          <a:bodyPr>
            <a:normAutofit fontScale="92500" lnSpcReduction="10000"/>
          </a:bodyPr>
          <a:lstStyle/>
          <a:p>
            <a:r>
              <a:rPr lang="en-US" dirty="0" smtClean="0"/>
              <a:t>Constructing A Topical </a:t>
            </a:r>
            <a:r>
              <a:rPr lang="en-US" dirty="0" err="1" smtClean="0"/>
              <a:t>HierarchY</a:t>
            </a:r>
            <a:endParaRPr lang="en-US" dirty="0" smtClean="0"/>
          </a:p>
          <a:p>
            <a:r>
              <a:rPr lang="en-US" dirty="0" smtClean="0"/>
              <a:t>in a </a:t>
            </a:r>
            <a:r>
              <a:rPr lang="en-US" dirty="0" err="1" smtClean="0"/>
              <a:t>Hetergeneous</a:t>
            </a:r>
            <a:r>
              <a:rPr lang="en-US" dirty="0" smtClean="0"/>
              <a:t> Information Network</a:t>
            </a:r>
            <a:endParaRPr lang="en-US" dirty="0"/>
          </a:p>
        </p:txBody>
      </p:sp>
    </p:spTree>
    <p:extLst>
      <p:ext uri="{BB962C8B-B14F-4D97-AF65-F5344CB8AC3E}">
        <p14:creationId xmlns:p14="http://schemas.microsoft.com/office/powerpoint/2010/main" val="85286977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Application: </a:t>
            </a:r>
            <a:r>
              <a:rPr lang="en-US" dirty="0"/>
              <a:t>Extending to the heterogeneous aspects of the </a:t>
            </a:r>
            <a:r>
              <a:rPr lang="en-US" dirty="0" smtClean="0"/>
              <a:t>network </a:t>
            </a:r>
            <a:endParaRPr lang="en-US" dirty="0"/>
          </a:p>
        </p:txBody>
      </p:sp>
      <p:sp>
        <p:nvSpPr>
          <p:cNvPr id="5" name="Text Placeholder 4"/>
          <p:cNvSpPr>
            <a:spLocks noGrp="1"/>
          </p:cNvSpPr>
          <p:nvPr>
            <p:ph type="body" idx="1"/>
          </p:nvPr>
        </p:nvSpPr>
        <p:spPr/>
        <p:txBody>
          <a:bodyPr>
            <a:normAutofit lnSpcReduction="10000"/>
          </a:bodyPr>
          <a:lstStyle/>
          <a:p>
            <a:r>
              <a:rPr lang="en-US" dirty="0"/>
              <a:t>Entity Role Discovery in Hierarchical Topical Communities</a:t>
            </a:r>
          </a:p>
        </p:txBody>
      </p:sp>
    </p:spTree>
    <p:extLst>
      <p:ext uri="{BB962C8B-B14F-4D97-AF65-F5344CB8AC3E}">
        <p14:creationId xmlns:p14="http://schemas.microsoft.com/office/powerpoint/2010/main" val="104710550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82021" y="1969739"/>
            <a:ext cx="2380427" cy="904504"/>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chemeClr val="tx1"/>
                </a:solidFill>
              </a:rPr>
              <a:t>Topic Discovery </a:t>
            </a:r>
            <a:r>
              <a:rPr lang="en-US" sz="1600" dirty="0" smtClean="0"/>
              <a:t>unigram-generating </a:t>
            </a:r>
          </a:p>
          <a:p>
            <a:pPr marL="0" indent="0" algn="ctr">
              <a:spcBef>
                <a:spcPts val="0"/>
              </a:spcBef>
              <a:spcAft>
                <a:spcPts val="0"/>
              </a:spcAft>
              <a:buNone/>
            </a:pPr>
            <a:r>
              <a:rPr lang="en-US" sz="1600" dirty="0" smtClean="0"/>
              <a:t>topic models</a:t>
            </a:r>
            <a:endParaRPr lang="en-US" sz="1600" dirty="0"/>
          </a:p>
        </p:txBody>
      </p:sp>
      <p:sp>
        <p:nvSpPr>
          <p:cNvPr id="5" name="Content Placeholder 2"/>
          <p:cNvSpPr txBox="1">
            <a:spLocks/>
          </p:cNvSpPr>
          <p:nvPr/>
        </p:nvSpPr>
        <p:spPr>
          <a:xfrm>
            <a:off x="669661" y="3401410"/>
            <a:ext cx="2805147"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frequent pattern mining </a:t>
            </a:r>
            <a:endParaRPr lang="en-US" sz="1600" dirty="0"/>
          </a:p>
        </p:txBody>
      </p:sp>
      <p:sp>
        <p:nvSpPr>
          <p:cNvPr id="6" name="Content Placeholder 2"/>
          <p:cNvSpPr txBox="1">
            <a:spLocks/>
          </p:cNvSpPr>
          <p:nvPr/>
        </p:nvSpPr>
        <p:spPr>
          <a:xfrm>
            <a:off x="2959610" y="4523123"/>
            <a:ext cx="3208421" cy="62792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Ranking </a:t>
            </a:r>
          </a:p>
          <a:p>
            <a:pPr marL="0" indent="0" algn="ctr">
              <a:spcBef>
                <a:spcPts val="0"/>
              </a:spcBef>
              <a:spcAft>
                <a:spcPts val="0"/>
              </a:spcAft>
              <a:buNone/>
            </a:pPr>
            <a:r>
              <a:rPr lang="en-US" sz="1600" dirty="0" smtClean="0"/>
              <a:t>integrated ranking function</a:t>
            </a:r>
            <a:endParaRPr lang="en-US" sz="1600" dirty="0"/>
          </a:p>
        </p:txBody>
      </p:sp>
      <p:cxnSp>
        <p:nvCxnSpPr>
          <p:cNvPr id="7" name="Straight Arrow Connector 6"/>
          <p:cNvCxnSpPr>
            <a:stCxn id="11" idx="2"/>
            <a:endCxn id="10" idx="0"/>
          </p:cNvCxnSpPr>
          <p:nvPr/>
        </p:nvCxnSpPr>
        <p:spPr>
          <a:xfrm>
            <a:off x="6514422" y="2878691"/>
            <a:ext cx="0" cy="527167"/>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a:xfrm>
            <a:off x="4925179" y="3405858"/>
            <a:ext cx="3178485" cy="633243"/>
          </a:xfrm>
          <a:prstGeom prst="rect">
            <a:avLst/>
          </a:prstGeom>
          <a:ln>
            <a:solidFill>
              <a:srgbClr val="000000"/>
            </a:solid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Phrase Mining </a:t>
            </a:r>
          </a:p>
          <a:p>
            <a:pPr marL="0" indent="0" algn="ctr">
              <a:spcBef>
                <a:spcPts val="0"/>
              </a:spcBef>
              <a:spcAft>
                <a:spcPts val="0"/>
              </a:spcAft>
              <a:buNone/>
            </a:pPr>
            <a:r>
              <a:rPr lang="en-US" sz="1600" dirty="0" smtClean="0"/>
              <a:t>estimated topical frequency</a:t>
            </a:r>
            <a:endParaRPr lang="en-US" sz="1600" dirty="0"/>
          </a:p>
        </p:txBody>
      </p:sp>
      <p:sp>
        <p:nvSpPr>
          <p:cNvPr id="11" name="Content Placeholder 2"/>
          <p:cNvSpPr txBox="1">
            <a:spLocks/>
          </p:cNvSpPr>
          <p:nvPr/>
        </p:nvSpPr>
        <p:spPr>
          <a:xfrm>
            <a:off x="4231452" y="1974187"/>
            <a:ext cx="4565939" cy="904504"/>
          </a:xfrm>
          <a:prstGeom prst="rect">
            <a:avLst/>
          </a:prstGeom>
          <a:ln>
            <a:solidFill>
              <a:srgbClr val="000000"/>
            </a:solidFill>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Topic Discovery </a:t>
            </a:r>
          </a:p>
          <a:p>
            <a:pPr marL="0" indent="0" algn="ctr">
              <a:spcBef>
                <a:spcPts val="0"/>
              </a:spcBef>
              <a:spcAft>
                <a:spcPts val="0"/>
              </a:spcAft>
              <a:buNone/>
            </a:pPr>
            <a:r>
              <a:rPr lang="en-US" sz="1600" dirty="0" smtClean="0"/>
              <a:t>clustering </a:t>
            </a:r>
            <a:r>
              <a:rPr lang="en-US" sz="1600" dirty="0"/>
              <a:t>co-occurrence network </a:t>
            </a:r>
            <a:endParaRPr lang="en-US" sz="1600" dirty="0" smtClean="0"/>
          </a:p>
          <a:p>
            <a:pPr marL="0" indent="0" algn="ctr">
              <a:spcBef>
                <a:spcPts val="0"/>
              </a:spcBef>
              <a:spcAft>
                <a:spcPts val="0"/>
              </a:spcAft>
              <a:buNone/>
            </a:pPr>
            <a:r>
              <a:rPr lang="en-US" sz="1600" dirty="0"/>
              <a:t>(</a:t>
            </a:r>
            <a:r>
              <a:rPr lang="en-US" sz="1600" dirty="0" smtClean="0">
                <a:solidFill>
                  <a:schemeClr val="accent5">
                    <a:lumMod val="50000"/>
                  </a:schemeClr>
                </a:solidFill>
              </a:rPr>
              <a:t>term</a:t>
            </a:r>
            <a:r>
              <a:rPr lang="en-US" sz="1600" dirty="0" smtClean="0"/>
              <a:t>)</a:t>
            </a:r>
            <a:endParaRPr lang="en-US" sz="1600" dirty="0"/>
          </a:p>
        </p:txBody>
      </p:sp>
      <p:sp>
        <p:nvSpPr>
          <p:cNvPr id="14" name="Content Placeholder 2"/>
          <p:cNvSpPr txBox="1">
            <a:spLocks/>
          </p:cNvSpPr>
          <p:nvPr/>
        </p:nvSpPr>
        <p:spPr>
          <a:xfrm>
            <a:off x="7233044" y="4816091"/>
            <a:ext cx="1564347" cy="669910"/>
          </a:xfrm>
          <a:prstGeom prst="rect">
            <a:avLst/>
          </a:prstGeom>
          <a:ln>
            <a:solidFill>
              <a:schemeClr val="tx1">
                <a:lumMod val="50000"/>
                <a:lumOff val="50000"/>
              </a:schemeClr>
            </a:solidFill>
            <a:prstDash val="dash"/>
          </a:ln>
        </p:spPr>
        <p:txBody>
          <a:bodyPr vert="horz" lIns="91440" tIns="45720" rIns="91440" bIns="45720" rtlCol="0">
            <a:no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r>
              <a:rPr lang="en-US" sz="1600" dirty="0" smtClean="0">
                <a:solidFill>
                  <a:srgbClr val="000000"/>
                </a:solidFill>
              </a:rPr>
              <a:t>Entity Topical </a:t>
            </a:r>
          </a:p>
          <a:p>
            <a:pPr marL="0" indent="0" algn="ctr">
              <a:spcBef>
                <a:spcPts val="0"/>
              </a:spcBef>
              <a:spcAft>
                <a:spcPts val="0"/>
              </a:spcAft>
              <a:buNone/>
            </a:pPr>
            <a:r>
              <a:rPr lang="en-US" sz="1600" dirty="0" smtClean="0">
                <a:solidFill>
                  <a:srgbClr val="000000"/>
                </a:solidFill>
              </a:rPr>
              <a:t>Role Mining </a:t>
            </a:r>
          </a:p>
        </p:txBody>
      </p:sp>
      <p:sp>
        <p:nvSpPr>
          <p:cNvPr id="18" name="Rounded Rectangle 17"/>
          <p:cNvSpPr/>
          <p:nvPr/>
        </p:nvSpPr>
        <p:spPr>
          <a:xfrm>
            <a:off x="2114341" y="6002064"/>
            <a:ext cx="2125742" cy="721895"/>
          </a:xfrm>
          <a:prstGeom prst="roundRect">
            <a:avLst/>
          </a:prstGeom>
          <a:solidFill>
            <a:schemeClr val="accent5">
              <a:lumMod val="50000"/>
            </a:schemeClr>
          </a:solidFill>
          <a:ln>
            <a:solidFill>
              <a:srgbClr val="31451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19" name="Content Placeholder 2"/>
          <p:cNvSpPr txBox="1">
            <a:spLocks/>
          </p:cNvSpPr>
          <p:nvPr/>
        </p:nvSpPr>
        <p:spPr>
          <a:xfrm>
            <a:off x="-209132" y="4034653"/>
            <a:ext cx="1858473" cy="347187"/>
          </a:xfrm>
          <a:prstGeom prst="rect">
            <a:avLst/>
          </a:prstGeom>
          <a:ln>
            <a:noFill/>
          </a:ln>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spcBef>
                <a:spcPts val="0"/>
              </a:spcBef>
              <a:spcAft>
                <a:spcPts val="0"/>
              </a:spcAft>
              <a:buNone/>
            </a:pPr>
            <a:endParaRPr lang="en-US" sz="1600" dirty="0">
              <a:solidFill>
                <a:schemeClr val="bg1"/>
              </a:solidFill>
            </a:endParaRPr>
          </a:p>
        </p:txBody>
      </p:sp>
      <p:sp>
        <p:nvSpPr>
          <p:cNvPr id="20" name="Rounded Rectangle 19"/>
          <p:cNvSpPr/>
          <p:nvPr/>
        </p:nvSpPr>
        <p:spPr>
          <a:xfrm>
            <a:off x="236535" y="6010086"/>
            <a:ext cx="1457483"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Flat topics</a:t>
            </a:r>
          </a:p>
          <a:p>
            <a:pPr algn="ctr"/>
            <a:r>
              <a:rPr lang="en-US" dirty="0">
                <a:solidFill>
                  <a:schemeClr val="bg1"/>
                </a:solidFill>
              </a:rPr>
              <a:t>(</a:t>
            </a:r>
            <a:r>
              <a:rPr lang="en-US" dirty="0" smtClean="0">
                <a:solidFill>
                  <a:schemeClr val="bg1"/>
                </a:solidFill>
              </a:rPr>
              <a:t>phrases)</a:t>
            </a:r>
            <a:endParaRPr lang="en-US" dirty="0">
              <a:solidFill>
                <a:schemeClr val="bg1"/>
              </a:solidFill>
            </a:endParaRPr>
          </a:p>
        </p:txBody>
      </p:sp>
      <p:sp>
        <p:nvSpPr>
          <p:cNvPr id="21" name="Rounded Rectangle 20"/>
          <p:cNvSpPr/>
          <p:nvPr/>
        </p:nvSpPr>
        <p:spPr>
          <a:xfrm>
            <a:off x="4661372" y="5994042"/>
            <a:ext cx="2272632" cy="721895"/>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Topical h</a:t>
            </a:r>
            <a:r>
              <a:rPr lang="en-US" dirty="0" smtClean="0">
                <a:solidFill>
                  <a:schemeClr val="bg1"/>
                </a:solidFill>
              </a:rPr>
              <a:t>ierarchy</a:t>
            </a:r>
          </a:p>
          <a:p>
            <a:pPr algn="ctr"/>
            <a:r>
              <a:rPr lang="en-US" dirty="0">
                <a:solidFill>
                  <a:schemeClr val="bg1"/>
                </a:solidFill>
              </a:rPr>
              <a:t>(</a:t>
            </a:r>
            <a:r>
              <a:rPr lang="en-US" dirty="0" smtClean="0">
                <a:solidFill>
                  <a:schemeClr val="bg1"/>
                </a:solidFill>
              </a:rPr>
              <a:t>phrases &amp; entities)</a:t>
            </a:r>
            <a:endParaRPr lang="en-US" dirty="0">
              <a:solidFill>
                <a:schemeClr val="bg1"/>
              </a:solidFill>
            </a:endParaRPr>
          </a:p>
        </p:txBody>
      </p:sp>
      <p:sp>
        <p:nvSpPr>
          <p:cNvPr id="22" name="Rounded Rectangle 21"/>
          <p:cNvSpPr/>
          <p:nvPr/>
        </p:nvSpPr>
        <p:spPr>
          <a:xfrm>
            <a:off x="7393877" y="6010086"/>
            <a:ext cx="1519089" cy="721895"/>
          </a:xfrm>
          <a:prstGeom prst="roundRect">
            <a:avLst/>
          </a:prstGeom>
          <a:pattFill prst="ltUpDiag">
            <a:fgClr>
              <a:srgbClr val="0000FF"/>
            </a:fgClr>
            <a:bgClr>
              <a:prstClr val="white"/>
            </a:bgClr>
          </a:patt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Entity roles</a:t>
            </a:r>
            <a:endParaRPr lang="en-US" dirty="0">
              <a:solidFill>
                <a:schemeClr val="tx1"/>
              </a:solidFill>
            </a:endParaRPr>
          </a:p>
        </p:txBody>
      </p:sp>
      <p:sp>
        <p:nvSpPr>
          <p:cNvPr id="23" name="Rounded Rectangle 22"/>
          <p:cNvSpPr/>
          <p:nvPr/>
        </p:nvSpPr>
        <p:spPr>
          <a:xfrm>
            <a:off x="394330"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Document collection (long text)</a:t>
            </a:r>
            <a:endParaRPr lang="en-US" dirty="0">
              <a:solidFill>
                <a:srgbClr val="FFFFFF"/>
              </a:solidFill>
            </a:endParaRPr>
          </a:p>
        </p:txBody>
      </p:sp>
      <p:sp>
        <p:nvSpPr>
          <p:cNvPr id="24" name="Rounded Rectangle 23"/>
          <p:cNvSpPr/>
          <p:nvPr/>
        </p:nvSpPr>
        <p:spPr>
          <a:xfrm>
            <a:off x="5449409" y="297786"/>
            <a:ext cx="2130026" cy="1003301"/>
          </a:xfrm>
          <a:prstGeom prst="round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Network data (text component)</a:t>
            </a:r>
            <a:endParaRPr lang="en-US" dirty="0">
              <a:solidFill>
                <a:schemeClr val="bg1"/>
              </a:solidFill>
            </a:endParaRPr>
          </a:p>
        </p:txBody>
      </p:sp>
      <p:sp>
        <p:nvSpPr>
          <p:cNvPr id="25" name="Rounded Rectangle 24"/>
          <p:cNvSpPr/>
          <p:nvPr/>
        </p:nvSpPr>
        <p:spPr>
          <a:xfrm>
            <a:off x="3019167" y="297786"/>
            <a:ext cx="1720011" cy="1003301"/>
          </a:xfrm>
          <a:prstGeom prst="roundRect">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Document collection (short text)</a:t>
            </a:r>
            <a:endParaRPr lang="en-US" dirty="0">
              <a:solidFill>
                <a:schemeClr val="bg1"/>
              </a:solidFill>
            </a:endParaRPr>
          </a:p>
        </p:txBody>
      </p:sp>
      <p:cxnSp>
        <p:nvCxnSpPr>
          <p:cNvPr id="32" name="Straight Arrow Connector 31"/>
          <p:cNvCxnSpPr>
            <a:endCxn id="14" idx="1"/>
          </p:cNvCxnSpPr>
          <p:nvPr/>
        </p:nvCxnSpPr>
        <p:spPr>
          <a:xfrm>
            <a:off x="6168031" y="4975412"/>
            <a:ext cx="1065013" cy="175634"/>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22" idx="0"/>
          </p:cNvCxnSpPr>
          <p:nvPr/>
        </p:nvCxnSpPr>
        <p:spPr>
          <a:xfrm flipH="1">
            <a:off x="8153422" y="5486001"/>
            <a:ext cx="3464" cy="524085"/>
          </a:xfrm>
          <a:prstGeom prst="straightConnector1">
            <a:avLst/>
          </a:prstGeom>
          <a:ln>
            <a:solidFill>
              <a:srgbClr val="0000F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85352" y="5151046"/>
            <a:ext cx="546100" cy="859040"/>
          </a:xfrm>
          <a:prstGeom prst="straightConnector1">
            <a:avLst/>
          </a:prstGeom>
          <a:ln>
            <a:solidFill>
              <a:srgbClr val="31451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1513652" y="5151046"/>
            <a:ext cx="1739900" cy="85904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91990" y="4039101"/>
            <a:ext cx="799491" cy="484022"/>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694752" y="4039101"/>
            <a:ext cx="990600" cy="484022"/>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 idx="2"/>
            <a:endCxn id="5" idx="0"/>
          </p:cNvCxnSpPr>
          <p:nvPr/>
        </p:nvCxnSpPr>
        <p:spPr>
          <a:xfrm>
            <a:off x="2072235" y="2874243"/>
            <a:ext cx="0" cy="527167"/>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165412" y="1305535"/>
            <a:ext cx="544861" cy="668652"/>
          </a:xfrm>
          <a:prstGeom prst="straightConnector1">
            <a:avLst/>
          </a:prstGeom>
          <a:ln>
            <a:solidFill>
              <a:srgbClr val="7F7F7F"/>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24" idx="2"/>
            <a:endCxn id="11" idx="0"/>
          </p:cNvCxnSpPr>
          <p:nvPr/>
        </p:nvCxnSpPr>
        <p:spPr>
          <a:xfrm>
            <a:off x="6514422" y="1301087"/>
            <a:ext cx="0" cy="673100"/>
          </a:xfrm>
          <a:prstGeom prst="straightConnector1">
            <a:avLst/>
          </a:prstGeom>
          <a:ln>
            <a:solidFill>
              <a:schemeClr val="accent5">
                <a:lumMod val="50000"/>
              </a:schemeClr>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2364552" y="1301087"/>
            <a:ext cx="1206500" cy="673100"/>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4978402" y="5151046"/>
            <a:ext cx="490069" cy="842996"/>
          </a:xfrm>
          <a:prstGeom prst="straightConnector1">
            <a:avLst/>
          </a:prstGeom>
          <a:ln>
            <a:solidFill>
              <a:srgbClr val="7F7F7F"/>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23765" y="1305535"/>
            <a:ext cx="1180353" cy="664204"/>
          </a:xfrm>
          <a:prstGeom prst="straightConnector1">
            <a:avLst/>
          </a:prstGeom>
          <a:ln>
            <a:solidFill>
              <a:srgbClr val="A6A6A6"/>
            </a:solidFill>
            <a:prstDash val="solid"/>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a:xfrm>
            <a:off x="8516403" y="115223"/>
            <a:ext cx="561975" cy="365125"/>
          </a:xfrm>
        </p:spPr>
        <p:txBody>
          <a:bodyPr/>
          <a:lstStyle/>
          <a:p>
            <a:fld id="{A61D9B67-6600-B34F-9345-242C6B7CD63C}" type="slidenum">
              <a:rPr lang="en-US" smtClean="0"/>
              <a:t>83</a:t>
            </a:fld>
            <a:endParaRPr lang="en-US" dirty="0"/>
          </a:p>
        </p:txBody>
      </p:sp>
    </p:spTree>
    <p:extLst>
      <p:ext uri="{BB962C8B-B14F-4D97-AF65-F5344CB8AC3E}">
        <p14:creationId xmlns:p14="http://schemas.microsoft.com/office/powerpoint/2010/main" val="4129893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944247"/>
          </a:xfrm>
        </p:spPr>
        <p:txBody>
          <a:bodyPr/>
          <a:lstStyle/>
          <a:p>
            <a:r>
              <a:rPr lang="en-US" dirty="0" smtClean="0"/>
              <a:t>Entity </a:t>
            </a:r>
            <a:r>
              <a:rPr lang="en-US" dirty="0"/>
              <a:t>role discovery</a:t>
            </a:r>
          </a:p>
        </p:txBody>
      </p:sp>
      <p:sp>
        <p:nvSpPr>
          <p:cNvPr id="5" name="Content Placeholder 4"/>
          <p:cNvSpPr>
            <a:spLocks noGrp="1"/>
          </p:cNvSpPr>
          <p:nvPr>
            <p:ph idx="1"/>
          </p:nvPr>
        </p:nvSpPr>
        <p:spPr>
          <a:xfrm>
            <a:off x="457200" y="1318690"/>
            <a:ext cx="8229600" cy="5046836"/>
          </a:xfrm>
        </p:spPr>
        <p:txBody>
          <a:bodyPr>
            <a:normAutofit/>
          </a:bodyPr>
          <a:lstStyle/>
          <a:p>
            <a:r>
              <a:rPr lang="en-US" dirty="0"/>
              <a:t>People and communities are often characterized by the </a:t>
            </a:r>
            <a:r>
              <a:rPr lang="en-US" i="1" dirty="0"/>
              <a:t>topics and themes </a:t>
            </a:r>
            <a:r>
              <a:rPr lang="en-US" dirty="0"/>
              <a:t>they are working on, or communicating about. </a:t>
            </a:r>
          </a:p>
          <a:p>
            <a:r>
              <a:rPr lang="en-US" dirty="0"/>
              <a:t>Such role discovery tasks center around </a:t>
            </a:r>
            <a:r>
              <a:rPr lang="en-US" i="1" dirty="0"/>
              <a:t>topical communities</a:t>
            </a:r>
            <a:r>
              <a:rPr lang="en-US" dirty="0"/>
              <a:t> which may be mined from social or information networks.</a:t>
            </a:r>
          </a:p>
          <a:p>
            <a:r>
              <a:rPr lang="en-US" dirty="0" smtClean="0"/>
              <a:t>Most </a:t>
            </a:r>
            <a:r>
              <a:rPr lang="en-US" dirty="0"/>
              <a:t>role discovery </a:t>
            </a:r>
            <a:r>
              <a:rPr lang="en-US" dirty="0" err="1"/>
              <a:t>aproaches</a:t>
            </a:r>
            <a:r>
              <a:rPr lang="en-US" dirty="0"/>
              <a:t> are forms of clustering or ranking, working only with network structure, and do not consider topical </a:t>
            </a:r>
            <a:r>
              <a:rPr lang="en-US" dirty="0" smtClean="0"/>
              <a:t>context</a:t>
            </a:r>
            <a:endParaRPr lang="en-US" dirty="0"/>
          </a:p>
        </p:txBody>
      </p:sp>
      <p:sp>
        <p:nvSpPr>
          <p:cNvPr id="2" name="Slide Number Placeholder 1"/>
          <p:cNvSpPr>
            <a:spLocks noGrp="1"/>
          </p:cNvSpPr>
          <p:nvPr>
            <p:ph type="sldNum" sz="quarter" idx="12"/>
          </p:nvPr>
        </p:nvSpPr>
        <p:spPr/>
        <p:txBody>
          <a:bodyPr/>
          <a:lstStyle/>
          <a:p>
            <a:fld id="{A61D9B67-6600-B34F-9345-242C6B7CD63C}" type="slidenum">
              <a:rPr lang="en-US" smtClean="0"/>
              <a:t>84</a:t>
            </a:fld>
            <a:endParaRPr lang="en-US"/>
          </a:p>
        </p:txBody>
      </p:sp>
    </p:spTree>
    <p:extLst>
      <p:ext uri="{BB962C8B-B14F-4D97-AF65-F5344CB8AC3E}">
        <p14:creationId xmlns:p14="http://schemas.microsoft.com/office/powerpoint/2010/main" val="15030465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9" y="109760"/>
            <a:ext cx="9030031" cy="879126"/>
          </a:xfrm>
        </p:spPr>
        <p:txBody>
          <a:bodyPr/>
          <a:lstStyle/>
          <a:p>
            <a:r>
              <a:rPr lang="en-US" sz="4400" dirty="0"/>
              <a:t>Ranking Entities in a T</a:t>
            </a:r>
            <a:r>
              <a:rPr lang="en-US" sz="4400" dirty="0" smtClean="0"/>
              <a:t>opical </a:t>
            </a:r>
            <a:r>
              <a:rPr lang="en-US" sz="4400" dirty="0"/>
              <a:t>Community</a:t>
            </a:r>
          </a:p>
        </p:txBody>
      </p:sp>
      <p:sp>
        <p:nvSpPr>
          <p:cNvPr id="3" name="Content Placeholder 2"/>
          <p:cNvSpPr>
            <a:spLocks noGrp="1"/>
          </p:cNvSpPr>
          <p:nvPr>
            <p:ph idx="1"/>
          </p:nvPr>
        </p:nvSpPr>
        <p:spPr>
          <a:xfrm>
            <a:off x="333461" y="1520950"/>
            <a:ext cx="8572831" cy="5267859"/>
          </a:xfrm>
        </p:spPr>
        <p:txBody>
          <a:bodyPr>
            <a:normAutofit/>
          </a:bodyPr>
          <a:lstStyle/>
          <a:p>
            <a:r>
              <a:rPr lang="en-US" dirty="0"/>
              <a:t>What is the intuitive interpretation of the role of an entity in a topical community?</a:t>
            </a:r>
          </a:p>
          <a:p>
            <a:r>
              <a:rPr lang="en-US" dirty="0"/>
              <a:t>An entity’s role may be measured by the size of its contribution to the community</a:t>
            </a:r>
          </a:p>
          <a:p>
            <a:pPr lvl="1"/>
            <a:r>
              <a:rPr lang="en-US" dirty="0" smtClean="0"/>
              <a:t>DBLP </a:t>
            </a:r>
            <a:r>
              <a:rPr lang="en-US" dirty="0" err="1"/>
              <a:t>intution</a:t>
            </a:r>
            <a:r>
              <a:rPr lang="en-US" dirty="0"/>
              <a:t>: the role of an author is represented by the papers the author writes on the community’s topics</a:t>
            </a:r>
          </a:p>
          <a:p>
            <a:pPr lvl="1"/>
            <a:r>
              <a:rPr lang="en-US" dirty="0"/>
              <a:t>DBLP </a:t>
            </a:r>
            <a:r>
              <a:rPr lang="en-US" dirty="0" err="1"/>
              <a:t>intution</a:t>
            </a:r>
            <a:r>
              <a:rPr lang="en-US" dirty="0"/>
              <a:t>: the role of a venue is represented by its published papers on the topics in the </a:t>
            </a:r>
            <a:r>
              <a:rPr lang="en-US" dirty="0" smtClean="0"/>
              <a:t>community</a:t>
            </a:r>
          </a:p>
        </p:txBody>
      </p:sp>
      <p:sp>
        <p:nvSpPr>
          <p:cNvPr id="4" name="Slide Number Placeholder 3"/>
          <p:cNvSpPr>
            <a:spLocks noGrp="1"/>
          </p:cNvSpPr>
          <p:nvPr>
            <p:ph type="sldNum" sz="quarter" idx="12"/>
          </p:nvPr>
        </p:nvSpPr>
        <p:spPr/>
        <p:txBody>
          <a:bodyPr/>
          <a:lstStyle/>
          <a:p>
            <a:fld id="{A61D9B67-6600-B34F-9345-242C6B7CD63C}" type="slidenum">
              <a:rPr lang="en-US" smtClean="0"/>
              <a:t>85</a:t>
            </a:fld>
            <a:endParaRPr lang="en-US"/>
          </a:p>
        </p:txBody>
      </p:sp>
    </p:spTree>
    <p:extLst>
      <p:ext uri="{BB962C8B-B14F-4D97-AF65-F5344CB8AC3E}">
        <p14:creationId xmlns:p14="http://schemas.microsoft.com/office/powerpoint/2010/main" val="4259029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9" y="0"/>
            <a:ext cx="9030031" cy="879126"/>
          </a:xfrm>
        </p:spPr>
        <p:txBody>
          <a:bodyPr/>
          <a:lstStyle/>
          <a:p>
            <a:r>
              <a:rPr lang="en-US" sz="4400" dirty="0"/>
              <a:t>Ranking Entities in a T</a:t>
            </a:r>
            <a:r>
              <a:rPr lang="en-US" sz="4400" dirty="0" smtClean="0"/>
              <a:t>opical </a:t>
            </a:r>
            <a:r>
              <a:rPr lang="en-US" sz="4400" dirty="0"/>
              <a:t>Community</a:t>
            </a:r>
          </a:p>
        </p:txBody>
      </p:sp>
      <p:sp>
        <p:nvSpPr>
          <p:cNvPr id="3" name="Content Placeholder 2"/>
          <p:cNvSpPr>
            <a:spLocks noGrp="1"/>
          </p:cNvSpPr>
          <p:nvPr>
            <p:ph idx="1"/>
          </p:nvPr>
        </p:nvSpPr>
        <p:spPr>
          <a:xfrm>
            <a:off x="113969" y="1160314"/>
            <a:ext cx="9030031" cy="5628496"/>
          </a:xfrm>
        </p:spPr>
        <p:txBody>
          <a:bodyPr>
            <a:normAutofit/>
          </a:bodyPr>
          <a:lstStyle/>
          <a:p>
            <a:pPr>
              <a:spcBef>
                <a:spcPts val="1600"/>
              </a:spcBef>
            </a:pPr>
            <a:r>
              <a:rPr lang="en-US" dirty="0" smtClean="0"/>
              <a:t>There </a:t>
            </a:r>
            <a:r>
              <a:rPr lang="en-US" dirty="0"/>
              <a:t>can be multiple ways to </a:t>
            </a:r>
            <a:r>
              <a:rPr lang="en-US" dirty="0" smtClean="0"/>
              <a:t>define </a:t>
            </a:r>
            <a:r>
              <a:rPr lang="en-US" dirty="0"/>
              <a:t>“important”</a:t>
            </a:r>
          </a:p>
          <a:p>
            <a:pPr lvl="1">
              <a:spcBef>
                <a:spcPts val="1600"/>
              </a:spcBef>
            </a:pPr>
            <a:r>
              <a:rPr lang="en-US" dirty="0"/>
              <a:t>Prolific: </a:t>
            </a:r>
            <a:r>
              <a:rPr lang="en-US" dirty="0" smtClean="0"/>
              <a:t>author contributes </a:t>
            </a:r>
            <a:r>
              <a:rPr lang="en-US" dirty="0"/>
              <a:t>many papers to the community</a:t>
            </a:r>
          </a:p>
          <a:p>
            <a:pPr lvl="1">
              <a:spcBef>
                <a:spcPts val="1600"/>
              </a:spcBef>
            </a:pPr>
            <a:r>
              <a:rPr lang="en-US" dirty="0"/>
              <a:t>Dedicated: </a:t>
            </a:r>
            <a:r>
              <a:rPr lang="en-US" dirty="0" smtClean="0"/>
              <a:t>author contributes </a:t>
            </a:r>
            <a:r>
              <a:rPr lang="en-US" dirty="0"/>
              <a:t>many papers to the community and few papers to sibling </a:t>
            </a:r>
            <a:r>
              <a:rPr lang="en-US" dirty="0" smtClean="0"/>
              <a:t>communities</a:t>
            </a:r>
          </a:p>
          <a:p>
            <a:pPr>
              <a:spcBef>
                <a:spcPts val="1600"/>
              </a:spcBef>
            </a:pPr>
            <a:r>
              <a:rPr lang="en-US" dirty="0" smtClean="0"/>
              <a:t>Use metric |</a:t>
            </a:r>
            <a:r>
              <a:rPr lang="en-US" dirty="0" err="1" smtClean="0"/>
              <a:t>D</a:t>
            </a:r>
            <a:r>
              <a:rPr lang="en-US" baseline="-25000" dirty="0" err="1" smtClean="0"/>
              <a:t>E,z</a:t>
            </a:r>
            <a:r>
              <a:rPr lang="en-US" dirty="0" smtClean="0"/>
              <a:t>| = the estimate for the number of documents contributed by entity E to topic z</a:t>
            </a:r>
            <a:endParaRPr lang="en-US" dirty="0"/>
          </a:p>
        </p:txBody>
      </p:sp>
      <p:sp>
        <p:nvSpPr>
          <p:cNvPr id="4" name="Slide Number Placeholder 3"/>
          <p:cNvSpPr>
            <a:spLocks noGrp="1"/>
          </p:cNvSpPr>
          <p:nvPr>
            <p:ph type="sldNum" sz="quarter" idx="12"/>
          </p:nvPr>
        </p:nvSpPr>
        <p:spPr/>
        <p:txBody>
          <a:bodyPr/>
          <a:lstStyle/>
          <a:p>
            <a:fld id="{A61D9B67-6600-B34F-9345-242C6B7CD63C}" type="slidenum">
              <a:rPr lang="en-US" smtClean="0"/>
              <a:t>86</a:t>
            </a:fld>
            <a:endParaRPr lang="en-US"/>
          </a:p>
        </p:txBody>
      </p:sp>
    </p:spTree>
    <p:extLst>
      <p:ext uri="{BB962C8B-B14F-4D97-AF65-F5344CB8AC3E}">
        <p14:creationId xmlns:p14="http://schemas.microsoft.com/office/powerpoint/2010/main" val="244023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5407"/>
          </a:xfrm>
        </p:spPr>
        <p:txBody>
          <a:bodyPr/>
          <a:lstStyle/>
          <a:p>
            <a:r>
              <a:rPr lang="en-US" dirty="0"/>
              <a:t>Prolific: ranking on coverage</a:t>
            </a:r>
          </a:p>
        </p:txBody>
      </p:sp>
      <p:sp>
        <p:nvSpPr>
          <p:cNvPr id="3" name="Content Placeholder 2"/>
          <p:cNvSpPr>
            <a:spLocks noGrp="1"/>
          </p:cNvSpPr>
          <p:nvPr>
            <p:ph idx="1"/>
          </p:nvPr>
        </p:nvSpPr>
        <p:spPr>
          <a:xfrm>
            <a:off x="359514" y="1432649"/>
            <a:ext cx="8530092" cy="5144517"/>
          </a:xfrm>
        </p:spPr>
        <p:txBody>
          <a:bodyPr>
            <a:normAutofit/>
          </a:bodyPr>
          <a:lstStyle/>
          <a:p>
            <a:r>
              <a:rPr lang="en-US" dirty="0"/>
              <a:t>Ranking entities in a community z by </a:t>
            </a:r>
            <a:r>
              <a:rPr lang="en-US" dirty="0" smtClean="0"/>
              <a:t>|</a:t>
            </a:r>
            <a:r>
              <a:rPr lang="en-US" dirty="0" err="1"/>
              <a:t>D</a:t>
            </a:r>
            <a:r>
              <a:rPr lang="en-US" baseline="-25000" dirty="0" err="1"/>
              <a:t>E,z</a:t>
            </a:r>
            <a:r>
              <a:rPr lang="en-US" dirty="0" smtClean="0"/>
              <a:t>| means </a:t>
            </a:r>
            <a:r>
              <a:rPr lang="en-US" dirty="0"/>
              <a:t>only taking into account how much of the topic an entity covers:</a:t>
            </a:r>
          </a:p>
          <a:p>
            <a:endParaRPr lang="en-US" dirty="0"/>
          </a:p>
          <a:p>
            <a:endParaRPr lang="en-US" dirty="0"/>
          </a:p>
          <a:p>
            <a:r>
              <a:rPr lang="en-US" dirty="0"/>
              <a:t>For example, this entity ranking function can find prolific authors in a community</a:t>
            </a:r>
          </a:p>
          <a:p>
            <a:r>
              <a:rPr lang="en-US" dirty="0"/>
              <a:t>However, it cannot find authors who are dedicated to contributing to community z rather than to z’s sibling </a:t>
            </a:r>
            <a:r>
              <a:rPr lang="en-US" dirty="0" smtClean="0"/>
              <a:t>communities</a:t>
            </a:r>
            <a:endParaRPr lang="en-US" dirty="0"/>
          </a:p>
        </p:txBody>
      </p:sp>
      <p:sp>
        <p:nvSpPr>
          <p:cNvPr id="8" name="TextBox 7"/>
          <p:cNvSpPr txBox="1"/>
          <p:nvPr/>
        </p:nvSpPr>
        <p:spPr>
          <a:xfrm>
            <a:off x="3308368" y="2963369"/>
            <a:ext cx="2768381" cy="553998"/>
          </a:xfrm>
          <a:prstGeom prst="rect">
            <a:avLst/>
          </a:prstGeom>
          <a:noFill/>
        </p:spPr>
        <p:txBody>
          <a:bodyPr wrap="none" rtlCol="0">
            <a:spAutoFit/>
          </a:bodyPr>
          <a:lstStyle/>
          <a:p>
            <a:r>
              <a:rPr lang="en-US" sz="3000" i="1" dirty="0" err="1" smtClean="0">
                <a:latin typeface="Athelas Italic"/>
                <a:cs typeface="Athelas Italic"/>
              </a:rPr>
              <a:t>ERank</a:t>
            </a:r>
            <a:r>
              <a:rPr lang="en-US" sz="3000" i="1" baseline="-25000" dirty="0" err="1" smtClean="0">
                <a:latin typeface="Athelas Italic"/>
                <a:cs typeface="Athelas Italic"/>
              </a:rPr>
              <a:t>Cov</a:t>
            </a:r>
            <a:r>
              <a:rPr lang="en-US" sz="3000" i="1" dirty="0">
                <a:latin typeface="Athelas Italic"/>
                <a:cs typeface="Athelas Italic"/>
              </a:rPr>
              <a:t> </a:t>
            </a:r>
            <a:r>
              <a:rPr lang="en-US" sz="3000" i="1" dirty="0" smtClean="0">
                <a:latin typeface="Athelas Italic"/>
                <a:cs typeface="Athelas Italic"/>
              </a:rPr>
              <a:t>= |</a:t>
            </a:r>
            <a:r>
              <a:rPr lang="en-US" sz="3000" i="1" dirty="0" err="1" smtClean="0">
                <a:latin typeface="Athelas Italic"/>
                <a:cs typeface="Athelas Italic"/>
              </a:rPr>
              <a:t>D</a:t>
            </a:r>
            <a:r>
              <a:rPr lang="en-US" sz="3000" i="1" baseline="-25000" dirty="0" err="1" smtClean="0">
                <a:latin typeface="Athelas Italic"/>
                <a:cs typeface="Athelas Italic"/>
              </a:rPr>
              <a:t>E,z</a:t>
            </a:r>
            <a:r>
              <a:rPr lang="en-US" sz="3000" i="1" dirty="0" smtClean="0">
                <a:latin typeface="Athelas Italic"/>
                <a:cs typeface="Athelas Italic"/>
              </a:rPr>
              <a:t>|</a:t>
            </a:r>
            <a:endParaRPr lang="en-US" sz="3000" i="1" dirty="0">
              <a:latin typeface="Athelas Italic"/>
              <a:cs typeface="Athelas Italic"/>
            </a:endParaRPr>
          </a:p>
        </p:txBody>
      </p:sp>
      <p:sp>
        <p:nvSpPr>
          <p:cNvPr id="4" name="Slide Number Placeholder 3"/>
          <p:cNvSpPr>
            <a:spLocks noGrp="1"/>
          </p:cNvSpPr>
          <p:nvPr>
            <p:ph type="sldNum" sz="quarter" idx="12"/>
          </p:nvPr>
        </p:nvSpPr>
        <p:spPr/>
        <p:txBody>
          <a:bodyPr/>
          <a:lstStyle/>
          <a:p>
            <a:fld id="{A61D9B67-6600-B34F-9345-242C6B7CD63C}" type="slidenum">
              <a:rPr lang="en-US" smtClean="0"/>
              <a:t>87</a:t>
            </a:fld>
            <a:endParaRPr lang="en-US"/>
          </a:p>
        </p:txBody>
      </p:sp>
    </p:spTree>
    <p:extLst>
      <p:ext uri="{BB962C8B-B14F-4D97-AF65-F5344CB8AC3E}">
        <p14:creationId xmlns:p14="http://schemas.microsoft.com/office/powerpoint/2010/main" val="233360503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11687"/>
          </a:xfrm>
        </p:spPr>
        <p:txBody>
          <a:bodyPr/>
          <a:lstStyle/>
          <a:p>
            <a:r>
              <a:rPr lang="en-US" sz="4300" dirty="0" smtClean="0"/>
              <a:t>Dedicated : ranking on coverage &amp; purity</a:t>
            </a:r>
            <a:endParaRPr lang="en-US" sz="4300" dirty="0"/>
          </a:p>
        </p:txBody>
      </p:sp>
      <p:sp>
        <p:nvSpPr>
          <p:cNvPr id="5" name="Content Placeholder 4"/>
          <p:cNvSpPr>
            <a:spLocks noGrp="1"/>
          </p:cNvSpPr>
          <p:nvPr>
            <p:ph idx="1"/>
          </p:nvPr>
        </p:nvSpPr>
        <p:spPr>
          <a:xfrm>
            <a:off x="0" y="1180353"/>
            <a:ext cx="9144000" cy="567765"/>
          </a:xfrm>
        </p:spPr>
        <p:txBody>
          <a:bodyPr>
            <a:normAutofit/>
          </a:bodyPr>
          <a:lstStyle/>
          <a:p>
            <a:r>
              <a:rPr lang="en-US" sz="2600" i="1" dirty="0" smtClean="0"/>
              <a:t>Occurrence </a:t>
            </a:r>
            <a:r>
              <a:rPr lang="en-US" sz="2600" i="1" dirty="0"/>
              <a:t>probability </a:t>
            </a:r>
            <a:r>
              <a:rPr lang="en-US" sz="2600" dirty="0" smtClean="0"/>
              <a:t>of seeing </a:t>
            </a:r>
            <a:r>
              <a:rPr lang="en-US" sz="2600" dirty="0"/>
              <a:t>entity E </a:t>
            </a:r>
            <a:r>
              <a:rPr lang="en-US" sz="2600" dirty="0" smtClean="0"/>
              <a:t>in community z:</a:t>
            </a:r>
            <a:endParaRPr lang="en-US" sz="2600" dirty="0"/>
          </a:p>
        </p:txBody>
      </p:sp>
      <p:pic>
        <p:nvPicPr>
          <p:cNvPr id="6" name="Picture 5"/>
          <p:cNvPicPr>
            <a:picLocks noChangeAspect="1"/>
          </p:cNvPicPr>
          <p:nvPr/>
        </p:nvPicPr>
        <p:blipFill rotWithShape="1">
          <a:blip r:embed="rId3"/>
          <a:srcRect t="1" b="6001"/>
          <a:stretch/>
        </p:blipFill>
        <p:spPr>
          <a:xfrm>
            <a:off x="3059755" y="1748118"/>
            <a:ext cx="2572451" cy="791881"/>
          </a:xfrm>
          <a:prstGeom prst="rect">
            <a:avLst/>
          </a:prstGeom>
        </p:spPr>
      </p:pic>
      <p:sp>
        <p:nvSpPr>
          <p:cNvPr id="7" name="Content Placeholder 4"/>
          <p:cNvSpPr txBox="1">
            <a:spLocks/>
          </p:cNvSpPr>
          <p:nvPr/>
        </p:nvSpPr>
        <p:spPr>
          <a:xfrm>
            <a:off x="0" y="2722283"/>
            <a:ext cx="9071008" cy="908424"/>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a:latin typeface="Gill Sans Light"/>
                <a:cs typeface="Gill Sans Light"/>
              </a:rPr>
              <a:t>C</a:t>
            </a:r>
            <a:r>
              <a:rPr lang="en-US" sz="2600" dirty="0" smtClean="0">
                <a:latin typeface="Gill Sans Light"/>
                <a:cs typeface="Gill Sans Light"/>
              </a:rPr>
              <a:t>ontrastive </a:t>
            </a:r>
            <a:r>
              <a:rPr lang="en-US" sz="2600" dirty="0">
                <a:latin typeface="Gill Sans Light"/>
                <a:cs typeface="Gill Sans Light"/>
              </a:rPr>
              <a:t>probability of seeing E </a:t>
            </a:r>
            <a:r>
              <a:rPr lang="en-US" sz="2600" dirty="0" smtClean="0">
                <a:latin typeface="Gill Sans Light"/>
                <a:cs typeface="Gill Sans Light"/>
              </a:rPr>
              <a:t>conditioned on </a:t>
            </a:r>
            <a:r>
              <a:rPr lang="en-US" sz="2600" dirty="0">
                <a:latin typeface="Gill Sans Light"/>
                <a:cs typeface="Gill Sans Light"/>
              </a:rPr>
              <a:t>mixture of multiple communities Z </a:t>
            </a:r>
            <a:r>
              <a:rPr lang="en-US" sz="2600" dirty="0" smtClean="0">
                <a:latin typeface="Gill Sans Light"/>
                <a:cs typeface="Gill Sans Light"/>
              </a:rPr>
              <a:t>⊂</a:t>
            </a:r>
            <a:r>
              <a:rPr lang="en-US" sz="2600" dirty="0" err="1" smtClean="0">
                <a:latin typeface="Gill Sans Light"/>
                <a:cs typeface="Gill Sans Light"/>
              </a:rPr>
              <a:t>Ch</a:t>
            </a:r>
            <a:r>
              <a:rPr lang="en-US" sz="2600" baseline="30000" dirty="0" err="1" smtClean="0">
                <a:latin typeface="Gill Sans Light"/>
                <a:cs typeface="Gill Sans Light"/>
              </a:rPr>
              <a:t>Parent</a:t>
            </a:r>
            <a:r>
              <a:rPr lang="en-US" sz="2600" baseline="30000" dirty="0">
                <a:latin typeface="Gill Sans Light"/>
                <a:cs typeface="Gill Sans Light"/>
              </a:rPr>
              <a:t>(z</a:t>
            </a:r>
            <a:r>
              <a:rPr lang="en-US" sz="2600" baseline="30000" dirty="0" smtClean="0">
                <a:latin typeface="Gill Sans Light"/>
                <a:cs typeface="Gill Sans Light"/>
              </a:rPr>
              <a:t>)</a:t>
            </a:r>
            <a:r>
              <a:rPr lang="en-US" sz="2600" dirty="0" smtClean="0">
                <a:latin typeface="Gill Sans Light"/>
                <a:cs typeface="Gill Sans Light"/>
              </a:rPr>
              <a:t> (excluding z):</a:t>
            </a:r>
            <a:endParaRPr lang="en-US" sz="2600" dirty="0">
              <a:latin typeface="Gill Sans Light"/>
              <a:cs typeface="Gill Sans Light"/>
            </a:endParaRPr>
          </a:p>
        </p:txBody>
      </p:sp>
      <p:pic>
        <p:nvPicPr>
          <p:cNvPr id="8" name="Picture 7"/>
          <p:cNvPicPr>
            <a:picLocks noChangeAspect="1"/>
          </p:cNvPicPr>
          <p:nvPr/>
        </p:nvPicPr>
        <p:blipFill>
          <a:blip r:embed="rId4"/>
          <a:stretch>
            <a:fillRect/>
          </a:stretch>
        </p:blipFill>
        <p:spPr>
          <a:xfrm>
            <a:off x="3059755" y="3760947"/>
            <a:ext cx="2946400" cy="876300"/>
          </a:xfrm>
          <a:prstGeom prst="rect">
            <a:avLst/>
          </a:prstGeom>
        </p:spPr>
      </p:pic>
      <p:sp>
        <p:nvSpPr>
          <p:cNvPr id="9" name="Content Placeholder 4"/>
          <p:cNvSpPr txBox="1">
            <a:spLocks/>
          </p:cNvSpPr>
          <p:nvPr/>
        </p:nvSpPr>
        <p:spPr>
          <a:xfrm>
            <a:off x="0" y="4737100"/>
            <a:ext cx="9144000" cy="1089959"/>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latin typeface="Gill Sans Light"/>
                <a:cs typeface="Gill Sans Light"/>
              </a:rPr>
              <a:t>The purity of entity E in z is a ratio of these probabilities</a:t>
            </a:r>
          </a:p>
          <a:p>
            <a:r>
              <a:rPr lang="en-US" sz="2600" dirty="0" smtClean="0">
                <a:latin typeface="Gill Sans Light"/>
                <a:cs typeface="Gill Sans Light"/>
              </a:rPr>
              <a:t>Unifying the coverage and purity criteria:</a:t>
            </a:r>
            <a:endParaRPr lang="en-US" sz="2600" dirty="0">
              <a:latin typeface="Gill Sans Light"/>
              <a:cs typeface="Gill Sans Light"/>
            </a:endParaRPr>
          </a:p>
        </p:txBody>
      </p:sp>
      <p:pic>
        <p:nvPicPr>
          <p:cNvPr id="10" name="Picture 9"/>
          <p:cNvPicPr>
            <a:picLocks noChangeAspect="1"/>
          </p:cNvPicPr>
          <p:nvPr/>
        </p:nvPicPr>
        <p:blipFill>
          <a:blip r:embed="rId5"/>
          <a:stretch>
            <a:fillRect/>
          </a:stretch>
        </p:blipFill>
        <p:spPr>
          <a:xfrm>
            <a:off x="1665193" y="5827059"/>
            <a:ext cx="6152031" cy="911412"/>
          </a:xfrm>
          <a:prstGeom prst="rect">
            <a:avLst/>
          </a:prstGeom>
        </p:spPr>
      </p:pic>
      <p:sp>
        <p:nvSpPr>
          <p:cNvPr id="2" name="Slide Number Placeholder 1"/>
          <p:cNvSpPr>
            <a:spLocks noGrp="1"/>
          </p:cNvSpPr>
          <p:nvPr>
            <p:ph type="sldNum" sz="quarter" idx="12"/>
          </p:nvPr>
        </p:nvSpPr>
        <p:spPr/>
        <p:txBody>
          <a:bodyPr/>
          <a:lstStyle/>
          <a:p>
            <a:fld id="{A61D9B67-6600-B34F-9345-242C6B7CD63C}" type="slidenum">
              <a:rPr lang="en-US" smtClean="0"/>
              <a:t>88</a:t>
            </a:fld>
            <a:endParaRPr lang="en-US"/>
          </a:p>
        </p:txBody>
      </p:sp>
    </p:spTree>
    <p:extLst>
      <p:ext uri="{BB962C8B-B14F-4D97-AF65-F5344CB8AC3E}">
        <p14:creationId xmlns:p14="http://schemas.microsoft.com/office/powerpoint/2010/main" val="173692533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Prolific Authors (</a:t>
            </a:r>
            <a:r>
              <a:rPr lang="en-US" dirty="0" err="1"/>
              <a:t>ERank</a:t>
            </a:r>
            <a:r>
              <a:rPr lang="en-US" baseline="-25000" dirty="0" err="1"/>
              <a:t>Cov</a:t>
            </a:r>
            <a:r>
              <a:rPr lang="en-US" dirty="0"/>
              <a:t>) </a:t>
            </a:r>
            <a:br>
              <a:rPr lang="en-US" dirty="0"/>
            </a:br>
            <a:r>
              <a:rPr lang="en-US" dirty="0"/>
              <a:t>in Data Mining communities</a:t>
            </a:r>
          </a:p>
        </p:txBody>
      </p:sp>
      <p:graphicFrame>
        <p:nvGraphicFramePr>
          <p:cNvPr id="4" name="Table 3"/>
          <p:cNvGraphicFramePr>
            <a:graphicFrameLocks noGrp="1"/>
          </p:cNvGraphicFramePr>
          <p:nvPr>
            <p:extLst>
              <p:ext uri="{D42A27DB-BD31-4B8C-83A1-F6EECF244321}">
                <p14:modId xmlns:p14="http://schemas.microsoft.com/office/powerpoint/2010/main" val="3103625997"/>
              </p:ext>
            </p:extLst>
          </p:nvPr>
        </p:nvGraphicFramePr>
        <p:xfrm>
          <a:off x="306565" y="2120780"/>
          <a:ext cx="8587499" cy="3752009"/>
        </p:xfrm>
        <a:graphic>
          <a:graphicData uri="http://schemas.openxmlformats.org/drawingml/2006/table">
            <a:tbl>
              <a:tblPr firstRow="1" bandRow="1">
                <a:tableStyleId>{5C22544A-7EE6-4342-B048-85BDC9FD1C3A}</a:tableStyleId>
              </a:tblPr>
              <a:tblGrid>
                <a:gridCol w="2598483"/>
                <a:gridCol w="1945388"/>
                <a:gridCol w="2070448"/>
                <a:gridCol w="1973180"/>
              </a:tblGrid>
              <a:tr h="1616502">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a:t>
                      </a:r>
                      <a:r>
                        <a:rPr lang="en-US" sz="1600" b="0" i="0" kern="1200" dirty="0" smtClean="0">
                          <a:solidFill>
                            <a:schemeClr val="lt1"/>
                          </a:solidFill>
                          <a:effectLst/>
                          <a:latin typeface="Gill Sans Light"/>
                          <a:ea typeface="+mn-ea"/>
                          <a:cs typeface="Gill Sans Light"/>
                        </a:rPr>
                        <a:t>networks, selectivity estimation, large databases, pattern </a:t>
                      </a:r>
                      <a:r>
                        <a:rPr lang="en-US" sz="1600" b="0" i="0" kern="1200" dirty="0" err="1" smtClean="0">
                          <a:solidFill>
                            <a:schemeClr val="lt1"/>
                          </a:solidFill>
                          <a:effectLst/>
                          <a:latin typeface="Gill Sans Light"/>
                          <a:ea typeface="+mn-ea"/>
                          <a:cs typeface="Gill Sans Light"/>
                        </a:rPr>
                        <a:t>matching,spatio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41994">
                <a:tc>
                  <a:txBody>
                    <a:bodyPr/>
                    <a:lstStyle/>
                    <a:p>
                      <a:r>
                        <a:rPr lang="en-US" sz="1600" b="0" i="0" dirty="0" err="1" smtClean="0">
                          <a:solidFill>
                            <a:srgbClr val="000000"/>
                          </a:solidFill>
                          <a:latin typeface="Gill Sans Light"/>
                          <a:cs typeface="Gill Sans Light"/>
                        </a:rPr>
                        <a:t>divesh</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srivasta</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eamonn</a:t>
                      </a:r>
                      <a:r>
                        <a:rPr lang="en-US" sz="1600" b="0" i="0" dirty="0" smtClean="0">
                          <a:solidFill>
                            <a:srgbClr val="000000"/>
                          </a:solidFill>
                          <a:latin typeface="Gill Sans Light"/>
                          <a:cs typeface="Gill Sans Light"/>
                        </a:rPr>
                        <a:t> j. </a:t>
                      </a:r>
                      <a:r>
                        <a:rPr lang="en-US" sz="1600" b="0" i="0" dirty="0" err="1" smtClean="0">
                          <a:solidFill>
                            <a:srgbClr val="000000"/>
                          </a:solidFill>
                          <a:latin typeface="Gill Sans Light"/>
                          <a:cs typeface="Gill Sans Light"/>
                        </a:rPr>
                        <a:t>keogh</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r>
              <a:tr h="379580">
                <a:tc>
                  <a:txBody>
                    <a:bodyPr/>
                    <a:lstStyle/>
                    <a:p>
                      <a:r>
                        <a:rPr lang="en-US" sz="1600" b="0" i="0" dirty="0" smtClean="0">
                          <a:solidFill>
                            <a:srgbClr val="000000"/>
                          </a:solidFill>
                          <a:latin typeface="Gill Sans Light"/>
                          <a:cs typeface="Gill Sans Light"/>
                        </a:rPr>
                        <a:t>nick </a:t>
                      </a:r>
                      <a:r>
                        <a:rPr lang="en-US" sz="1600" b="0" i="0" dirty="0" err="1" smtClean="0">
                          <a:solidFill>
                            <a:srgbClr val="000000"/>
                          </a:solidFill>
                          <a:latin typeface="Gill Sans Light"/>
                          <a:cs typeface="Gill Sans Light"/>
                        </a:rPr>
                        <a:t>koudas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r>
              <a:tr h="481776">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jian</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pei</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charu</a:t>
                      </a:r>
                      <a:r>
                        <a:rPr lang="en-US" sz="1600" b="0" i="0" dirty="0" smtClean="0">
                          <a:solidFill>
                            <a:srgbClr val="000000"/>
                          </a:solidFill>
                          <a:latin typeface="Gill Sans Light"/>
                          <a:cs typeface="Gill Sans Light"/>
                        </a:rPr>
                        <a:t> c .</a:t>
                      </a:r>
                      <a:r>
                        <a:rPr lang="en-US" sz="1600" b="0" i="0" dirty="0" err="1" smtClean="0">
                          <a:solidFill>
                            <a:srgbClr val="000000"/>
                          </a:solidFill>
                          <a:latin typeface="Gill Sans Light"/>
                          <a:cs typeface="Gill Sans Light"/>
                        </a:rPr>
                        <a:t>aggarwal</a:t>
                      </a:r>
                      <a:endParaRPr lang="en-US" sz="1600" b="0" i="0" dirty="0">
                        <a:solidFill>
                          <a:srgbClr val="000000"/>
                        </a:solidFill>
                        <a:latin typeface="Gill Sans Light"/>
                        <a:cs typeface="Gill Sans Light"/>
                      </a:endParaRPr>
                    </a:p>
                  </a:txBody>
                  <a:tcPr anchor="ctr"/>
                </a:tc>
              </a:tr>
              <a:tr h="408779">
                <a:tc>
                  <a:txBody>
                    <a:bodyPr/>
                    <a:lstStyle/>
                    <a:p>
                      <a:r>
                        <a:rPr lang="en-US" sz="1600" b="0" i="0" dirty="0" err="1" smtClean="0">
                          <a:solidFill>
                            <a:srgbClr val="000000"/>
                          </a:solidFill>
                          <a:latin typeface="Gill Sans Light"/>
                          <a:cs typeface="Gill Sans Light"/>
                        </a:rPr>
                        <a:t>philip</a:t>
                      </a:r>
                      <a:r>
                        <a:rPr lang="en-US" sz="1600" b="0" i="0" dirty="0" smtClean="0">
                          <a:solidFill>
                            <a:srgbClr val="000000"/>
                          </a:solidFill>
                          <a:latin typeface="Gill Sans Light"/>
                          <a:cs typeface="Gill Sans Light"/>
                        </a:rPr>
                        <a:t> s. </a:t>
                      </a:r>
                      <a:r>
                        <a:rPr lang="en-US" sz="1600" b="0" i="0" dirty="0" err="1" smtClean="0">
                          <a:solidFill>
                            <a:srgbClr val="000000"/>
                          </a:solidFill>
                          <a:latin typeface="Gill Sans Light"/>
                          <a:cs typeface="Gill Sans Light"/>
                        </a:rPr>
                        <a:t>yu</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hans</a:t>
                      </a:r>
                      <a:r>
                        <a:rPr lang="en-US" sz="1600" b="0" i="0" dirty="0" smtClean="0">
                          <a:solidFill>
                            <a:srgbClr val="000000"/>
                          </a:solidFill>
                          <a:latin typeface="Gill Sans Light"/>
                          <a:cs typeface="Gill Sans Light"/>
                        </a:rPr>
                        <a:t>-peter</a:t>
                      </a:r>
                      <a:r>
                        <a:rPr lang="en-US" sz="1600" b="0" i="0" baseline="0" dirty="0" smtClean="0">
                          <a:solidFill>
                            <a:srgbClr val="000000"/>
                          </a:solidFill>
                          <a:latin typeface="Gill Sans Light"/>
                          <a:cs typeface="Gill Sans Light"/>
                        </a:rPr>
                        <a:t> </a:t>
                      </a:r>
                      <a:r>
                        <a:rPr lang="en-US" sz="1600" b="0" i="0" baseline="0" dirty="0" err="1" smtClean="0">
                          <a:solidFill>
                            <a:srgbClr val="000000"/>
                          </a:solidFill>
                          <a:latin typeface="Gill Sans Light"/>
                          <a:cs typeface="Gill Sans Light"/>
                        </a:rPr>
                        <a:t>kriegel</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jian</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pei</a:t>
                      </a:r>
                      <a:endParaRPr lang="en-US" sz="1600" b="0" i="0" dirty="0">
                        <a:solidFill>
                          <a:srgbClr val="000000"/>
                        </a:solidFill>
                        <a:latin typeface="Gill Sans Light"/>
                        <a:cs typeface="Gill Sans Light"/>
                      </a:endParaRPr>
                    </a:p>
                  </a:txBody>
                  <a:tcPr anchor="ctr"/>
                </a:tc>
              </a:tr>
              <a:tr h="423378">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jiawei</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han</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ke</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wang</a:t>
                      </a:r>
                      <a:endParaRPr lang="en-US" sz="1600" b="0" i="0" dirty="0">
                        <a:solidFill>
                          <a:srgbClr val="000000"/>
                        </a:solidFill>
                        <a:latin typeface="Gill Sans Light"/>
                        <a:cs typeface="Gill Sans Light"/>
                      </a:endParaRPr>
                    </a:p>
                  </a:txBody>
                  <a:tcPr anchor="ctr"/>
                </a:tc>
                <a:tc>
                  <a:txBody>
                    <a:bodyPr/>
                    <a:lstStyle/>
                    <a:p>
                      <a:r>
                        <a:rPr lang="en-US" sz="1600" b="0" i="0" dirty="0" err="1" smtClean="0">
                          <a:solidFill>
                            <a:srgbClr val="000000"/>
                          </a:solidFill>
                          <a:latin typeface="Gill Sans Light"/>
                          <a:cs typeface="Gill Sans Light"/>
                        </a:rPr>
                        <a:t>christos</a:t>
                      </a:r>
                      <a:r>
                        <a:rPr lang="en-US" sz="1600" b="0" i="0" dirty="0" smtClean="0">
                          <a:solidFill>
                            <a:srgbClr val="000000"/>
                          </a:solidFill>
                          <a:latin typeface="Gill Sans Light"/>
                          <a:cs typeface="Gill Sans Light"/>
                        </a:rPr>
                        <a:t> </a:t>
                      </a:r>
                      <a:r>
                        <a:rPr lang="en-US" sz="1600" b="0" i="0" dirty="0" err="1" smtClean="0">
                          <a:solidFill>
                            <a:srgbClr val="000000"/>
                          </a:solidFill>
                          <a:latin typeface="Gill Sans Light"/>
                          <a:cs typeface="Gill Sans Light"/>
                        </a:rPr>
                        <a:t>faloutsos</a:t>
                      </a:r>
                      <a:endParaRPr lang="en-US" sz="1600" b="0" i="0" dirty="0">
                        <a:solidFill>
                          <a:srgbClr val="000000"/>
                        </a:solidFill>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89</a:t>
            </a:fld>
            <a:endParaRPr lang="en-US"/>
          </a:p>
        </p:txBody>
      </p:sp>
    </p:spTree>
    <p:extLst>
      <p:ext uri="{BB962C8B-B14F-4D97-AF65-F5344CB8AC3E}">
        <p14:creationId xmlns:p14="http://schemas.microsoft.com/office/powerpoint/2010/main" val="15358573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31333"/>
          </a:xfrm>
        </p:spPr>
        <p:txBody>
          <a:bodyPr/>
          <a:lstStyle/>
          <a:p>
            <a:r>
              <a:rPr lang="en-US" dirty="0" smtClean="0"/>
              <a:t>How to represent a topic?</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58436435"/>
              </p:ext>
            </p:extLst>
          </p:nvPr>
        </p:nvGraphicFramePr>
        <p:xfrm>
          <a:off x="807155" y="2209800"/>
          <a:ext cx="2743200" cy="2966720"/>
        </p:xfrm>
        <a:graphic>
          <a:graphicData uri="http://schemas.openxmlformats.org/drawingml/2006/table">
            <a:tbl>
              <a:tblPr bandRow="1">
                <a:effectLst>
                  <a:outerShdw blurRad="50800" dist="38100" dir="2700000" algn="tl" rotWithShape="0">
                    <a:srgbClr val="000000">
                      <a:alpha val="43000"/>
                    </a:srgbClr>
                  </a:outerShdw>
                </a:effectLst>
                <a:tableStyleId>{5C22544A-7EE6-4342-B048-85BDC9FD1C3A}</a:tableStyleId>
              </a:tblPr>
              <a:tblGrid>
                <a:gridCol w="2743200"/>
              </a:tblGrid>
              <a:tr h="370840">
                <a:tc>
                  <a:txBody>
                    <a:bodyPr/>
                    <a:lstStyle/>
                    <a:p>
                      <a:pPr algn="ctr"/>
                      <a:r>
                        <a:rPr lang="en-US" sz="1600" b="0" i="0" dirty="0" smtClean="0">
                          <a:latin typeface="Gill Sans Light"/>
                          <a:cs typeface="Gill Sans Light"/>
                        </a:rPr>
                        <a:t>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370840">
                <a:tc>
                  <a:txBody>
                    <a:bodyPr/>
                    <a:lstStyle/>
                    <a:p>
                      <a:pPr algn="ctr"/>
                      <a:r>
                        <a:rPr lang="en-US" sz="1600" b="0" i="0" dirty="0" smtClean="0">
                          <a:latin typeface="Gill Sans Light"/>
                          <a:cs typeface="Gill Sans Light"/>
                        </a:rPr>
                        <a:t>support vector machines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reinforcement learning</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feature selection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conditional random fields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classification</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decision</a:t>
                      </a:r>
                      <a:r>
                        <a:rPr lang="en-US" sz="1600" b="0" i="0" baseline="0" dirty="0" smtClean="0">
                          <a:latin typeface="Gill Sans Light"/>
                          <a:cs typeface="Gill Sans Light"/>
                        </a:rPr>
                        <a:t> trees</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r h="370840">
                <a:tc>
                  <a:txBody>
                    <a:bodyPr/>
                    <a:lstStyle/>
                    <a:p>
                      <a:pPr algn="ctr"/>
                      <a:r>
                        <a:rPr lang="en-US" sz="1600" b="0" i="0" dirty="0" smtClean="0">
                          <a:latin typeface="Gill Sans Light"/>
                          <a:cs typeface="Gill Sans Light"/>
                        </a:rPr>
                        <a:t>:</a:t>
                      </a:r>
                      <a:endParaRPr lang="en-US" sz="1600" b="0" i="0" dirty="0">
                        <a:latin typeface="Gill Sans Light"/>
                        <a:cs typeface="Gill Sans Ligh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tcPr>
                </a:tc>
              </a:tr>
            </a:tbl>
          </a:graphicData>
        </a:graphic>
      </p:graphicFrame>
      <p:sp>
        <p:nvSpPr>
          <p:cNvPr id="7" name="Content Placeholder 2"/>
          <p:cNvSpPr txBox="1">
            <a:spLocks/>
          </p:cNvSpPr>
          <p:nvPr/>
        </p:nvSpPr>
        <p:spPr bwMode="auto">
          <a:xfrm>
            <a:off x="807154" y="5797678"/>
            <a:ext cx="3100363" cy="73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0" dirty="0" smtClean="0">
                <a:solidFill>
                  <a:srgbClr val="7F7F7F"/>
                </a:solidFill>
                <a:latin typeface="Gill Sans Light"/>
                <a:cs typeface="Gill Sans Light"/>
              </a:rPr>
              <a:t>The topic that represents the area of Machine Learning</a:t>
            </a:r>
            <a:endParaRPr lang="en-US" sz="2000" b="0" dirty="0">
              <a:solidFill>
                <a:srgbClr val="7F7F7F"/>
              </a:solidFill>
              <a:latin typeface="Gill Sans Light"/>
              <a:cs typeface="Gill Sans Light"/>
            </a:endParaRPr>
          </a:p>
        </p:txBody>
      </p:sp>
      <p:sp>
        <p:nvSpPr>
          <p:cNvPr id="8" name="Content Placeholder 2"/>
          <p:cNvSpPr txBox="1">
            <a:spLocks/>
          </p:cNvSpPr>
          <p:nvPr/>
        </p:nvSpPr>
        <p:spPr bwMode="auto">
          <a:xfrm>
            <a:off x="937405" y="1233671"/>
            <a:ext cx="7879645" cy="738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5" rIns="91428" bIns="45715"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sz="2800" b="1"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baseline="0">
                <a:solidFill>
                  <a:schemeClr val="tx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sz="2400" kern="1200">
                <a:solidFill>
                  <a:srgbClr val="8E0000"/>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pitchFamily="34" charset="0"/>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0" dirty="0" smtClean="0">
                <a:solidFill>
                  <a:srgbClr val="7F7F7F"/>
                </a:solidFill>
                <a:latin typeface="Gill Sans Light"/>
                <a:cs typeface="Gill Sans Light"/>
              </a:rPr>
              <a:t>As an integrated ranked list of mixed-length phrases</a:t>
            </a:r>
            <a:endParaRPr lang="en-US" b="0" dirty="0">
              <a:solidFill>
                <a:srgbClr val="7F7F7F"/>
              </a:solidFill>
              <a:latin typeface="Gill Sans Light"/>
              <a:cs typeface="Gill Sans Light"/>
            </a:endParaRPr>
          </a:p>
        </p:txBody>
      </p:sp>
      <p:sp>
        <p:nvSpPr>
          <p:cNvPr id="9" name="Content Placeholder 5"/>
          <p:cNvSpPr txBox="1">
            <a:spLocks/>
          </p:cNvSpPr>
          <p:nvPr/>
        </p:nvSpPr>
        <p:spPr>
          <a:xfrm>
            <a:off x="4754146" y="2702499"/>
            <a:ext cx="3549331" cy="22140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600" dirty="0" smtClean="0">
                <a:latin typeface="Gill Sans"/>
                <a:cs typeface="Gill Sans"/>
              </a:rPr>
              <a:t>Comparability property</a:t>
            </a:r>
            <a:r>
              <a:rPr lang="en-US" sz="2600" dirty="0" smtClean="0"/>
              <a:t>:  a phrase ranking function should be able to directly compare phrases of mixed lengths</a:t>
            </a:r>
          </a:p>
          <a:p>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9</a:t>
            </a:fld>
            <a:endParaRPr lang="en-US"/>
          </a:p>
        </p:txBody>
      </p:sp>
    </p:spTree>
    <p:extLst>
      <p:ext uri="{BB962C8B-B14F-4D97-AF65-F5344CB8AC3E}">
        <p14:creationId xmlns:p14="http://schemas.microsoft.com/office/powerpoint/2010/main" val="379653076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Prolific Authors (</a:t>
            </a:r>
            <a:r>
              <a:rPr lang="en-US" dirty="0" err="1"/>
              <a:t>ERank</a:t>
            </a:r>
            <a:r>
              <a:rPr lang="en-US" baseline="-25000" dirty="0" err="1"/>
              <a:t>Cov</a:t>
            </a:r>
            <a:r>
              <a:rPr lang="en-US" dirty="0"/>
              <a:t>) </a:t>
            </a:r>
            <a:br>
              <a:rPr lang="en-US" dirty="0"/>
            </a:br>
            <a:r>
              <a:rPr lang="en-US" dirty="0"/>
              <a:t>in Data Mining communities</a:t>
            </a:r>
          </a:p>
        </p:txBody>
      </p:sp>
      <p:graphicFrame>
        <p:nvGraphicFramePr>
          <p:cNvPr id="5" name="Table 4"/>
          <p:cNvGraphicFramePr>
            <a:graphicFrameLocks noGrp="1"/>
          </p:cNvGraphicFramePr>
          <p:nvPr>
            <p:extLst>
              <p:ext uri="{D42A27DB-BD31-4B8C-83A1-F6EECF244321}">
                <p14:modId xmlns:p14="http://schemas.microsoft.com/office/powerpoint/2010/main" val="1843225890"/>
              </p:ext>
            </p:extLst>
          </p:nvPr>
        </p:nvGraphicFramePr>
        <p:xfrm>
          <a:off x="306565" y="2129860"/>
          <a:ext cx="8587499" cy="3752009"/>
        </p:xfrm>
        <a:graphic>
          <a:graphicData uri="http://schemas.openxmlformats.org/drawingml/2006/table">
            <a:tbl>
              <a:tblPr firstRow="1" bandRow="1">
                <a:tableStyleId>{5C22544A-7EE6-4342-B048-85BDC9FD1C3A}</a:tableStyleId>
              </a:tblPr>
              <a:tblGrid>
                <a:gridCol w="2598483"/>
                <a:gridCol w="1945388"/>
                <a:gridCol w="2070448"/>
                <a:gridCol w="1973180"/>
              </a:tblGrid>
              <a:tr h="1616502">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a:t>
                      </a:r>
                      <a:r>
                        <a:rPr lang="en-US" sz="1600" b="0" i="0" kern="1200" dirty="0" smtClean="0">
                          <a:solidFill>
                            <a:schemeClr val="lt1"/>
                          </a:solidFill>
                          <a:effectLst/>
                          <a:latin typeface="Gill Sans Light"/>
                          <a:ea typeface="+mn-ea"/>
                          <a:cs typeface="Gill Sans Light"/>
                        </a:rPr>
                        <a:t>networks, selectivity estimation, large databases, pattern </a:t>
                      </a:r>
                      <a:r>
                        <a:rPr lang="en-US" sz="1600" b="0" i="0" kern="1200" dirty="0" err="1" smtClean="0">
                          <a:solidFill>
                            <a:schemeClr val="lt1"/>
                          </a:solidFill>
                          <a:effectLst/>
                          <a:latin typeface="Gill Sans Light"/>
                          <a:ea typeface="+mn-ea"/>
                          <a:cs typeface="Gill Sans Light"/>
                        </a:rPr>
                        <a:t>matching,spatio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41994">
                <a:tc>
                  <a:txBody>
                    <a:bodyPr/>
                    <a:lstStyle/>
                    <a:p>
                      <a:r>
                        <a:rPr lang="en-US" sz="1600" b="0" i="0" dirty="0" err="1" smtClean="0">
                          <a:latin typeface="Gill Sans Light"/>
                          <a:cs typeface="Gill Sans Light"/>
                        </a:rPr>
                        <a:t>divesh</a:t>
                      </a:r>
                      <a:r>
                        <a:rPr lang="en-US" sz="1600" b="0" i="0" dirty="0" smtClean="0">
                          <a:latin typeface="Gill Sans Light"/>
                          <a:cs typeface="Gill Sans Light"/>
                        </a:rPr>
                        <a:t> </a:t>
                      </a:r>
                      <a:r>
                        <a:rPr lang="en-US" sz="1600" b="0" i="0" dirty="0" err="1" smtClean="0">
                          <a:latin typeface="Gill Sans Light"/>
                          <a:cs typeface="Gill Sans Light"/>
                        </a:rPr>
                        <a:t>srivasta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eamonn</a:t>
                      </a:r>
                      <a:r>
                        <a:rPr lang="en-US" sz="1600" b="0" i="0" dirty="0" smtClean="0">
                          <a:latin typeface="Gill Sans Light"/>
                          <a:cs typeface="Gill Sans Light"/>
                        </a:rPr>
                        <a:t> j. </a:t>
                      </a:r>
                      <a:r>
                        <a:rPr lang="en-US" sz="1600" b="0" i="0" dirty="0" err="1" smtClean="0">
                          <a:latin typeface="Gill Sans Light"/>
                          <a:cs typeface="Gill Sans Light"/>
                        </a:rPr>
                        <a:t>keogh</a:t>
                      </a:r>
                      <a:endParaRPr lang="en-US" sz="1600" b="0" i="0" dirty="0">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r>
              <a:tr h="379580">
                <a:tc>
                  <a:txBody>
                    <a:bodyPr/>
                    <a:lstStyle/>
                    <a:p>
                      <a:r>
                        <a:rPr lang="en-US" sz="1600" b="0" i="0" dirty="0" smtClean="0">
                          <a:latin typeface="Gill Sans Light"/>
                          <a:cs typeface="Gill Sans Light"/>
                        </a:rPr>
                        <a:t>nick </a:t>
                      </a:r>
                      <a:r>
                        <a:rPr lang="en-US" sz="1600" b="0" i="0" dirty="0" err="1" smtClean="0">
                          <a:latin typeface="Gill Sans Light"/>
                          <a:cs typeface="Gill Sans Light"/>
                        </a:rPr>
                        <a:t>koudas</a:t>
                      </a:r>
                      <a:endParaRPr lang="en-US" sz="1600" b="0" i="0" dirty="0">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r>
              <a:tr h="481776">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c>
                  <a:txBody>
                    <a:bodyPr/>
                    <a:lstStyle/>
                    <a:p>
                      <a:r>
                        <a:rPr lang="en-US" sz="1600" b="0" i="0" dirty="0" err="1" smtClean="0">
                          <a:solidFill>
                            <a:schemeClr val="accent3"/>
                          </a:solidFill>
                          <a:latin typeface="Gill Sans Light"/>
                          <a:cs typeface="Gill Sans Light"/>
                        </a:rPr>
                        <a:t>jian</a:t>
                      </a:r>
                      <a:r>
                        <a:rPr lang="en-US" sz="1600" b="0" i="0" dirty="0" smtClean="0">
                          <a:solidFill>
                            <a:schemeClr val="accent3"/>
                          </a:solidFill>
                          <a:latin typeface="Gill Sans Light"/>
                          <a:cs typeface="Gill Sans Light"/>
                        </a:rPr>
                        <a:t> </a:t>
                      </a:r>
                      <a:r>
                        <a:rPr lang="en-US" sz="1600" b="0" i="0" dirty="0" err="1" smtClean="0">
                          <a:solidFill>
                            <a:schemeClr val="accent3"/>
                          </a:solidFill>
                          <a:latin typeface="Gill Sans Light"/>
                          <a:cs typeface="Gill Sans Light"/>
                        </a:rPr>
                        <a:t>pei</a:t>
                      </a:r>
                      <a:endParaRPr lang="en-US" sz="1600" b="0" i="0" dirty="0">
                        <a:solidFill>
                          <a:schemeClr val="accent3"/>
                        </a:solidFill>
                        <a:latin typeface="Gill Sans Light"/>
                        <a:cs typeface="Gill Sans Light"/>
                      </a:endParaRPr>
                    </a:p>
                  </a:txBody>
                  <a:tcPr anchor="ctr"/>
                </a:tc>
                <a:tc>
                  <a:txBody>
                    <a:bodyPr/>
                    <a:lstStyle/>
                    <a:p>
                      <a:r>
                        <a:rPr lang="en-US" sz="1600" b="0" i="0" dirty="0" err="1" smtClean="0">
                          <a:latin typeface="Gill Sans Light"/>
                          <a:cs typeface="Gill Sans Light"/>
                        </a:rPr>
                        <a:t>charu</a:t>
                      </a:r>
                      <a:r>
                        <a:rPr lang="en-US" sz="1600" b="0" i="0" dirty="0" smtClean="0">
                          <a:latin typeface="Gill Sans Light"/>
                          <a:cs typeface="Gill Sans Light"/>
                        </a:rPr>
                        <a:t> c .</a:t>
                      </a:r>
                      <a:r>
                        <a:rPr lang="en-US" sz="1600" b="0" i="0" dirty="0" err="1" smtClean="0">
                          <a:latin typeface="Gill Sans Light"/>
                          <a:cs typeface="Gill Sans Light"/>
                        </a:rPr>
                        <a:t>aggarwal</a:t>
                      </a:r>
                      <a:endParaRPr lang="en-US" sz="1600" b="0" i="0" dirty="0">
                        <a:latin typeface="Gill Sans Light"/>
                        <a:cs typeface="Gill Sans Light"/>
                      </a:endParaRPr>
                    </a:p>
                  </a:txBody>
                  <a:tcPr anchor="ctr"/>
                </a:tc>
              </a:tr>
              <a:tr h="408779">
                <a:tc>
                  <a:txBody>
                    <a:bodyPr/>
                    <a:lstStyle/>
                    <a:p>
                      <a:r>
                        <a:rPr lang="en-US" sz="1600" b="0" i="0" dirty="0" err="1" smtClean="0">
                          <a:solidFill>
                            <a:schemeClr val="accent5"/>
                          </a:solidFill>
                          <a:latin typeface="Gill Sans Light"/>
                          <a:cs typeface="Gill Sans Light"/>
                        </a:rPr>
                        <a:t>philip</a:t>
                      </a:r>
                      <a:r>
                        <a:rPr lang="en-US" sz="1600" b="0" i="0" dirty="0" smtClean="0">
                          <a:solidFill>
                            <a:schemeClr val="accent5"/>
                          </a:solidFill>
                          <a:latin typeface="Gill Sans Light"/>
                          <a:cs typeface="Gill Sans Light"/>
                        </a:rPr>
                        <a:t> s. </a:t>
                      </a:r>
                      <a:r>
                        <a:rPr lang="en-US" sz="1600" b="0" i="0" dirty="0" err="1" smtClean="0">
                          <a:solidFill>
                            <a:schemeClr val="accent5"/>
                          </a:solidFill>
                          <a:latin typeface="Gill Sans Light"/>
                          <a:cs typeface="Gill Sans Light"/>
                        </a:rPr>
                        <a:t>yu</a:t>
                      </a:r>
                      <a:endParaRPr lang="en-US" sz="1600" b="0" i="0" dirty="0">
                        <a:solidFill>
                          <a:schemeClr val="accent5"/>
                        </a:solidFill>
                        <a:latin typeface="Gill Sans Light"/>
                        <a:cs typeface="Gill Sans Light"/>
                      </a:endParaRPr>
                    </a:p>
                  </a:txBody>
                  <a:tcPr anchor="ctr"/>
                </a:tc>
                <a:tc>
                  <a:txBody>
                    <a:bodyPr/>
                    <a:lstStyle/>
                    <a:p>
                      <a:r>
                        <a:rPr lang="en-US" sz="1600" b="0" i="0" dirty="0" err="1" smtClean="0">
                          <a:latin typeface="Gill Sans Light"/>
                          <a:cs typeface="Gill Sans Light"/>
                        </a:rPr>
                        <a:t>hans</a:t>
                      </a:r>
                      <a:r>
                        <a:rPr lang="en-US" sz="1600" b="0" i="0" dirty="0" smtClean="0">
                          <a:latin typeface="Gill Sans Light"/>
                          <a:cs typeface="Gill Sans Light"/>
                        </a:rPr>
                        <a:t>-peter</a:t>
                      </a:r>
                      <a:r>
                        <a:rPr lang="en-US" sz="1600" b="0" i="0" baseline="0" dirty="0" smtClean="0">
                          <a:latin typeface="Gill Sans Light"/>
                          <a:cs typeface="Gill Sans Light"/>
                        </a:rPr>
                        <a:t> </a:t>
                      </a:r>
                      <a:r>
                        <a:rPr lang="en-US" sz="1600" b="0" i="0" baseline="0" dirty="0" err="1" smtClean="0">
                          <a:latin typeface="Gill Sans Light"/>
                          <a:cs typeface="Gill Sans Light"/>
                        </a:rPr>
                        <a:t>kriegel</a:t>
                      </a:r>
                      <a:endParaRPr lang="en-US" sz="1600" b="0" i="0" dirty="0">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c>
                  <a:txBody>
                    <a:bodyPr/>
                    <a:lstStyle/>
                    <a:p>
                      <a:r>
                        <a:rPr lang="en-US" sz="1600" b="0" i="0" dirty="0" err="1" smtClean="0">
                          <a:solidFill>
                            <a:schemeClr val="accent3"/>
                          </a:solidFill>
                          <a:latin typeface="Gill Sans Light"/>
                          <a:cs typeface="Gill Sans Light"/>
                        </a:rPr>
                        <a:t>jian</a:t>
                      </a:r>
                      <a:r>
                        <a:rPr lang="en-US" sz="1600" b="0" i="0" dirty="0" smtClean="0">
                          <a:solidFill>
                            <a:schemeClr val="accent3"/>
                          </a:solidFill>
                          <a:latin typeface="Gill Sans Light"/>
                          <a:cs typeface="Gill Sans Light"/>
                        </a:rPr>
                        <a:t> </a:t>
                      </a:r>
                      <a:r>
                        <a:rPr lang="en-US" sz="1600" b="0" i="0" dirty="0" err="1" smtClean="0">
                          <a:solidFill>
                            <a:schemeClr val="accent3"/>
                          </a:solidFill>
                          <a:latin typeface="Gill Sans Light"/>
                          <a:cs typeface="Gill Sans Light"/>
                        </a:rPr>
                        <a:t>pei</a:t>
                      </a:r>
                      <a:endParaRPr lang="en-US" sz="1600" b="0" i="0" dirty="0">
                        <a:solidFill>
                          <a:schemeClr val="accent3"/>
                        </a:solidFill>
                        <a:latin typeface="Gill Sans Light"/>
                        <a:cs typeface="Gill Sans Light"/>
                      </a:endParaRPr>
                    </a:p>
                  </a:txBody>
                  <a:tcPr anchor="ctr"/>
                </a:tc>
              </a:tr>
              <a:tr h="423378">
                <a:tc>
                  <a:txBody>
                    <a:bodyPr/>
                    <a:lstStyle/>
                    <a:p>
                      <a:r>
                        <a:rPr lang="en-US" sz="1600" b="0" i="0" dirty="0" err="1" smtClean="0">
                          <a:solidFill>
                            <a:schemeClr val="accent2"/>
                          </a:solidFill>
                          <a:latin typeface="Gill Sans Light"/>
                          <a:cs typeface="Gill Sans Light"/>
                        </a:rPr>
                        <a:t>christos</a:t>
                      </a:r>
                      <a:r>
                        <a:rPr lang="en-US" sz="1600" b="0" i="0" dirty="0" smtClean="0">
                          <a:solidFill>
                            <a:schemeClr val="accent2"/>
                          </a:solidFill>
                          <a:latin typeface="Gill Sans Light"/>
                          <a:cs typeface="Gill Sans Light"/>
                        </a:rPr>
                        <a:t> </a:t>
                      </a:r>
                      <a:r>
                        <a:rPr lang="en-US" sz="1600" b="0" i="0" dirty="0" err="1" smtClean="0">
                          <a:solidFill>
                            <a:schemeClr val="accent2"/>
                          </a:solidFill>
                          <a:latin typeface="Gill Sans Light"/>
                          <a:cs typeface="Gill Sans Light"/>
                        </a:rPr>
                        <a:t>faloutsos</a:t>
                      </a:r>
                      <a:endParaRPr lang="en-US" sz="1600" b="0" i="0" dirty="0">
                        <a:solidFill>
                          <a:schemeClr val="accent2"/>
                        </a:solidFill>
                        <a:latin typeface="Gill Sans Light"/>
                        <a:cs typeface="Gill Sans Light"/>
                      </a:endParaRPr>
                    </a:p>
                  </a:txBody>
                  <a:tcPr anchor="ctr"/>
                </a:tc>
                <a:tc>
                  <a:txBody>
                    <a:bodyPr/>
                    <a:lstStyle/>
                    <a:p>
                      <a:r>
                        <a:rPr lang="en-US" sz="1600" b="0" i="0" dirty="0" err="1" smtClean="0">
                          <a:solidFill>
                            <a:srgbClr val="5F1BA2"/>
                          </a:solidFill>
                          <a:latin typeface="Gill Sans Light"/>
                          <a:cs typeface="Gill Sans Light"/>
                        </a:rPr>
                        <a:t>jiawei</a:t>
                      </a:r>
                      <a:r>
                        <a:rPr lang="en-US" sz="1600" b="0" i="0" dirty="0" smtClean="0">
                          <a:solidFill>
                            <a:srgbClr val="5F1BA2"/>
                          </a:solidFill>
                          <a:latin typeface="Gill Sans Light"/>
                          <a:cs typeface="Gill Sans Light"/>
                        </a:rPr>
                        <a:t> </a:t>
                      </a:r>
                      <a:r>
                        <a:rPr lang="en-US" sz="1600" b="0" i="0" dirty="0" err="1" smtClean="0">
                          <a:solidFill>
                            <a:srgbClr val="5F1BA2"/>
                          </a:solidFill>
                          <a:latin typeface="Gill Sans Light"/>
                          <a:cs typeface="Gill Sans Light"/>
                        </a:rPr>
                        <a:t>han</a:t>
                      </a:r>
                      <a:endParaRPr lang="en-US" sz="1600" b="0" i="0" dirty="0">
                        <a:solidFill>
                          <a:srgbClr val="5F1BA2"/>
                        </a:solidFill>
                        <a:latin typeface="Gill Sans Light"/>
                        <a:cs typeface="Gill Sans Light"/>
                      </a:endParaRPr>
                    </a:p>
                  </a:txBody>
                  <a:tcPr anchor="ctr"/>
                </a:tc>
                <a:tc>
                  <a:txBody>
                    <a:bodyPr/>
                    <a:lstStyle/>
                    <a:p>
                      <a:r>
                        <a:rPr lang="en-US" sz="1600" b="0" i="0" dirty="0" err="1" smtClean="0">
                          <a:latin typeface="Gill Sans Light"/>
                          <a:cs typeface="Gill Sans Light"/>
                        </a:rPr>
                        <a:t>ke</a:t>
                      </a:r>
                      <a:r>
                        <a:rPr lang="en-US" sz="1600" b="0" i="0" dirty="0" smtClean="0">
                          <a:latin typeface="Gill Sans Light"/>
                          <a:cs typeface="Gill Sans Light"/>
                        </a:rPr>
                        <a:t> </a:t>
                      </a:r>
                      <a:r>
                        <a:rPr lang="en-US" sz="1600" b="0" i="0" dirty="0" err="1" smtClean="0">
                          <a:latin typeface="Gill Sans Light"/>
                          <a:cs typeface="Gill Sans Light"/>
                        </a:rPr>
                        <a:t>wang</a:t>
                      </a:r>
                      <a:endParaRPr lang="en-US" sz="1600" b="0" i="0" dirty="0">
                        <a:latin typeface="Gill Sans Light"/>
                        <a:cs typeface="Gill Sans Light"/>
                      </a:endParaRPr>
                    </a:p>
                  </a:txBody>
                  <a:tcPr anchor="ctr"/>
                </a:tc>
                <a:tc>
                  <a:txBody>
                    <a:bodyPr/>
                    <a:lstStyle/>
                    <a:p>
                      <a:r>
                        <a:rPr lang="en-US" sz="1600" b="0" i="0" dirty="0" err="1" smtClean="0">
                          <a:solidFill>
                            <a:srgbClr val="9C5252"/>
                          </a:solidFill>
                          <a:latin typeface="Gill Sans Light"/>
                          <a:cs typeface="Gill Sans Light"/>
                        </a:rPr>
                        <a:t>christos</a:t>
                      </a:r>
                      <a:r>
                        <a:rPr lang="en-US" sz="1600" b="0" i="0" dirty="0" smtClean="0">
                          <a:solidFill>
                            <a:srgbClr val="9C5252"/>
                          </a:solidFill>
                          <a:latin typeface="Gill Sans Light"/>
                          <a:cs typeface="Gill Sans Light"/>
                        </a:rPr>
                        <a:t> </a:t>
                      </a:r>
                      <a:r>
                        <a:rPr lang="en-US" sz="1600" b="0" i="0" dirty="0" err="1" smtClean="0">
                          <a:solidFill>
                            <a:srgbClr val="9C5252"/>
                          </a:solidFill>
                          <a:latin typeface="Gill Sans Light"/>
                          <a:cs typeface="Gill Sans Light"/>
                        </a:rPr>
                        <a:t>faloutsos</a:t>
                      </a:r>
                      <a:endParaRPr lang="en-US" sz="1600" b="0" i="0" dirty="0">
                        <a:solidFill>
                          <a:srgbClr val="9C5252"/>
                        </a:solidFill>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90</a:t>
            </a:fld>
            <a:endParaRPr lang="en-US"/>
          </a:p>
        </p:txBody>
      </p:sp>
    </p:spTree>
    <p:extLst>
      <p:ext uri="{BB962C8B-B14F-4D97-AF65-F5344CB8AC3E}">
        <p14:creationId xmlns:p14="http://schemas.microsoft.com/office/powerpoint/2010/main" val="158054653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13" y="0"/>
            <a:ext cx="8981187" cy="1600200"/>
          </a:xfrm>
        </p:spPr>
        <p:txBody>
          <a:bodyPr/>
          <a:lstStyle/>
          <a:p>
            <a:r>
              <a:rPr lang="en-US" dirty="0"/>
              <a:t>Dedicated Authors (</a:t>
            </a:r>
            <a:r>
              <a:rPr lang="en-US" dirty="0" err="1" smtClean="0"/>
              <a:t>ERank</a:t>
            </a:r>
            <a:r>
              <a:rPr lang="en-US" baseline="-25000" dirty="0" err="1" smtClean="0"/>
              <a:t>Cov+</a:t>
            </a:r>
            <a:r>
              <a:rPr lang="en-US" baseline="-25000" dirty="0" err="1"/>
              <a:t>Pur</a:t>
            </a:r>
            <a:r>
              <a:rPr lang="en-US" dirty="0"/>
              <a:t>) </a:t>
            </a:r>
            <a:br>
              <a:rPr lang="en-US" dirty="0"/>
            </a:br>
            <a:r>
              <a:rPr lang="en-US" dirty="0"/>
              <a:t>in Data Mining communities</a:t>
            </a:r>
          </a:p>
        </p:txBody>
      </p:sp>
      <p:graphicFrame>
        <p:nvGraphicFramePr>
          <p:cNvPr id="4" name="Table 3"/>
          <p:cNvGraphicFramePr>
            <a:graphicFrameLocks noGrp="1"/>
          </p:cNvGraphicFramePr>
          <p:nvPr>
            <p:extLst>
              <p:ext uri="{D42A27DB-BD31-4B8C-83A1-F6EECF244321}">
                <p14:modId xmlns:p14="http://schemas.microsoft.com/office/powerpoint/2010/main" val="83496660"/>
              </p:ext>
            </p:extLst>
          </p:nvPr>
        </p:nvGraphicFramePr>
        <p:xfrm>
          <a:off x="306562" y="1958840"/>
          <a:ext cx="8529106" cy="3744315"/>
        </p:xfrm>
        <a:graphic>
          <a:graphicData uri="http://schemas.openxmlformats.org/drawingml/2006/table">
            <a:tbl>
              <a:tblPr firstRow="1" bandRow="1">
                <a:tableStyleId>{5C22544A-7EE6-4342-B048-85BDC9FD1C3A}</a:tableStyleId>
              </a:tblPr>
              <a:tblGrid>
                <a:gridCol w="2598496"/>
                <a:gridCol w="1926974"/>
                <a:gridCol w="2014563"/>
                <a:gridCol w="1989073"/>
              </a:tblGrid>
              <a:tr h="1617977">
                <a:tc>
                  <a:txBody>
                    <a:bodyPr/>
                    <a:lstStyle/>
                    <a:p>
                      <a:r>
                        <a:rPr lang="en-US" sz="1600" b="0" i="0" kern="1200" dirty="0" smtClean="0">
                          <a:solidFill>
                            <a:schemeClr val="lt1"/>
                          </a:solidFill>
                          <a:effectLst/>
                          <a:latin typeface="Gill Sans Light"/>
                          <a:ea typeface="+mn-ea"/>
                          <a:cs typeface="Gill Sans Light"/>
                        </a:rPr>
                        <a:t>{sensor</a:t>
                      </a:r>
                      <a:r>
                        <a:rPr lang="en-US" sz="1600" b="0" i="0" kern="1200" baseline="0" dirty="0" smtClean="0">
                          <a:solidFill>
                            <a:schemeClr val="lt1"/>
                          </a:solidFill>
                          <a:effectLst/>
                          <a:latin typeface="Gill Sans Light"/>
                          <a:ea typeface="+mn-ea"/>
                          <a:cs typeface="Gill Sans Light"/>
                        </a:rPr>
                        <a:t> n</a:t>
                      </a:r>
                      <a:r>
                        <a:rPr lang="en-US" sz="1600" b="0" i="0" kern="1200" dirty="0" smtClean="0">
                          <a:solidFill>
                            <a:schemeClr val="lt1"/>
                          </a:solidFill>
                          <a:effectLst/>
                          <a:latin typeface="Gill Sans Light"/>
                          <a:ea typeface="+mn-ea"/>
                          <a:cs typeface="Gill Sans Light"/>
                        </a:rPr>
                        <a:t>etworks, selectivity estimation, large databases, pattern matching, </a:t>
                      </a:r>
                      <a:r>
                        <a:rPr lang="en-US" sz="1600" b="0" i="0" kern="1200" dirty="0" err="1" smtClean="0">
                          <a:solidFill>
                            <a:schemeClr val="lt1"/>
                          </a:solidFill>
                          <a:effectLst/>
                          <a:latin typeface="Gill Sans Light"/>
                          <a:ea typeface="+mn-ea"/>
                          <a:cs typeface="Gill Sans Light"/>
                        </a:rPr>
                        <a:t>spatio</a:t>
                      </a:r>
                      <a:r>
                        <a:rPr lang="en-US" sz="1600" b="0" i="0" kern="1200" dirty="0" smtClean="0">
                          <a:solidFill>
                            <a:schemeClr val="lt1"/>
                          </a:solidFill>
                          <a:effectLst/>
                          <a:latin typeface="Gill Sans Light"/>
                          <a:ea typeface="+mn-ea"/>
                          <a:cs typeface="Gill Sans Light"/>
                        </a:rPr>
                        <a:t>- temporal moving objects, large collections}</a:t>
                      </a:r>
                      <a:endParaRPr lang="en-US" sz="1600" b="0" i="0" dirty="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{time series, nearest neighbor, moving objects, time series data, nearest neighbor queries}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{association rules, large scale, mining association rules, privacy preserving, frequent </a:t>
                      </a:r>
                      <a:r>
                        <a:rPr lang="en-US" sz="1600" b="0" i="0" kern="1200" dirty="0" err="1" smtClean="0">
                          <a:solidFill>
                            <a:schemeClr val="lt1"/>
                          </a:solidFill>
                          <a:effectLst/>
                          <a:latin typeface="Gill Sans Light"/>
                          <a:ea typeface="+mn-ea"/>
                          <a:cs typeface="Gill Sans Light"/>
                        </a:rPr>
                        <a:t>itemsets</a:t>
                      </a:r>
                      <a:r>
                        <a:rPr lang="en-US" sz="1600" b="0" i="0" kern="1200" dirty="0" smtClean="0">
                          <a:solidFill>
                            <a:schemeClr val="lt1"/>
                          </a:solidFill>
                          <a:effectLst/>
                          <a:latin typeface="Gill Sans Light"/>
                          <a:ea typeface="+mn-ea"/>
                          <a:cs typeface="Gill Sans Light"/>
                        </a:rPr>
                        <a:t>} </a:t>
                      </a:r>
                      <a:endParaRPr lang="en-US" sz="1600" b="0" i="0" dirty="0" smtClean="0">
                        <a:latin typeface="Gill Sans Light"/>
                        <a:cs typeface="Gill Sans Ligh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lt1"/>
                          </a:solidFill>
                          <a:effectLst/>
                          <a:latin typeface="Gill Sans Light"/>
                          <a:ea typeface="+mn-ea"/>
                          <a:cs typeface="Gill Sans Light"/>
                        </a:rPr>
                        <a:t>{high dimensional, data streams, data mining, high dimensional data, outlier detection} </a:t>
                      </a:r>
                      <a:endParaRPr lang="en-US" sz="1600" b="0" i="0" dirty="0" smtClean="0">
                        <a:latin typeface="Gill Sans Light"/>
                        <a:cs typeface="Gill Sans Light"/>
                      </a:endParaRPr>
                    </a:p>
                  </a:txBody>
                  <a:tcPr/>
                </a:tc>
              </a:tr>
              <a:tr h="403626">
                <a:tc>
                  <a:txBody>
                    <a:bodyPr/>
                    <a:lstStyle/>
                    <a:p>
                      <a:r>
                        <a:rPr lang="en-US" sz="1600" b="0" i="0" dirty="0" err="1" smtClean="0">
                          <a:latin typeface="Gill Sans Light"/>
                          <a:cs typeface="Gill Sans Light"/>
                        </a:rPr>
                        <a:t>divesh</a:t>
                      </a:r>
                      <a:r>
                        <a:rPr lang="en-US" sz="1600" b="0" i="0" dirty="0" smtClean="0">
                          <a:latin typeface="Gill Sans Light"/>
                          <a:cs typeface="Gill Sans Light"/>
                        </a:rPr>
                        <a:t> </a:t>
                      </a:r>
                      <a:r>
                        <a:rPr lang="en-US" sz="1600" b="0" i="0" dirty="0" err="1" smtClean="0">
                          <a:latin typeface="Gill Sans Light"/>
                          <a:cs typeface="Gill Sans Light"/>
                        </a:rPr>
                        <a:t>srivasta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eamonn</a:t>
                      </a:r>
                      <a:r>
                        <a:rPr lang="en-US" sz="1600" b="0" i="0" dirty="0" smtClean="0">
                          <a:latin typeface="Gill Sans Light"/>
                          <a:cs typeface="Gill Sans Light"/>
                        </a:rPr>
                        <a:t> j. </a:t>
                      </a:r>
                      <a:r>
                        <a:rPr lang="en-US" sz="1600" b="0" i="0" dirty="0" err="1" smtClean="0">
                          <a:latin typeface="Gill Sans Light"/>
                          <a:cs typeface="Gill Sans Light"/>
                        </a:rPr>
                        <a:t>keogh</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jiawei</a:t>
                      </a:r>
                      <a:r>
                        <a:rPr lang="en-US" sz="1600" b="0" i="0" dirty="0" smtClean="0">
                          <a:latin typeface="Gill Sans Light"/>
                          <a:cs typeface="Gill Sans Light"/>
                        </a:rPr>
                        <a:t> </a:t>
                      </a:r>
                      <a:r>
                        <a:rPr lang="en-US" sz="1600" b="0" i="0" dirty="0" err="1" smtClean="0">
                          <a:latin typeface="Gill Sans Light"/>
                          <a:cs typeface="Gill Sans Light"/>
                        </a:rPr>
                        <a:t>han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charu</a:t>
                      </a:r>
                      <a:r>
                        <a:rPr lang="en-US" sz="1600" b="0" i="0" baseline="0" dirty="0" smtClean="0">
                          <a:latin typeface="Gill Sans Light"/>
                          <a:cs typeface="Gill Sans Light"/>
                        </a:rPr>
                        <a:t> c. </a:t>
                      </a:r>
                      <a:r>
                        <a:rPr lang="en-US" sz="1600" b="0" i="0" baseline="0" dirty="0" err="1" smtClean="0">
                          <a:latin typeface="Gill Sans Light"/>
                          <a:cs typeface="Gill Sans Light"/>
                        </a:rPr>
                        <a:t>aggarwal</a:t>
                      </a:r>
                      <a:endParaRPr lang="en-US" sz="1600" b="0" i="0" dirty="0">
                        <a:latin typeface="Gill Sans Light"/>
                        <a:cs typeface="Gill Sans Light"/>
                      </a:endParaRPr>
                    </a:p>
                  </a:txBody>
                  <a:tcPr anchor="ctr"/>
                </a:tc>
              </a:tr>
              <a:tr h="408779">
                <a:tc>
                  <a:txBody>
                    <a:bodyPr/>
                    <a:lstStyle/>
                    <a:p>
                      <a:r>
                        <a:rPr lang="en-US" sz="1600" b="0" i="0" dirty="0" err="1" smtClean="0">
                          <a:latin typeface="Gill Sans Light"/>
                          <a:cs typeface="Gill Sans Light"/>
                        </a:rPr>
                        <a:t>surat</a:t>
                      </a:r>
                      <a:r>
                        <a:rPr lang="en-US" sz="1600" b="0" i="0" dirty="0" smtClean="0">
                          <a:latin typeface="Gill Sans Light"/>
                          <a:cs typeface="Gill Sans Light"/>
                        </a:rPr>
                        <a:t> </a:t>
                      </a:r>
                      <a:r>
                        <a:rPr lang="en-US" sz="1600" b="0" i="0" dirty="0" err="1" smtClean="0">
                          <a:latin typeface="Gill Sans Light"/>
                          <a:cs typeface="Gill Sans Light"/>
                        </a:rPr>
                        <a:t>chaudhuri</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jessica</a:t>
                      </a:r>
                      <a:r>
                        <a:rPr lang="en-US" sz="1600" b="0" i="0" dirty="0" smtClean="0">
                          <a:latin typeface="Gill Sans Light"/>
                          <a:cs typeface="Gill Sans Light"/>
                        </a:rPr>
                        <a:t> </a:t>
                      </a:r>
                      <a:r>
                        <a:rPr lang="en-US" sz="1600" b="0" i="0" dirty="0" err="1" smtClean="0">
                          <a:latin typeface="Gill Sans Light"/>
                          <a:cs typeface="Gill Sans Light"/>
                        </a:rPr>
                        <a:t>lin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ke</a:t>
                      </a:r>
                      <a:r>
                        <a:rPr lang="en-US" sz="1600" b="0" i="0" dirty="0" smtClean="0">
                          <a:latin typeface="Gill Sans Light"/>
                          <a:cs typeface="Gill Sans Light"/>
                        </a:rPr>
                        <a:t> </a:t>
                      </a:r>
                      <a:r>
                        <a:rPr lang="en-US" sz="1600" b="0" i="0" dirty="0" err="1" smtClean="0">
                          <a:latin typeface="Gill Sans Light"/>
                          <a:cs typeface="Gill Sans Light"/>
                        </a:rPr>
                        <a:t>wang</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graham </a:t>
                      </a:r>
                      <a:r>
                        <a:rPr lang="en-US" sz="1600" b="0" i="0" dirty="0" err="1" smtClean="0">
                          <a:latin typeface="Gill Sans Light"/>
                          <a:cs typeface="Gill Sans Light"/>
                        </a:rPr>
                        <a:t>cormode</a:t>
                      </a:r>
                      <a:endParaRPr lang="en-US" sz="1600" b="0" i="0" dirty="0">
                        <a:latin typeface="Gill Sans Light"/>
                        <a:cs typeface="Gill Sans Light"/>
                      </a:endParaRPr>
                    </a:p>
                  </a:txBody>
                  <a:tcPr anchor="ctr"/>
                </a:tc>
              </a:tr>
              <a:tr h="437978">
                <a:tc>
                  <a:txBody>
                    <a:bodyPr/>
                    <a:lstStyle/>
                    <a:p>
                      <a:r>
                        <a:rPr lang="en-US" sz="1600" b="0" i="0" dirty="0" smtClean="0">
                          <a:latin typeface="Gill Sans Light"/>
                          <a:cs typeface="Gill Sans Light"/>
                        </a:rPr>
                        <a:t>nick </a:t>
                      </a:r>
                      <a:r>
                        <a:rPr lang="en-US" sz="1600" b="0" i="0" dirty="0" err="1" smtClean="0">
                          <a:latin typeface="Gill Sans Light"/>
                          <a:cs typeface="Gill Sans Light"/>
                        </a:rPr>
                        <a:t>koudas</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michail</a:t>
                      </a:r>
                      <a:r>
                        <a:rPr lang="en-US" sz="1600" b="0" i="0" dirty="0" smtClean="0">
                          <a:latin typeface="Gill Sans Light"/>
                          <a:cs typeface="Gill Sans Light"/>
                        </a:rPr>
                        <a:t> </a:t>
                      </a:r>
                      <a:r>
                        <a:rPr lang="en-US" sz="1600" b="0" i="0" dirty="0" err="1" smtClean="0">
                          <a:latin typeface="Gill Sans Light"/>
                          <a:cs typeface="Gill Sans Light"/>
                        </a:rPr>
                        <a:t>vlachos</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xifeng</a:t>
                      </a:r>
                      <a:r>
                        <a:rPr lang="en-US" sz="1600" b="0" i="0" dirty="0" smtClean="0">
                          <a:latin typeface="Gill Sans Light"/>
                          <a:cs typeface="Gill Sans Light"/>
                        </a:rPr>
                        <a:t> </a:t>
                      </a:r>
                      <a:r>
                        <a:rPr lang="en-US" sz="1600" b="0" i="0" dirty="0" err="1" smtClean="0">
                          <a:latin typeface="Gill Sans Light"/>
                          <a:cs typeface="Gill Sans Light"/>
                        </a:rPr>
                        <a:t>yan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s. </a:t>
                      </a:r>
                      <a:r>
                        <a:rPr lang="en-US" sz="1600" b="0" i="0" dirty="0" err="1" smtClean="0">
                          <a:latin typeface="Gill Sans Light"/>
                          <a:cs typeface="Gill Sans Light"/>
                        </a:rPr>
                        <a:t>muthukrishnan</a:t>
                      </a:r>
                      <a:endParaRPr lang="en-US" sz="1600" b="0" i="0" dirty="0">
                        <a:latin typeface="Gill Sans Light"/>
                        <a:cs typeface="Gill Sans Light"/>
                      </a:endParaRPr>
                    </a:p>
                  </a:txBody>
                  <a:tcPr anchor="ctr"/>
                </a:tc>
              </a:tr>
              <a:tr h="437978">
                <a:tc>
                  <a:txBody>
                    <a:bodyPr/>
                    <a:lstStyle/>
                    <a:p>
                      <a:r>
                        <a:rPr lang="en-US" sz="1600" b="0" i="0" dirty="0" err="1" smtClean="0">
                          <a:latin typeface="Gill Sans Light"/>
                          <a:cs typeface="Gill Sans Light"/>
                        </a:rPr>
                        <a:t>jeffrey</a:t>
                      </a:r>
                      <a:r>
                        <a:rPr lang="en-US" sz="1600" b="0" i="0" dirty="0" smtClean="0">
                          <a:latin typeface="Gill Sans Light"/>
                          <a:cs typeface="Gill Sans Light"/>
                        </a:rPr>
                        <a:t> f. </a:t>
                      </a:r>
                      <a:r>
                        <a:rPr lang="en-US" sz="1600" b="0" i="0" dirty="0" err="1" smtClean="0">
                          <a:latin typeface="Gill Sans Light"/>
                          <a:cs typeface="Gill Sans Light"/>
                        </a:rPr>
                        <a:t>naughton</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michael</a:t>
                      </a:r>
                      <a:r>
                        <a:rPr lang="en-US" sz="1600" b="0" i="0" dirty="0" smtClean="0">
                          <a:latin typeface="Gill Sans Light"/>
                          <a:cs typeface="Gill Sans Light"/>
                        </a:rPr>
                        <a:t> j. </a:t>
                      </a:r>
                      <a:r>
                        <a:rPr lang="en-US" sz="1600" b="0" i="0" dirty="0" err="1" smtClean="0">
                          <a:latin typeface="Gill Sans Light"/>
                          <a:cs typeface="Gill Sans Light"/>
                        </a:rPr>
                        <a:t>passani</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bing </a:t>
                      </a:r>
                      <a:r>
                        <a:rPr lang="en-US" sz="1600" b="0" i="0" dirty="0" err="1" smtClean="0">
                          <a:latin typeface="Gill Sans Light"/>
                          <a:cs typeface="Gill Sans Light"/>
                        </a:rPr>
                        <a:t>liu</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philip</a:t>
                      </a:r>
                      <a:r>
                        <a:rPr lang="en-US" sz="1600" b="0" i="0" dirty="0" smtClean="0">
                          <a:latin typeface="Gill Sans Light"/>
                          <a:cs typeface="Gill Sans Light"/>
                        </a:rPr>
                        <a:t> s. </a:t>
                      </a:r>
                      <a:r>
                        <a:rPr lang="en-US" sz="1600" b="0" i="0" dirty="0" err="1" smtClean="0">
                          <a:latin typeface="Gill Sans Light"/>
                          <a:cs typeface="Gill Sans Light"/>
                        </a:rPr>
                        <a:t>yu</a:t>
                      </a:r>
                      <a:endParaRPr lang="en-US" sz="1600" b="0" i="0" dirty="0">
                        <a:latin typeface="Gill Sans Light"/>
                        <a:cs typeface="Gill Sans Light"/>
                      </a:endParaRPr>
                    </a:p>
                  </a:txBody>
                  <a:tcPr anchor="ctr"/>
                </a:tc>
              </a:tr>
              <a:tr h="437977">
                <a:tc>
                  <a:txBody>
                    <a:bodyPr/>
                    <a:lstStyle/>
                    <a:p>
                      <a:r>
                        <a:rPr lang="en-US" sz="1600" b="0" i="0" dirty="0" err="1" smtClean="0">
                          <a:latin typeface="Gill Sans Light"/>
                          <a:cs typeface="Gill Sans Light"/>
                        </a:rPr>
                        <a:t>yannis</a:t>
                      </a:r>
                      <a:r>
                        <a:rPr lang="en-US" sz="1600" b="0" i="0" dirty="0" smtClean="0">
                          <a:latin typeface="Gill Sans Light"/>
                          <a:cs typeface="Gill Sans Light"/>
                        </a:rPr>
                        <a:t> </a:t>
                      </a:r>
                      <a:r>
                        <a:rPr lang="en-US" sz="1600" b="0" i="0" dirty="0" err="1" smtClean="0">
                          <a:latin typeface="Gill Sans Light"/>
                          <a:cs typeface="Gill Sans Light"/>
                        </a:rPr>
                        <a:t>papakonstantinou</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matthias</a:t>
                      </a:r>
                      <a:r>
                        <a:rPr lang="en-US" sz="1600" b="0" i="0" dirty="0" smtClean="0">
                          <a:latin typeface="Gill Sans Light"/>
                          <a:cs typeface="Gill Sans Light"/>
                        </a:rPr>
                        <a:t> </a:t>
                      </a:r>
                      <a:r>
                        <a:rPr lang="en-US" sz="1600" b="0" i="0" dirty="0" err="1" smtClean="0">
                          <a:latin typeface="Gill Sans Light"/>
                          <a:cs typeface="Gill Sans Light"/>
                        </a:rPr>
                        <a:t>renz</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mohammed</a:t>
                      </a:r>
                      <a:r>
                        <a:rPr lang="en-US" sz="1600" b="0" i="0" dirty="0" smtClean="0">
                          <a:latin typeface="Gill Sans Light"/>
                          <a:cs typeface="Gill Sans Light"/>
                        </a:rPr>
                        <a:t> j. </a:t>
                      </a:r>
                      <a:r>
                        <a:rPr lang="en-US" sz="1600" b="0" i="0" dirty="0" err="1" smtClean="0">
                          <a:latin typeface="Gill Sans Light"/>
                          <a:cs typeface="Gill Sans Light"/>
                        </a:rPr>
                        <a:t>zaki</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xiaolei</a:t>
                      </a:r>
                      <a:r>
                        <a:rPr lang="en-US" sz="1600" b="0" i="0" dirty="0" smtClean="0">
                          <a:latin typeface="Gill Sans Light"/>
                          <a:cs typeface="Gill Sans Light"/>
                        </a:rPr>
                        <a:t> li</a:t>
                      </a:r>
                      <a:endParaRPr lang="en-US" sz="1600" b="0" i="0" dirty="0">
                        <a:latin typeface="Gill Sans Light"/>
                        <a:cs typeface="Gill Sans Light"/>
                      </a:endParaRPr>
                    </a:p>
                  </a:txBody>
                  <a:tcPr anchor="ct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91</a:t>
            </a:fld>
            <a:endParaRPr lang="en-US"/>
          </a:p>
        </p:txBody>
      </p:sp>
    </p:spTree>
    <p:extLst>
      <p:ext uri="{BB962C8B-B14F-4D97-AF65-F5344CB8AC3E}">
        <p14:creationId xmlns:p14="http://schemas.microsoft.com/office/powerpoint/2010/main" val="3288920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76807"/>
          </a:xfrm>
        </p:spPr>
        <p:txBody>
          <a:bodyPr/>
          <a:lstStyle/>
          <a:p>
            <a:r>
              <a:rPr lang="en-US" dirty="0"/>
              <a:t>Entity’s Role in a Topical Community</a:t>
            </a:r>
          </a:p>
        </p:txBody>
      </p:sp>
      <p:sp>
        <p:nvSpPr>
          <p:cNvPr id="3" name="Content Placeholder 2"/>
          <p:cNvSpPr>
            <a:spLocks noGrp="1"/>
          </p:cNvSpPr>
          <p:nvPr>
            <p:ph idx="1"/>
          </p:nvPr>
        </p:nvSpPr>
        <p:spPr>
          <a:xfrm>
            <a:off x="276783" y="1237290"/>
            <a:ext cx="8612821" cy="2572710"/>
          </a:xfrm>
        </p:spPr>
        <p:txBody>
          <a:bodyPr>
            <a:normAutofit/>
          </a:bodyPr>
          <a:lstStyle/>
          <a:p>
            <a:r>
              <a:rPr lang="en-US" dirty="0"/>
              <a:t>Goal: to highlight the subset of the community which illustrates the specific contribution of the entity</a:t>
            </a:r>
          </a:p>
          <a:p>
            <a:pPr lvl="1"/>
            <a:r>
              <a:rPr lang="en-US" dirty="0"/>
              <a:t>For example,  which data mining topics does Philip Yu work on? What about Christos </a:t>
            </a:r>
            <a:r>
              <a:rPr lang="en-US" dirty="0" err="1"/>
              <a:t>Faloutsos</a:t>
            </a:r>
            <a:r>
              <a:rPr lang="en-US" dirty="0"/>
              <a:t>?</a:t>
            </a:r>
          </a:p>
          <a:p>
            <a:r>
              <a:rPr lang="en-US" dirty="0"/>
              <a:t>Introduce a new phrase ranking function, based on </a:t>
            </a:r>
            <a:r>
              <a:rPr lang="en-US" i="1" dirty="0"/>
              <a:t>entity community contribution</a:t>
            </a:r>
            <a:r>
              <a:rPr lang="en-US" dirty="0" smtClean="0"/>
              <a:t>:</a:t>
            </a:r>
            <a:endParaRPr lang="en-US" dirty="0"/>
          </a:p>
        </p:txBody>
      </p:sp>
      <p:pic>
        <p:nvPicPr>
          <p:cNvPr id="4" name="Picture 3"/>
          <p:cNvPicPr>
            <a:picLocks noChangeAspect="1"/>
          </p:cNvPicPr>
          <p:nvPr/>
        </p:nvPicPr>
        <p:blipFill>
          <a:blip r:embed="rId3"/>
          <a:stretch>
            <a:fillRect/>
          </a:stretch>
        </p:blipFill>
        <p:spPr>
          <a:xfrm>
            <a:off x="1595717" y="3810000"/>
            <a:ext cx="6191528" cy="986118"/>
          </a:xfrm>
          <a:prstGeom prst="rect">
            <a:avLst/>
          </a:prstGeom>
        </p:spPr>
      </p:pic>
      <p:sp>
        <p:nvSpPr>
          <p:cNvPr id="15" name="Content Placeholder 2"/>
          <p:cNvSpPr txBox="1">
            <a:spLocks/>
          </p:cNvSpPr>
          <p:nvPr/>
        </p:nvSpPr>
        <p:spPr>
          <a:xfrm>
            <a:off x="276783" y="4986210"/>
            <a:ext cx="8612821" cy="18717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400" b="0" i="0" kern="1200">
                <a:solidFill>
                  <a:schemeClr val="tx1">
                    <a:lumMod val="50000"/>
                    <a:lumOff val="50000"/>
                  </a:schemeClr>
                </a:solidFill>
                <a:latin typeface="Gill Sans Light"/>
                <a:ea typeface="+mn-ea"/>
                <a:cs typeface="Gill Sans Light"/>
              </a:defRPr>
            </a:lvl1pPr>
            <a:lvl2pPr marL="742950" indent="-285750" algn="l" defTabSz="914400" rtl="0" eaLnBrk="1" latinLnBrk="0" hangingPunct="1">
              <a:spcBef>
                <a:spcPct val="20000"/>
              </a:spcBef>
              <a:buFont typeface="Courier New" pitchFamily="49" charset="0"/>
              <a:buChar char="o"/>
              <a:defRPr sz="2600" b="0" i="0" kern="1200">
                <a:solidFill>
                  <a:schemeClr val="tx1">
                    <a:lumMod val="50000"/>
                    <a:lumOff val="50000"/>
                  </a:schemeClr>
                </a:solidFill>
                <a:latin typeface="Gill Sans Light"/>
                <a:ea typeface="+mn-ea"/>
                <a:cs typeface="Gill Sans Light"/>
              </a:defRPr>
            </a:lvl2pPr>
            <a:lvl3pPr marL="1143000" indent="-228600" algn="l" defTabSz="914400" rtl="0" eaLnBrk="1" latinLnBrk="0" hangingPunct="1">
              <a:spcBef>
                <a:spcPct val="20000"/>
              </a:spcBef>
              <a:buFont typeface="Arial" pitchFamily="34" charset="0"/>
              <a:buChar char="•"/>
              <a:defRPr sz="2100" b="0" i="0" kern="1200">
                <a:solidFill>
                  <a:schemeClr val="tx1">
                    <a:lumMod val="50000"/>
                    <a:lumOff val="50000"/>
                  </a:schemeClr>
                </a:solidFill>
                <a:latin typeface="Gill Sans Light"/>
                <a:ea typeface="+mn-ea"/>
                <a:cs typeface="Gill Sans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Gill Sans Light"/>
                <a:ea typeface="+mn-ea"/>
                <a:cs typeface="Gill Sans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Gill Sans Light"/>
                <a:ea typeface="+mn-ea"/>
                <a:cs typeface="Gill Sans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US" sz="2600" dirty="0" smtClean="0"/>
              <a:t>Information Theoretic interpretation: the </a:t>
            </a:r>
            <a:r>
              <a:rPr lang="en-US" sz="2600" dirty="0" err="1" smtClean="0"/>
              <a:t>pointwise</a:t>
            </a:r>
            <a:r>
              <a:rPr lang="en-US" sz="2600" dirty="0" smtClean="0"/>
              <a:t> KL-</a:t>
            </a:r>
            <a:r>
              <a:rPr lang="en-US" sz="2600" dirty="0"/>
              <a:t>divergence between the likelihood of seeing phrase </a:t>
            </a:r>
            <a:r>
              <a:rPr lang="en-US" sz="2600" i="1" dirty="0"/>
              <a:t>P</a:t>
            </a:r>
            <a:r>
              <a:rPr lang="en-US" sz="2600" dirty="0"/>
              <a:t> in the documents in community </a:t>
            </a:r>
            <a:r>
              <a:rPr lang="en-US" sz="2600" i="1" dirty="0"/>
              <a:t>z</a:t>
            </a:r>
            <a:r>
              <a:rPr lang="en-US" sz="2600" dirty="0"/>
              <a:t>, and the likelihood of seeing phrase </a:t>
            </a:r>
            <a:r>
              <a:rPr lang="en-US" sz="2600" i="1" dirty="0"/>
              <a:t>P</a:t>
            </a:r>
            <a:r>
              <a:rPr lang="en-US" sz="2600" dirty="0"/>
              <a:t> specifically in the documents linked to entity </a:t>
            </a:r>
            <a:r>
              <a:rPr lang="en-US" sz="2600" i="1" dirty="0"/>
              <a:t>E</a:t>
            </a:r>
            <a:r>
              <a:rPr lang="en-US" sz="2600" dirty="0"/>
              <a:t>, in </a:t>
            </a:r>
            <a:r>
              <a:rPr lang="en-US" sz="2600" i="1" dirty="0" smtClean="0"/>
              <a:t>z.</a:t>
            </a:r>
            <a:endParaRPr lang="en-US" sz="2600" i="1" dirty="0"/>
          </a:p>
        </p:txBody>
      </p:sp>
      <p:sp>
        <p:nvSpPr>
          <p:cNvPr id="5" name="Slide Number Placeholder 4"/>
          <p:cNvSpPr>
            <a:spLocks noGrp="1"/>
          </p:cNvSpPr>
          <p:nvPr>
            <p:ph type="sldNum" sz="quarter" idx="12"/>
          </p:nvPr>
        </p:nvSpPr>
        <p:spPr/>
        <p:txBody>
          <a:bodyPr/>
          <a:lstStyle/>
          <a:p>
            <a:fld id="{A61D9B67-6600-B34F-9345-242C6B7CD63C}" type="slidenum">
              <a:rPr lang="en-US" smtClean="0"/>
              <a:t>92</a:t>
            </a:fld>
            <a:endParaRPr lang="en-US"/>
          </a:p>
        </p:txBody>
      </p:sp>
    </p:spTree>
    <p:extLst>
      <p:ext uri="{BB962C8B-B14F-4D97-AF65-F5344CB8AC3E}">
        <p14:creationId xmlns:p14="http://schemas.microsoft.com/office/powerpoint/2010/main" val="339309684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4442"/>
            <a:ext cx="9144000" cy="748885"/>
          </a:xfrm>
        </p:spPr>
        <p:txBody>
          <a:bodyPr/>
          <a:lstStyle/>
          <a:p>
            <a:r>
              <a:rPr lang="en-US" dirty="0"/>
              <a:t>Entity’s Role in a Topical Community</a:t>
            </a:r>
          </a:p>
        </p:txBody>
      </p:sp>
      <p:sp>
        <p:nvSpPr>
          <p:cNvPr id="4" name="Content Placeholder 4"/>
          <p:cNvSpPr>
            <a:spLocks noGrp="1"/>
          </p:cNvSpPr>
          <p:nvPr>
            <p:ph idx="1"/>
          </p:nvPr>
        </p:nvSpPr>
        <p:spPr>
          <a:xfrm>
            <a:off x="224119" y="1350516"/>
            <a:ext cx="8397770" cy="1824484"/>
          </a:xfrm>
        </p:spPr>
        <p:txBody>
          <a:bodyPr>
            <a:normAutofit/>
          </a:bodyPr>
          <a:lstStyle/>
          <a:p>
            <a:r>
              <a:rPr lang="en-US" dirty="0"/>
              <a:t>U</a:t>
            </a:r>
            <a:r>
              <a:rPr lang="en-US" dirty="0" smtClean="0"/>
              <a:t>sing </a:t>
            </a:r>
            <a:r>
              <a:rPr lang="en-US" dirty="0"/>
              <a:t>only the Contribution ranking </a:t>
            </a:r>
            <a:r>
              <a:rPr lang="en-US" dirty="0" smtClean="0"/>
              <a:t>may not be ideal</a:t>
            </a:r>
          </a:p>
          <a:p>
            <a:r>
              <a:rPr lang="en-US" dirty="0" smtClean="0"/>
              <a:t>Define </a:t>
            </a:r>
            <a:r>
              <a:rPr lang="en-US" dirty="0"/>
              <a:t>a Combined ranking function for a phrase </a:t>
            </a:r>
            <a:r>
              <a:rPr lang="en-US" dirty="0" smtClean="0"/>
              <a:t>P</a:t>
            </a:r>
          </a:p>
          <a:p>
            <a:pPr lvl="1"/>
            <a:r>
              <a:rPr lang="en-US" dirty="0" smtClean="0"/>
              <a:t>Incorporates </a:t>
            </a:r>
            <a:r>
              <a:rPr lang="en-US" dirty="0"/>
              <a:t>both the relationship between the entity E and the </a:t>
            </a:r>
            <a:r>
              <a:rPr lang="en-US" dirty="0" smtClean="0"/>
              <a:t>topical phrase</a:t>
            </a:r>
            <a:r>
              <a:rPr lang="en-US" dirty="0"/>
              <a:t>, as well as phrase </a:t>
            </a:r>
            <a:r>
              <a:rPr lang="en-US" dirty="0" smtClean="0"/>
              <a:t>quality (CATHY ranking function): </a:t>
            </a:r>
            <a:endParaRPr lang="en-US" dirty="0"/>
          </a:p>
          <a:p>
            <a:endParaRPr lang="en-US" dirty="0"/>
          </a:p>
        </p:txBody>
      </p:sp>
      <p:pic>
        <p:nvPicPr>
          <p:cNvPr id="5" name="Picture 4"/>
          <p:cNvPicPr>
            <a:picLocks noChangeAspect="1"/>
          </p:cNvPicPr>
          <p:nvPr/>
        </p:nvPicPr>
        <p:blipFill>
          <a:blip r:embed="rId2"/>
          <a:stretch>
            <a:fillRect/>
          </a:stretch>
        </p:blipFill>
        <p:spPr>
          <a:xfrm>
            <a:off x="452965" y="3555999"/>
            <a:ext cx="8041739" cy="513644"/>
          </a:xfrm>
          <a:prstGeom prst="rect">
            <a:avLst/>
          </a:prstGeom>
        </p:spPr>
      </p:pic>
      <p:sp>
        <p:nvSpPr>
          <p:cNvPr id="6" name="Content Placeholder 4"/>
          <p:cNvSpPr txBox="1">
            <a:spLocks/>
          </p:cNvSpPr>
          <p:nvPr/>
        </p:nvSpPr>
        <p:spPr>
          <a:xfrm>
            <a:off x="2201333" y="6138333"/>
            <a:ext cx="5658555"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smtClean="0">
                <a:latin typeface="Gill Sans Light"/>
                <a:cs typeface="Gill Sans Light"/>
              </a:rPr>
              <a:t>α∈ [0,1] (we empirically setα=0.5 for this dataset) </a:t>
            </a:r>
            <a:endParaRPr lang="en-US" sz="2000" dirty="0">
              <a:latin typeface="Gill Sans Light"/>
              <a:cs typeface="Gill Sans Light"/>
            </a:endParaRPr>
          </a:p>
        </p:txBody>
      </p:sp>
      <p:sp>
        <p:nvSpPr>
          <p:cNvPr id="7" name="Content Placeholder 4"/>
          <p:cNvSpPr txBox="1">
            <a:spLocks/>
          </p:cNvSpPr>
          <p:nvPr/>
        </p:nvSpPr>
        <p:spPr>
          <a:xfrm>
            <a:off x="2475090" y="4771670"/>
            <a:ext cx="2528711"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smtClean="0">
                <a:latin typeface="Gill Sans Light"/>
                <a:cs typeface="Gill Sans Light"/>
              </a:rPr>
              <a:t>Entity Contribution</a:t>
            </a:r>
            <a:endParaRPr lang="en-US" sz="2000" dirty="0">
              <a:latin typeface="Gill Sans Light"/>
              <a:cs typeface="Gill Sans Light"/>
            </a:endParaRPr>
          </a:p>
        </p:txBody>
      </p:sp>
      <p:sp>
        <p:nvSpPr>
          <p:cNvPr id="8" name="Content Placeholder 4"/>
          <p:cNvSpPr txBox="1">
            <a:spLocks/>
          </p:cNvSpPr>
          <p:nvPr/>
        </p:nvSpPr>
        <p:spPr>
          <a:xfrm>
            <a:off x="6023950" y="4771670"/>
            <a:ext cx="2630481" cy="46143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spcAft>
                <a:spcPts val="600"/>
              </a:spcAft>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ts val="600"/>
              </a:spcBef>
              <a:spcAft>
                <a:spcPts val="600"/>
              </a:spcAft>
              <a:buFont typeface="Courier New" pitchFamily="49" charset="0"/>
              <a:buChar char="o"/>
              <a:defRPr sz="2000" kern="1200">
                <a:solidFill>
                  <a:schemeClr val="tx1">
                    <a:lumMod val="50000"/>
                    <a:lumOff val="50000"/>
                  </a:schemeClr>
                </a:solidFill>
                <a:latin typeface="+mj-lt"/>
                <a:ea typeface="+mn-ea"/>
                <a:cs typeface="+mn-cs"/>
              </a:defRPr>
            </a:lvl2pPr>
            <a:lvl3pPr marL="11430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ts val="600"/>
              </a:spcBef>
              <a:spcAft>
                <a:spcPts val="600"/>
              </a:spcAft>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ts val="600"/>
              </a:spcBef>
              <a:spcAft>
                <a:spcPts val="600"/>
              </a:spcAft>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sz="2000" dirty="0" err="1" smtClean="0">
                <a:latin typeface="Gill Sans Light"/>
                <a:cs typeface="Gill Sans Light"/>
              </a:rPr>
              <a:t>Topica</a:t>
            </a:r>
            <a:r>
              <a:rPr lang="en-US" sz="2000" dirty="0" smtClean="0">
                <a:latin typeface="Gill Sans Light"/>
                <a:cs typeface="Gill Sans Light"/>
              </a:rPr>
              <a:t> Phrase Quality</a:t>
            </a:r>
            <a:endParaRPr lang="en-US" sz="2000" dirty="0">
              <a:latin typeface="Gill Sans Light"/>
              <a:cs typeface="Gill Sans Light"/>
            </a:endParaRPr>
          </a:p>
        </p:txBody>
      </p:sp>
      <p:cxnSp>
        <p:nvCxnSpPr>
          <p:cNvPr id="9" name="Straight Arrow Connector 8"/>
          <p:cNvCxnSpPr>
            <a:stCxn id="7" idx="0"/>
          </p:cNvCxnSpPr>
          <p:nvPr/>
        </p:nvCxnSpPr>
        <p:spPr>
          <a:xfrm flipV="1">
            <a:off x="3739446" y="4069643"/>
            <a:ext cx="0" cy="702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0"/>
          </p:cNvCxnSpPr>
          <p:nvPr/>
        </p:nvCxnSpPr>
        <p:spPr>
          <a:xfrm flipV="1">
            <a:off x="7339191" y="4069644"/>
            <a:ext cx="0" cy="7020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A61D9B67-6600-B34F-9345-242C6B7CD63C}" type="slidenum">
              <a:rPr lang="en-US" smtClean="0"/>
              <a:t>93</a:t>
            </a:fld>
            <a:endParaRPr lang="en-US"/>
          </a:p>
        </p:txBody>
      </p:sp>
    </p:spTree>
    <p:extLst>
      <p:ext uri="{BB962C8B-B14F-4D97-AF65-F5344CB8AC3E}">
        <p14:creationId xmlns:p14="http://schemas.microsoft.com/office/powerpoint/2010/main" val="327212945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7726"/>
          </a:xfrm>
        </p:spPr>
        <p:txBody>
          <a:bodyPr/>
          <a:lstStyle/>
          <a:p>
            <a:r>
              <a:rPr lang="en-US" dirty="0"/>
              <a:t> Two Entity Roles in Data Mining</a:t>
            </a:r>
          </a:p>
        </p:txBody>
      </p:sp>
      <p:pic>
        <p:nvPicPr>
          <p:cNvPr id="4" name="Picture 3" descr="faloutsos_d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883" y="3889806"/>
            <a:ext cx="5190644" cy="2619279"/>
          </a:xfrm>
          <a:prstGeom prst="rect">
            <a:avLst/>
          </a:prstGeom>
        </p:spPr>
      </p:pic>
      <p:pic>
        <p:nvPicPr>
          <p:cNvPr id="5" name="Picture 4" descr="yu_dm.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283" y="962526"/>
            <a:ext cx="5165244" cy="2638592"/>
          </a:xfrm>
          <a:prstGeom prst="rect">
            <a:avLst/>
          </a:prstGeom>
        </p:spPr>
      </p:pic>
      <p:sp>
        <p:nvSpPr>
          <p:cNvPr id="6" name="Content Placeholder 2"/>
          <p:cNvSpPr>
            <a:spLocks noGrp="1"/>
          </p:cNvSpPr>
          <p:nvPr>
            <p:ph idx="1"/>
          </p:nvPr>
        </p:nvSpPr>
        <p:spPr>
          <a:xfrm>
            <a:off x="457200" y="2134937"/>
            <a:ext cx="2243221" cy="525379"/>
          </a:xfrm>
        </p:spPr>
        <p:txBody>
          <a:bodyPr>
            <a:normAutofit/>
          </a:bodyPr>
          <a:lstStyle/>
          <a:p>
            <a:pPr marL="0" indent="0">
              <a:buNone/>
            </a:pPr>
            <a:r>
              <a:rPr lang="en-US" dirty="0" smtClean="0"/>
              <a:t>Philip S. Yu</a:t>
            </a:r>
            <a:endParaRPr lang="en-US" dirty="0"/>
          </a:p>
        </p:txBody>
      </p:sp>
      <p:sp>
        <p:nvSpPr>
          <p:cNvPr id="7" name="Content Placeholder 2"/>
          <p:cNvSpPr txBox="1">
            <a:spLocks/>
          </p:cNvSpPr>
          <p:nvPr/>
        </p:nvSpPr>
        <p:spPr>
          <a:xfrm>
            <a:off x="296779" y="5067968"/>
            <a:ext cx="2858168" cy="5253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r>
              <a:rPr lang="en-US" dirty="0" smtClean="0"/>
              <a:t>Christos </a:t>
            </a:r>
            <a:r>
              <a:rPr lang="en-US" dirty="0" err="1" smtClean="0"/>
              <a:t>Faloutsos</a:t>
            </a:r>
            <a:endParaRPr lang="en-US" dirty="0"/>
          </a:p>
        </p:txBody>
      </p:sp>
      <p:sp>
        <p:nvSpPr>
          <p:cNvPr id="3" name="Slide Number Placeholder 2"/>
          <p:cNvSpPr>
            <a:spLocks noGrp="1"/>
          </p:cNvSpPr>
          <p:nvPr>
            <p:ph type="sldNum" sz="quarter" idx="12"/>
          </p:nvPr>
        </p:nvSpPr>
        <p:spPr/>
        <p:txBody>
          <a:bodyPr/>
          <a:lstStyle/>
          <a:p>
            <a:fld id="{A61D9B67-6600-B34F-9345-242C6B7CD63C}" type="slidenum">
              <a:rPr lang="en-US" smtClean="0"/>
              <a:t>94</a:t>
            </a:fld>
            <a:endParaRPr lang="en-US"/>
          </a:p>
        </p:txBody>
      </p:sp>
    </p:spTree>
    <p:extLst>
      <p:ext uri="{BB962C8B-B14F-4D97-AF65-F5344CB8AC3E}">
        <p14:creationId xmlns:p14="http://schemas.microsoft.com/office/powerpoint/2010/main" val="263964183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680"/>
            <a:ext cx="9144000" cy="732605"/>
          </a:xfrm>
        </p:spPr>
        <p:txBody>
          <a:bodyPr/>
          <a:lstStyle/>
          <a:p>
            <a:r>
              <a:rPr lang="en-US" sz="4300" dirty="0"/>
              <a:t>Top authors in a database </a:t>
            </a:r>
            <a:r>
              <a:rPr lang="en-US" sz="4300" dirty="0" err="1" smtClean="0"/>
              <a:t>subcommunity</a:t>
            </a:r>
            <a:endParaRPr lang="en-US" sz="4300" dirty="0"/>
          </a:p>
        </p:txBody>
      </p:sp>
      <p:graphicFrame>
        <p:nvGraphicFramePr>
          <p:cNvPr id="4" name="Table 3"/>
          <p:cNvGraphicFramePr>
            <a:graphicFrameLocks noGrp="1"/>
          </p:cNvGraphicFramePr>
          <p:nvPr>
            <p:extLst>
              <p:ext uri="{D42A27DB-BD31-4B8C-83A1-F6EECF244321}">
                <p14:modId xmlns:p14="http://schemas.microsoft.com/office/powerpoint/2010/main" val="66048966"/>
              </p:ext>
            </p:extLst>
          </p:nvPr>
        </p:nvGraphicFramePr>
        <p:xfrm>
          <a:off x="898362" y="995947"/>
          <a:ext cx="7510376" cy="4937760"/>
        </p:xfrm>
        <a:graphic>
          <a:graphicData uri="http://schemas.openxmlformats.org/drawingml/2006/table">
            <a:tbl>
              <a:tblPr firstRow="1" bandRow="1">
                <a:tableStyleId>{5C22544A-7EE6-4342-B048-85BDC9FD1C3A}</a:tableStyleId>
              </a:tblPr>
              <a:tblGrid>
                <a:gridCol w="2486990"/>
                <a:gridCol w="5023386"/>
              </a:tblGrid>
              <a:tr h="370840">
                <a:tc gridSpan="2">
                  <a:txBody>
                    <a:bodyPr/>
                    <a:lstStyle/>
                    <a:p>
                      <a:r>
                        <a:rPr lang="en-US" sz="1800" b="0" i="0" kern="1200" dirty="0" smtClean="0">
                          <a:solidFill>
                            <a:schemeClr val="lt1"/>
                          </a:solidFill>
                          <a:effectLst/>
                          <a:latin typeface="Gill Sans Light"/>
                          <a:ea typeface="+mn-ea"/>
                          <a:cs typeface="Gill Sans Light"/>
                        </a:rPr>
                        <a:t>{query processing / query optimization / deductive databases / materialized views / </a:t>
                      </a:r>
                      <a:r>
                        <a:rPr lang="en-US" sz="1800" b="0" i="0" kern="1200" dirty="0" err="1" smtClean="0">
                          <a:solidFill>
                            <a:schemeClr val="lt1"/>
                          </a:solidFill>
                          <a:effectLst/>
                          <a:latin typeface="Gill Sans Light"/>
                          <a:ea typeface="+mn-ea"/>
                          <a:cs typeface="Gill Sans Light"/>
                        </a:rPr>
                        <a:t>microsoft</a:t>
                      </a:r>
                      <a:r>
                        <a:rPr lang="en-US" sz="1800" b="0" i="0" kern="1200" dirty="0" smtClean="0">
                          <a:solidFill>
                            <a:schemeClr val="lt1"/>
                          </a:solidFill>
                          <a:effectLst/>
                          <a:latin typeface="Gill Sans Light"/>
                          <a:ea typeface="+mn-ea"/>
                          <a:cs typeface="Gill Sans Light"/>
                        </a:rPr>
                        <a:t> </a:t>
                      </a:r>
                      <a:r>
                        <a:rPr lang="en-US" sz="1800" b="0" i="0" kern="1200" dirty="0" err="1" smtClean="0">
                          <a:solidFill>
                            <a:schemeClr val="lt1"/>
                          </a:solidFill>
                          <a:effectLst/>
                          <a:latin typeface="Gill Sans Light"/>
                          <a:ea typeface="+mn-ea"/>
                          <a:cs typeface="Gill Sans Light"/>
                        </a:rPr>
                        <a:t>sql</a:t>
                      </a:r>
                      <a:r>
                        <a:rPr lang="en-US" sz="1800" b="0" i="0" kern="1200" dirty="0" smtClean="0">
                          <a:solidFill>
                            <a:schemeClr val="lt1"/>
                          </a:solidFill>
                          <a:effectLst/>
                          <a:latin typeface="Gill Sans Light"/>
                          <a:ea typeface="+mn-ea"/>
                          <a:cs typeface="Gill Sans Light"/>
                        </a:rPr>
                        <a:t> server / relational databases} </a:t>
                      </a:r>
                      <a:endParaRPr lang="en-US" sz="1600" b="0" i="0" dirty="0">
                        <a:latin typeface="Gill Sans Light"/>
                        <a:cs typeface="Gill Sans Light"/>
                      </a:endParaRPr>
                    </a:p>
                  </a:txBody>
                  <a:tcPr anchor="ctr"/>
                </a:tc>
                <a:tc hMerge="1">
                  <a:txBody>
                    <a:bodyPr/>
                    <a:lstStyle/>
                    <a:p>
                      <a:endParaRPr lang="en-US" dirty="0"/>
                    </a:p>
                  </a:txBody>
                  <a:tcPr/>
                </a:tc>
              </a:tr>
              <a:tr h="370840">
                <a:tc>
                  <a:txBody>
                    <a:bodyPr/>
                    <a:lstStyle/>
                    <a:p>
                      <a:r>
                        <a:rPr lang="en-US" sz="1600" b="0" i="0" dirty="0" err="1" smtClean="0">
                          <a:latin typeface="Gill Sans Light"/>
                          <a:cs typeface="Gill Sans Light"/>
                        </a:rPr>
                        <a:t>elke</a:t>
                      </a:r>
                      <a:r>
                        <a:rPr lang="en-US" sz="1600" b="0" i="0" dirty="0" smtClean="0">
                          <a:latin typeface="Gill Sans Light"/>
                          <a:cs typeface="Gill Sans Light"/>
                        </a:rPr>
                        <a:t> a. </a:t>
                      </a:r>
                      <a:r>
                        <a:rPr lang="en-US" sz="1600" b="0" i="0" dirty="0" err="1" smtClean="0">
                          <a:latin typeface="Gill Sans Light"/>
                          <a:cs typeface="Gill Sans Light"/>
                        </a:rPr>
                        <a:t>rudensteiner</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processing / query optimization / materialized views / stream processing / object-oriented databases</a:t>
                      </a:r>
                    </a:p>
                  </a:txBody>
                  <a:tcPr/>
                </a:tc>
              </a:tr>
              <a:tr h="370840">
                <a:tc>
                  <a:txBody>
                    <a:bodyPr/>
                    <a:lstStyle/>
                    <a:p>
                      <a:r>
                        <a:rPr lang="en-US" sz="1600" b="0" i="0" dirty="0" err="1" smtClean="0">
                          <a:latin typeface="Gill Sans Light"/>
                          <a:cs typeface="Gill Sans Light"/>
                        </a:rPr>
                        <a:t>hamish</a:t>
                      </a:r>
                      <a:r>
                        <a:rPr lang="en-US" sz="1600" b="0" i="0" dirty="0" smtClean="0">
                          <a:latin typeface="Gill Sans Light"/>
                          <a:cs typeface="Gill Sans Light"/>
                        </a:rPr>
                        <a:t> </a:t>
                      </a:r>
                      <a:r>
                        <a:rPr lang="en-US" sz="1600" b="0" i="0" dirty="0" err="1" smtClean="0">
                          <a:latin typeface="Gill Sans Light"/>
                          <a:cs typeface="Gill Sans Light"/>
                        </a:rPr>
                        <a:t>pirahesh</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processing / query optimization / materialized views / relational data / relational xml </a:t>
                      </a:r>
                    </a:p>
                  </a:txBody>
                  <a:tcPr/>
                </a:tc>
              </a:tr>
              <a:tr h="370840">
                <a:tc>
                  <a:txBody>
                    <a:bodyPr/>
                    <a:lstStyle/>
                    <a:p>
                      <a:r>
                        <a:rPr lang="en-US" sz="1600" b="0" i="0" dirty="0" err="1" smtClean="0">
                          <a:latin typeface="Gill Sans Light"/>
                          <a:cs typeface="Gill Sans Light"/>
                        </a:rPr>
                        <a:t>surajit</a:t>
                      </a:r>
                      <a:r>
                        <a:rPr lang="en-US" sz="1600" b="0" i="0" dirty="0" smtClean="0">
                          <a:latin typeface="Gill Sans Light"/>
                          <a:cs typeface="Gill Sans Light"/>
                        </a:rPr>
                        <a:t> </a:t>
                      </a:r>
                      <a:r>
                        <a:rPr lang="en-US" sz="1600" b="0" i="0" dirty="0" err="1" smtClean="0">
                          <a:latin typeface="Gill Sans Light"/>
                          <a:cs typeface="Gill Sans Light"/>
                        </a:rPr>
                        <a:t>chaudhuri</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query optimization / relational databases / </a:t>
                      </a:r>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materialized views / relational data</a:t>
                      </a:r>
                    </a:p>
                  </a:txBody>
                  <a:tcPr/>
                </a:tc>
              </a:tr>
              <a:tr h="370840">
                <a:tc>
                  <a:txBody>
                    <a:bodyPr/>
                    <a:lstStyle/>
                    <a:p>
                      <a:r>
                        <a:rPr lang="en-US" sz="1600" b="0" i="0" dirty="0" err="1" smtClean="0">
                          <a:latin typeface="Gill Sans Light"/>
                          <a:cs typeface="Gill Sans Light"/>
                        </a:rPr>
                        <a:t>jeffrey</a:t>
                      </a:r>
                      <a:r>
                        <a:rPr lang="en-US" sz="1600" b="0" i="0" dirty="0" smtClean="0">
                          <a:latin typeface="Gill Sans Light"/>
                          <a:cs typeface="Gill Sans Light"/>
                        </a:rPr>
                        <a:t> f. </a:t>
                      </a:r>
                      <a:r>
                        <a:rPr lang="en-US" sz="1600" b="0" i="0" dirty="0" err="1" smtClean="0">
                          <a:latin typeface="Gill Sans Light"/>
                          <a:cs typeface="Gill Sans Light"/>
                        </a:rPr>
                        <a:t>naughton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materialized views / xml query / query processing / relational xml / maintenance view </a:t>
                      </a:r>
                    </a:p>
                  </a:txBody>
                  <a:tcPr/>
                </a:tc>
              </a:tr>
              <a:tr h="370840">
                <a:tc>
                  <a:txBody>
                    <a:bodyPr/>
                    <a:lstStyle/>
                    <a:p>
                      <a:r>
                        <a:rPr lang="en-US" sz="1600" b="0" i="0" dirty="0" smtClean="0">
                          <a:latin typeface="Gill Sans Light"/>
                          <a:cs typeface="Gill Sans Light"/>
                        </a:rPr>
                        <a:t>per-</a:t>
                      </a:r>
                      <a:r>
                        <a:rPr lang="en-US" sz="1600" b="0" i="0" dirty="0" err="1" smtClean="0">
                          <a:latin typeface="Gill Sans Light"/>
                          <a:cs typeface="Gill Sans Light"/>
                        </a:rPr>
                        <a:t>åke</a:t>
                      </a:r>
                      <a:r>
                        <a:rPr lang="en-US" sz="1600" b="0" i="0" dirty="0" smtClean="0">
                          <a:latin typeface="Gill Sans Light"/>
                          <a:cs typeface="Gill Sans Light"/>
                        </a:rPr>
                        <a:t> </a:t>
                      </a:r>
                      <a:r>
                        <a:rPr lang="en-US" sz="1600" b="0" i="0" dirty="0" err="1" smtClean="0">
                          <a:latin typeface="Gill Sans Light"/>
                          <a:cs typeface="Gill Sans Light"/>
                        </a:rPr>
                        <a:t>larson</a:t>
                      </a:r>
                      <a:endParaRPr lang="en-US" sz="1600" b="0" i="0" dirty="0">
                        <a:latin typeface="Gill Sans Light"/>
                        <a:cs typeface="Gill Sans Light"/>
                      </a:endParaRPr>
                    </a:p>
                  </a:txBody>
                  <a:tcPr anchor="ctr"/>
                </a:tc>
                <a:tc>
                  <a:txBody>
                    <a:bodyPr/>
                    <a:lstStyle/>
                    <a:p>
                      <a:r>
                        <a:rPr lang="en-US" sz="1600" b="0" i="0" dirty="0" smtClean="0">
                          <a:latin typeface="Gill Sans Light"/>
                          <a:cs typeface="Gill Sans Light"/>
                        </a:rPr>
                        <a:t>materialized views / </a:t>
                      </a:r>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query optimization / materialized maintenance views / relational data</a:t>
                      </a:r>
                    </a:p>
                  </a:txBody>
                  <a:tcPr/>
                </a:tc>
              </a:tr>
              <a:tr h="370840">
                <a:tc>
                  <a:txBody>
                    <a:bodyPr/>
                    <a:lstStyle/>
                    <a:p>
                      <a:r>
                        <a:rPr lang="en-US" sz="1600" b="0" i="0" dirty="0" err="1" smtClean="0">
                          <a:latin typeface="Gill Sans Light"/>
                          <a:cs typeface="Gill Sans Light"/>
                        </a:rPr>
                        <a:t>vivek</a:t>
                      </a:r>
                      <a:r>
                        <a:rPr lang="en-US" sz="1600" b="0" i="0" dirty="0" smtClean="0">
                          <a:latin typeface="Gill Sans Light"/>
                          <a:cs typeface="Gill Sans Light"/>
                        </a:rPr>
                        <a:t> r. </a:t>
                      </a:r>
                      <a:r>
                        <a:rPr lang="en-US" sz="1600" b="0" i="0" dirty="0" err="1" smtClean="0">
                          <a:latin typeface="Gill Sans Light"/>
                          <a:cs typeface="Gill Sans Light"/>
                        </a:rPr>
                        <a:t>narasaya</a:t>
                      </a:r>
                      <a:endParaRPr lang="en-US" sz="1600" b="0" i="0" dirty="0">
                        <a:latin typeface="Gill Sans Light"/>
                        <a:cs typeface="Gill Sans Light"/>
                      </a:endParaRPr>
                    </a:p>
                  </a:txBody>
                  <a:tcPr anchor="ctr"/>
                </a:tc>
                <a:tc>
                  <a:txBody>
                    <a:bodyPr/>
                    <a:lstStyle/>
                    <a:p>
                      <a:r>
                        <a:rPr lang="en-US" sz="1600" b="0" i="0" dirty="0" err="1" smtClean="0">
                          <a:latin typeface="Gill Sans Light"/>
                          <a:cs typeface="Gill Sans Light"/>
                        </a:rPr>
                        <a:t>microsoft</a:t>
                      </a:r>
                      <a:r>
                        <a:rPr lang="en-US" sz="1600" b="0" i="0" dirty="0" smtClean="0">
                          <a:latin typeface="Gill Sans Light"/>
                          <a:cs typeface="Gill Sans Light"/>
                        </a:rPr>
                        <a:t> </a:t>
                      </a:r>
                      <a:r>
                        <a:rPr lang="en-US" sz="1600" b="0" i="0" dirty="0" err="1" smtClean="0">
                          <a:latin typeface="Gill Sans Light"/>
                          <a:cs typeface="Gill Sans Light"/>
                        </a:rPr>
                        <a:t>sql</a:t>
                      </a:r>
                      <a:r>
                        <a:rPr lang="en-US" sz="1600" b="0" i="0" dirty="0" smtClean="0">
                          <a:latin typeface="Gill Sans Light"/>
                          <a:cs typeface="Gill Sans Light"/>
                        </a:rPr>
                        <a:t> server / materialized views / relational databases / query management / </a:t>
                      </a:r>
                      <a:r>
                        <a:rPr lang="en-US" sz="1600" b="0" i="0" dirty="0" err="1" smtClean="0">
                          <a:latin typeface="Gill Sans Light"/>
                          <a:cs typeface="Gill Sans Light"/>
                        </a:rPr>
                        <a:t>sql</a:t>
                      </a:r>
                      <a:r>
                        <a:rPr lang="en-US" sz="1600" b="0" i="0" dirty="0" smtClean="0">
                          <a:latin typeface="Gill Sans Light"/>
                          <a:cs typeface="Gill Sans Light"/>
                        </a:rPr>
                        <a:t> data </a:t>
                      </a:r>
                    </a:p>
                  </a:txBody>
                  <a:tcPr/>
                </a:tc>
              </a:tr>
              <a:tr h="370840">
                <a:tc>
                  <a:txBody>
                    <a:bodyPr/>
                    <a:lstStyle/>
                    <a:p>
                      <a:r>
                        <a:rPr lang="en-US" sz="1600" b="0" i="0" dirty="0" smtClean="0">
                          <a:latin typeface="Gill Sans Light"/>
                          <a:cs typeface="Gill Sans Light"/>
                        </a:rPr>
                        <a:t>serge </a:t>
                      </a:r>
                      <a:r>
                        <a:rPr lang="en-US" sz="1600" b="0" i="0" dirty="0" err="1" smtClean="0">
                          <a:latin typeface="Gill Sans Light"/>
                          <a:cs typeface="Gill Sans Light"/>
                        </a:rPr>
                        <a:t>abiteboul</a:t>
                      </a:r>
                      <a:r>
                        <a:rPr lang="en-US" sz="1600" b="0" i="0" dirty="0" smtClean="0">
                          <a:latin typeface="Gill Sans Light"/>
                          <a:cs typeface="Gill Sans Light"/>
                        </a:rPr>
                        <a:t> </a:t>
                      </a:r>
                    </a:p>
                  </a:txBody>
                  <a:tcPr anchor="ctr"/>
                </a:tc>
                <a:tc>
                  <a:txBody>
                    <a:bodyPr/>
                    <a:lstStyle/>
                    <a:p>
                      <a:r>
                        <a:rPr lang="en-US" sz="1600" b="0" i="0" dirty="0" smtClean="0">
                          <a:latin typeface="Gill Sans Light"/>
                          <a:cs typeface="Gill Sans Light"/>
                        </a:rPr>
                        <a:t>materialized views / xml data / schemas / query evaluation / materialized maintenance views </a:t>
                      </a:r>
                    </a:p>
                  </a:txBody>
                  <a:tcPr/>
                </a:tc>
              </a:tr>
            </a:tbl>
          </a:graphicData>
        </a:graphic>
      </p:graphicFrame>
      <p:sp>
        <p:nvSpPr>
          <p:cNvPr id="5" name="Content Placeholder 2"/>
          <p:cNvSpPr>
            <a:spLocks noGrp="1"/>
          </p:cNvSpPr>
          <p:nvPr>
            <p:ph idx="1"/>
          </p:nvPr>
        </p:nvSpPr>
        <p:spPr>
          <a:xfrm>
            <a:off x="1742102" y="6145463"/>
            <a:ext cx="6666636" cy="525379"/>
          </a:xfrm>
        </p:spPr>
        <p:txBody>
          <a:bodyPr>
            <a:normAutofit/>
          </a:bodyPr>
          <a:lstStyle/>
          <a:p>
            <a:pPr marL="0" indent="0">
              <a:buNone/>
            </a:pPr>
            <a:r>
              <a:rPr lang="en-US" sz="2600" dirty="0" smtClean="0"/>
              <a:t>Also shown: Top-ranked phrases for each author</a:t>
            </a:r>
            <a:endParaRPr lang="en-US" sz="2600" dirty="0"/>
          </a:p>
        </p:txBody>
      </p:sp>
      <p:sp>
        <p:nvSpPr>
          <p:cNvPr id="3" name="Slide Number Placeholder 2"/>
          <p:cNvSpPr>
            <a:spLocks noGrp="1"/>
          </p:cNvSpPr>
          <p:nvPr>
            <p:ph type="sldNum" sz="quarter" idx="12"/>
          </p:nvPr>
        </p:nvSpPr>
        <p:spPr/>
        <p:txBody>
          <a:bodyPr/>
          <a:lstStyle/>
          <a:p>
            <a:fld id="{A61D9B67-6600-B34F-9345-242C6B7CD63C}" type="slidenum">
              <a:rPr lang="en-US" smtClean="0"/>
              <a:t>95</a:t>
            </a:fld>
            <a:endParaRPr lang="en-US"/>
          </a:p>
        </p:txBody>
      </p:sp>
    </p:spTree>
    <p:extLst>
      <p:ext uri="{BB962C8B-B14F-4D97-AF65-F5344CB8AC3E}">
        <p14:creationId xmlns:p14="http://schemas.microsoft.com/office/powerpoint/2010/main" val="6433760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680"/>
            <a:ext cx="9144000" cy="732605"/>
          </a:xfrm>
        </p:spPr>
        <p:txBody>
          <a:bodyPr/>
          <a:lstStyle/>
          <a:p>
            <a:r>
              <a:rPr lang="en-US" sz="4300" dirty="0"/>
              <a:t>Top authors in a database </a:t>
            </a:r>
            <a:r>
              <a:rPr lang="en-US" sz="4300" dirty="0" err="1" smtClean="0"/>
              <a:t>subcommunity</a:t>
            </a:r>
            <a:endParaRPr lang="en-US" sz="4300" dirty="0"/>
          </a:p>
        </p:txBody>
      </p:sp>
      <p:sp>
        <p:nvSpPr>
          <p:cNvPr id="5" name="Content Placeholder 2"/>
          <p:cNvSpPr>
            <a:spLocks noGrp="1"/>
          </p:cNvSpPr>
          <p:nvPr>
            <p:ph idx="1"/>
          </p:nvPr>
        </p:nvSpPr>
        <p:spPr>
          <a:xfrm>
            <a:off x="1742102" y="6145463"/>
            <a:ext cx="6666636" cy="525379"/>
          </a:xfrm>
        </p:spPr>
        <p:txBody>
          <a:bodyPr>
            <a:normAutofit/>
          </a:bodyPr>
          <a:lstStyle/>
          <a:p>
            <a:pPr marL="0" indent="0">
              <a:buNone/>
            </a:pPr>
            <a:r>
              <a:rPr lang="en-US" sz="2600" dirty="0" smtClean="0"/>
              <a:t>Also shown: Top-ranked phrases for each author</a:t>
            </a:r>
            <a:endParaRPr lang="en-US" sz="2600" dirty="0"/>
          </a:p>
        </p:txBody>
      </p:sp>
      <p:graphicFrame>
        <p:nvGraphicFramePr>
          <p:cNvPr id="6" name="Table 5"/>
          <p:cNvGraphicFramePr>
            <a:graphicFrameLocks noGrp="1"/>
          </p:cNvGraphicFramePr>
          <p:nvPr>
            <p:extLst>
              <p:ext uri="{D42A27DB-BD31-4B8C-83A1-F6EECF244321}">
                <p14:modId xmlns:p14="http://schemas.microsoft.com/office/powerpoint/2010/main" val="334342754"/>
              </p:ext>
            </p:extLst>
          </p:nvPr>
        </p:nvGraphicFramePr>
        <p:xfrm>
          <a:off x="898362" y="995947"/>
          <a:ext cx="7510376" cy="4693920"/>
        </p:xfrm>
        <a:graphic>
          <a:graphicData uri="http://schemas.openxmlformats.org/drawingml/2006/table">
            <a:tbl>
              <a:tblPr firstRow="1" bandRow="1">
                <a:tableStyleId>{5C22544A-7EE6-4342-B048-85BDC9FD1C3A}</a:tableStyleId>
              </a:tblPr>
              <a:tblGrid>
                <a:gridCol w="2486990"/>
                <a:gridCol w="5023386"/>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lt1"/>
                          </a:solidFill>
                          <a:effectLst/>
                          <a:latin typeface="Gill Sans Light"/>
                          <a:ea typeface="+mn-ea"/>
                          <a:cs typeface="Gill Sans Light"/>
                        </a:rPr>
                        <a:t>{concurrency control / database systems / main memory / load shedding / database concurrency control / load balancing} </a:t>
                      </a:r>
                      <a:endParaRPr lang="en-US" sz="1800" b="0" i="0" dirty="0" smtClean="0">
                        <a:latin typeface="Gill Sans Light"/>
                        <a:cs typeface="Gill Sans Light"/>
                      </a:endParaRPr>
                    </a:p>
                  </a:txBody>
                  <a:tcPr anchor="ctr"/>
                </a:tc>
                <a:tc hMerge="1">
                  <a:txBody>
                    <a:bodyPr/>
                    <a:lstStyle/>
                    <a:p>
                      <a:endParaRPr lang="en-US" dirty="0"/>
                    </a:p>
                  </a:txBody>
                  <a:tcPr/>
                </a:tc>
              </a:tr>
              <a:tr h="370840">
                <a:tc>
                  <a:txBody>
                    <a:bodyPr/>
                    <a:lstStyle/>
                    <a:p>
                      <a:r>
                        <a:rPr lang="en-US" sz="1600" b="0" i="0" dirty="0" err="1" smtClean="0">
                          <a:latin typeface="Gill Sans Light"/>
                          <a:cs typeface="Gill Sans Light"/>
                        </a:rPr>
                        <a:t>avi</a:t>
                      </a:r>
                      <a:r>
                        <a:rPr lang="en-US" sz="1600" b="0" i="0" dirty="0" smtClean="0">
                          <a:latin typeface="Gill Sans Light"/>
                          <a:cs typeface="Gill Sans Light"/>
                        </a:rPr>
                        <a:t> </a:t>
                      </a:r>
                      <a:r>
                        <a:rPr lang="en-US" sz="1600" b="0" i="0" dirty="0" err="1" smtClean="0">
                          <a:latin typeface="Gill Sans Light"/>
                          <a:cs typeface="Gill Sans Light"/>
                        </a:rPr>
                        <a:t>silberschatz</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main memory / locking / database systems / transaction management</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david</a:t>
                      </a:r>
                      <a:r>
                        <a:rPr lang="en-US" sz="1600" b="0" i="0" dirty="0" smtClean="0">
                          <a:latin typeface="Gill Sans Light"/>
                          <a:cs typeface="Gill Sans Light"/>
                        </a:rPr>
                        <a:t> b. </a:t>
                      </a:r>
                      <a:r>
                        <a:rPr lang="en-US" sz="1600" b="0" i="0" dirty="0" err="1" smtClean="0">
                          <a:latin typeface="Gill Sans Light"/>
                          <a:cs typeface="Gill Sans Light"/>
                        </a:rPr>
                        <a:t>lomet</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recovery / systems recovery / b-trees / transactions recovery / performance access </a:t>
                      </a:r>
                      <a:endParaRPr lang="en-US" sz="1600" b="0" i="0" dirty="0" smtClean="0">
                        <a:latin typeface="Gill Sans Light"/>
                        <a:cs typeface="Gill Sans Light"/>
                      </a:endParaRPr>
                    </a:p>
                  </a:txBody>
                  <a:tcPr/>
                </a:tc>
              </a:tr>
              <a:tr h="370840">
                <a:tc>
                  <a:txBody>
                    <a:bodyPr/>
                    <a:lstStyle/>
                    <a:p>
                      <a:r>
                        <a:rPr lang="en-US" sz="1600" b="0" i="0" dirty="0" smtClean="0">
                          <a:latin typeface="Gill Sans Light"/>
                          <a:cs typeface="Gill Sans Light"/>
                        </a:rPr>
                        <a:t>henry k.</a:t>
                      </a:r>
                      <a:r>
                        <a:rPr lang="en-US" sz="1600" b="0" i="0" baseline="0" dirty="0" smtClean="0">
                          <a:latin typeface="Gill Sans Light"/>
                          <a:cs typeface="Gill Sans Light"/>
                        </a:rPr>
                        <a:t> </a:t>
                      </a:r>
                      <a:r>
                        <a:rPr lang="en-US" sz="1600" b="0" i="0" baseline="0" dirty="0" err="1" smtClean="0">
                          <a:latin typeface="Gill Sans Light"/>
                          <a:cs typeface="Gill Sans Light"/>
                        </a:rPr>
                        <a:t>korth</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database systems / main memory / protocol / transaction systems</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bharat</a:t>
                      </a:r>
                      <a:r>
                        <a:rPr lang="en-US" sz="1600" b="0" i="0" dirty="0" smtClean="0">
                          <a:latin typeface="Gill Sans Light"/>
                          <a:cs typeface="Gill Sans Light"/>
                        </a:rPr>
                        <a:t> k. </a:t>
                      </a:r>
                      <a:r>
                        <a:rPr lang="en-US" sz="1600" b="0" i="0" dirty="0" err="1" smtClean="0">
                          <a:latin typeface="Gill Sans Light"/>
                          <a:cs typeface="Gill Sans Light"/>
                        </a:rPr>
                        <a:t>bhargava</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distributed systems / distributed database / recovery / distributed database systems </a:t>
                      </a:r>
                      <a:endParaRPr lang="en-US" sz="1600" b="0" i="0" dirty="0" smtClean="0">
                        <a:latin typeface="Gill Sans Light"/>
                        <a:cs typeface="Gill Sans Light"/>
                      </a:endParaRPr>
                    </a:p>
                  </a:txBody>
                  <a:tcPr/>
                </a:tc>
              </a:tr>
              <a:tr h="370840">
                <a:tc>
                  <a:txBody>
                    <a:bodyPr/>
                    <a:lstStyle/>
                    <a:p>
                      <a:r>
                        <a:rPr lang="en-US" sz="1600" b="0" i="0" dirty="0" smtClean="0">
                          <a:latin typeface="Gill Sans Light"/>
                          <a:cs typeface="Gill Sans Light"/>
                        </a:rPr>
                        <a:t>c.</a:t>
                      </a:r>
                      <a:r>
                        <a:rPr lang="en-US" sz="1600" b="0" i="0" baseline="0" dirty="0" smtClean="0">
                          <a:latin typeface="Gill Sans Light"/>
                          <a:cs typeface="Gill Sans Light"/>
                        </a:rPr>
                        <a:t> </a:t>
                      </a:r>
                      <a:r>
                        <a:rPr lang="en-US" sz="1600" b="0" i="0" baseline="0" dirty="0" err="1" smtClean="0">
                          <a:latin typeface="Gill Sans Light"/>
                          <a:cs typeface="Gill Sans Light"/>
                        </a:rPr>
                        <a:t>mohan</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concurrency control / recovery / locking / data systems / transaction systems </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ahmed</a:t>
                      </a:r>
                      <a:r>
                        <a:rPr lang="en-US" sz="1600" b="0" i="0" dirty="0" smtClean="0">
                          <a:latin typeface="Gill Sans Light"/>
                          <a:cs typeface="Gill Sans Light"/>
                        </a:rPr>
                        <a:t> k.</a:t>
                      </a:r>
                      <a:r>
                        <a:rPr lang="en-US" sz="1600" b="0" i="0" baseline="0" dirty="0" smtClean="0">
                          <a:latin typeface="Gill Sans Light"/>
                          <a:cs typeface="Gill Sans Light"/>
                        </a:rPr>
                        <a:t> </a:t>
                      </a:r>
                      <a:r>
                        <a:rPr lang="en-US" sz="1600" b="0" i="0" baseline="0" dirty="0" err="1" smtClean="0">
                          <a:latin typeface="Gill Sans Light"/>
                          <a:cs typeface="Gill Sans Light"/>
                        </a:rPr>
                        <a:t>elmagarmid</a:t>
                      </a:r>
                      <a:endParaRPr lang="en-US" sz="1600" b="0" i="0" dirty="0">
                        <a:latin typeface="Gill Sans Light"/>
                        <a:cs typeface="Gill Sans Ligh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smtClean="0">
                          <a:solidFill>
                            <a:schemeClr val="dk1"/>
                          </a:solidFill>
                          <a:effectLst/>
                          <a:latin typeface="Gill Sans Light"/>
                          <a:ea typeface="+mn-ea"/>
                          <a:cs typeface="Gill Sans Light"/>
                        </a:rPr>
                        <a:t>database systems / concurrency control / distributed database / distributed systems / access control </a:t>
                      </a:r>
                      <a:endParaRPr lang="en-US" sz="1600" b="0" i="0" dirty="0" smtClean="0">
                        <a:latin typeface="Gill Sans Light"/>
                        <a:cs typeface="Gill Sans Light"/>
                      </a:endParaRPr>
                    </a:p>
                  </a:txBody>
                  <a:tcPr/>
                </a:tc>
              </a:tr>
              <a:tr h="370840">
                <a:tc>
                  <a:txBody>
                    <a:bodyPr/>
                    <a:lstStyle/>
                    <a:p>
                      <a:r>
                        <a:rPr lang="en-US" sz="1600" b="0" i="0" dirty="0" err="1" smtClean="0">
                          <a:latin typeface="Gill Sans Light"/>
                          <a:cs typeface="Gill Sans Light"/>
                        </a:rPr>
                        <a:t>nancy</a:t>
                      </a:r>
                      <a:r>
                        <a:rPr lang="en-US" sz="1600" b="0" i="0" dirty="0" smtClean="0">
                          <a:latin typeface="Gill Sans Light"/>
                          <a:cs typeface="Gill Sans Light"/>
                        </a:rPr>
                        <a:t> lynch</a:t>
                      </a:r>
                      <a:endParaRPr lang="en-US" sz="1600" b="0" i="0" dirty="0">
                        <a:latin typeface="Gill Sans Light"/>
                        <a:cs typeface="Gill Sans Light"/>
                      </a:endParaRPr>
                    </a:p>
                  </a:txBody>
                  <a:tcPr anchor="ctr"/>
                </a:tc>
                <a:tc>
                  <a:txBody>
                    <a:bodyPr/>
                    <a:lstStyle/>
                    <a:p>
                      <a:r>
                        <a:rPr lang="en-US" sz="1600" b="0" i="0" kern="1200" dirty="0" smtClean="0">
                          <a:solidFill>
                            <a:schemeClr val="dk1"/>
                          </a:solidFill>
                          <a:effectLst/>
                          <a:latin typeface="Gill Sans Light"/>
                          <a:ea typeface="+mn-ea"/>
                          <a:cs typeface="Gill Sans Light"/>
                        </a:rPr>
                        <a:t>concurrency control / locking / nested</a:t>
                      </a:r>
                      <a:r>
                        <a:rPr lang="en-US" sz="1600" b="0" i="0" kern="1200" baseline="0" dirty="0" smtClean="0">
                          <a:solidFill>
                            <a:schemeClr val="dk1"/>
                          </a:solidFill>
                          <a:effectLst/>
                          <a:latin typeface="Gill Sans Light"/>
                          <a:ea typeface="+mn-ea"/>
                          <a:cs typeface="Gill Sans Light"/>
                        </a:rPr>
                        <a:t> </a:t>
                      </a:r>
                      <a:r>
                        <a:rPr lang="en-US" sz="1600" b="0" i="0" kern="1200" dirty="0" smtClean="0">
                          <a:solidFill>
                            <a:schemeClr val="dk1"/>
                          </a:solidFill>
                          <a:effectLst/>
                          <a:latin typeface="Gill Sans Light"/>
                          <a:ea typeface="+mn-ea"/>
                          <a:cs typeface="Gill Sans Light"/>
                        </a:rPr>
                        <a:t>transactions / control transactions / concurrency transactions</a:t>
                      </a:r>
                      <a:endParaRPr lang="en-US" sz="1600" b="0" i="0" dirty="0" smtClean="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96</a:t>
            </a:fld>
            <a:endParaRPr lang="en-US"/>
          </a:p>
        </p:txBody>
      </p:sp>
    </p:spTree>
    <p:extLst>
      <p:ext uri="{BB962C8B-B14F-4D97-AF65-F5344CB8AC3E}">
        <p14:creationId xmlns:p14="http://schemas.microsoft.com/office/powerpoint/2010/main" val="312710288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800"/>
            <a:ext cx="8229600" cy="781446"/>
          </a:xfrm>
        </p:spPr>
        <p:txBody>
          <a:bodyPr/>
          <a:lstStyle/>
          <a:p>
            <a:r>
              <a:rPr lang="en-US" dirty="0" smtClean="0"/>
              <a:t>The roles of SIGIR</a:t>
            </a:r>
            <a:endParaRPr lang="en-US" dirty="0"/>
          </a:p>
        </p:txBody>
      </p:sp>
      <p:pic>
        <p:nvPicPr>
          <p:cNvPr id="4" name="Picture 3" descr="sigir_hi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 y="1783727"/>
            <a:ext cx="8983579" cy="3471849"/>
          </a:xfrm>
          <a:prstGeom prst="rect">
            <a:avLst/>
          </a:prstGeom>
        </p:spPr>
      </p:pic>
      <p:sp>
        <p:nvSpPr>
          <p:cNvPr id="3" name="Slide Number Placeholder 2"/>
          <p:cNvSpPr>
            <a:spLocks noGrp="1"/>
          </p:cNvSpPr>
          <p:nvPr>
            <p:ph type="sldNum" sz="quarter" idx="12"/>
          </p:nvPr>
        </p:nvSpPr>
        <p:spPr/>
        <p:txBody>
          <a:bodyPr/>
          <a:lstStyle/>
          <a:p>
            <a:fld id="{A61D9B67-6600-B34F-9345-242C6B7CD63C}" type="slidenum">
              <a:rPr lang="en-US" smtClean="0"/>
              <a:t>97</a:t>
            </a:fld>
            <a:endParaRPr lang="en-US"/>
          </a:p>
        </p:txBody>
      </p:sp>
    </p:spTree>
    <p:extLst>
      <p:ext uri="{BB962C8B-B14F-4D97-AF65-F5344CB8AC3E}">
        <p14:creationId xmlns:p14="http://schemas.microsoft.com/office/powerpoint/2010/main" val="96678266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2583"/>
            <a:ext cx="8229600" cy="765166"/>
          </a:xfrm>
        </p:spPr>
        <p:txBody>
          <a:bodyPr/>
          <a:lstStyle/>
          <a:p>
            <a:r>
              <a:rPr lang="en-US" dirty="0"/>
              <a:t>The roles of 3 venues in IR</a:t>
            </a:r>
          </a:p>
        </p:txBody>
      </p:sp>
      <p:sp>
        <p:nvSpPr>
          <p:cNvPr id="4" name="Content Placeholder 2"/>
          <p:cNvSpPr>
            <a:spLocks noGrp="1"/>
          </p:cNvSpPr>
          <p:nvPr>
            <p:ph idx="1"/>
          </p:nvPr>
        </p:nvSpPr>
        <p:spPr>
          <a:xfrm>
            <a:off x="457200" y="5716713"/>
            <a:ext cx="8229600" cy="818900"/>
          </a:xfrm>
        </p:spPr>
        <p:txBody>
          <a:bodyPr>
            <a:normAutofit lnSpcReduction="10000"/>
          </a:bodyPr>
          <a:lstStyle/>
          <a:p>
            <a:pPr marL="0" indent="0">
              <a:buNone/>
            </a:pPr>
            <a:r>
              <a:rPr lang="en-US" dirty="0" smtClean="0"/>
              <a:t>The flavor of each venue regarding which Information Retrieval problems are of interest to each one.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87851735"/>
              </p:ext>
            </p:extLst>
          </p:nvPr>
        </p:nvGraphicFramePr>
        <p:xfrm>
          <a:off x="1198527" y="1690041"/>
          <a:ext cx="6804525" cy="3175000"/>
        </p:xfrm>
        <a:graphic>
          <a:graphicData uri="http://schemas.openxmlformats.org/drawingml/2006/table">
            <a:tbl>
              <a:tblPr firstRow="1" bandRow="1">
                <a:tableStyleId>{5C22544A-7EE6-4342-B048-85BDC9FD1C3A}</a:tableStyleId>
              </a:tblPr>
              <a:tblGrid>
                <a:gridCol w="2268175"/>
                <a:gridCol w="2268175"/>
                <a:gridCol w="2268175"/>
              </a:tblGrid>
              <a:tr h="370840">
                <a:tc>
                  <a:txBody>
                    <a:bodyPr/>
                    <a:lstStyle/>
                    <a:p>
                      <a:r>
                        <a:rPr lang="en-US" b="0" i="0" dirty="0" smtClean="0">
                          <a:latin typeface="Gill Sans Light"/>
                          <a:cs typeface="Gill Sans Light"/>
                        </a:rPr>
                        <a:t>SIGIR</a:t>
                      </a:r>
                      <a:endParaRPr lang="en-US" b="0" i="0" dirty="0">
                        <a:latin typeface="Gill Sans Light"/>
                        <a:cs typeface="Gill Sans Light"/>
                      </a:endParaRPr>
                    </a:p>
                  </a:txBody>
                  <a:tcPr/>
                </a:tc>
                <a:tc>
                  <a:txBody>
                    <a:bodyPr/>
                    <a:lstStyle/>
                    <a:p>
                      <a:r>
                        <a:rPr lang="en-US" b="0" i="0" dirty="0" smtClean="0">
                          <a:latin typeface="Gill Sans Light"/>
                          <a:cs typeface="Gill Sans Light"/>
                        </a:rPr>
                        <a:t>WWW</a:t>
                      </a:r>
                      <a:endParaRPr lang="en-US" b="0" i="0" dirty="0">
                        <a:latin typeface="Gill Sans Light"/>
                        <a:cs typeface="Gill Sans Light"/>
                      </a:endParaRPr>
                    </a:p>
                  </a:txBody>
                  <a:tcPr/>
                </a:tc>
                <a:tc>
                  <a:txBody>
                    <a:bodyPr/>
                    <a:lstStyle/>
                    <a:p>
                      <a:r>
                        <a:rPr lang="en-US" b="0" i="0" dirty="0" smtClean="0">
                          <a:latin typeface="Gill Sans Light"/>
                          <a:cs typeface="Gill Sans Light"/>
                        </a:rPr>
                        <a:t>ECML</a:t>
                      </a:r>
                      <a:endParaRPr lang="en-US" b="0" i="0" dirty="0">
                        <a:latin typeface="Gill Sans Light"/>
                        <a:cs typeface="Gill Sans Light"/>
                      </a:endParaRPr>
                    </a:p>
                  </a:txBody>
                  <a:tcPr/>
                </a:tc>
              </a:tr>
              <a:tr h="370840">
                <a:tc>
                  <a:txBody>
                    <a:bodyPr/>
                    <a:lstStyle/>
                    <a:p>
                      <a:r>
                        <a:rPr lang="en-US" sz="1600" b="0" i="0" dirty="0" smtClean="0">
                          <a:latin typeface="Gill Sans Light"/>
                          <a:cs typeface="Gill Sans Light"/>
                        </a:rPr>
                        <a:t>information retrieval</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search</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word sense disambiguation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question answering</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semantic web</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world wide web</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web search</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search engine</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information extraction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natural language</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question answering</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semantic role labeling</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document retrieval</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pages</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knowledge</a:t>
                      </a:r>
                      <a:r>
                        <a:rPr lang="en-US" sz="1600" b="0" i="0" baseline="0" dirty="0" smtClean="0">
                          <a:latin typeface="Gill Sans Light"/>
                          <a:cs typeface="Gill Sans Light"/>
                        </a:rPr>
                        <a:t> discovery</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relevance</a:t>
                      </a:r>
                      <a:r>
                        <a:rPr lang="en-US" sz="1600" b="0" i="0" baseline="0" dirty="0" smtClean="0">
                          <a:latin typeface="Gill Sans Light"/>
                          <a:cs typeface="Gill Sans Light"/>
                        </a:rPr>
                        <a:t> feedback</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world wide</a:t>
                      </a:r>
                      <a:r>
                        <a:rPr lang="en-US" sz="1600" b="0" i="0" baseline="0" dirty="0" smtClean="0">
                          <a:latin typeface="Gill Sans Light"/>
                          <a:cs typeface="Gill Sans Light"/>
                        </a:rPr>
                        <a:t> web</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query expansion</a:t>
                      </a:r>
                      <a:endParaRPr lang="en-US" sz="1600" b="0" i="0" dirty="0">
                        <a:latin typeface="Gill Sans Light"/>
                        <a:cs typeface="Gill Sans Light"/>
                      </a:endParaRPr>
                    </a:p>
                  </a:txBody>
                  <a:tcPr/>
                </a:tc>
              </a:tr>
              <a:tr h="370840">
                <a:tc>
                  <a:txBody>
                    <a:bodyPr/>
                    <a:lstStyle/>
                    <a:p>
                      <a:r>
                        <a:rPr lang="en-US" sz="1600" b="0" i="0" dirty="0" smtClean="0">
                          <a:latin typeface="Gill Sans Light"/>
                          <a:cs typeface="Gill Sans Light"/>
                        </a:rPr>
                        <a:t>query expansion</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web services</a:t>
                      </a:r>
                      <a:endParaRPr lang="en-US" sz="1600" b="0" i="0" dirty="0">
                        <a:latin typeface="Gill Sans Light"/>
                        <a:cs typeface="Gill Sans Light"/>
                      </a:endParaRPr>
                    </a:p>
                  </a:txBody>
                  <a:tcPr/>
                </a:tc>
                <a:tc>
                  <a:txBody>
                    <a:bodyPr/>
                    <a:lstStyle/>
                    <a:p>
                      <a:r>
                        <a:rPr lang="en-US" sz="1600" b="0" i="0" dirty="0" smtClean="0">
                          <a:latin typeface="Gill Sans Light"/>
                          <a:cs typeface="Gill Sans Light"/>
                        </a:rPr>
                        <a:t>machine translation</a:t>
                      </a:r>
                      <a:endParaRPr lang="en-US" sz="1600" b="0" i="0" dirty="0">
                        <a:latin typeface="Gill Sans Light"/>
                        <a:cs typeface="Gill Sans Light"/>
                      </a:endParaRPr>
                    </a:p>
                  </a:txBody>
                  <a:tcPr/>
                </a:tc>
              </a:tr>
            </a:tbl>
          </a:graphicData>
        </a:graphic>
      </p:graphicFrame>
      <p:sp>
        <p:nvSpPr>
          <p:cNvPr id="3" name="Slide Number Placeholder 2"/>
          <p:cNvSpPr>
            <a:spLocks noGrp="1"/>
          </p:cNvSpPr>
          <p:nvPr>
            <p:ph type="sldNum" sz="quarter" idx="12"/>
          </p:nvPr>
        </p:nvSpPr>
        <p:spPr/>
        <p:txBody>
          <a:bodyPr/>
          <a:lstStyle/>
          <a:p>
            <a:fld id="{A61D9B67-6600-B34F-9345-242C6B7CD63C}" type="slidenum">
              <a:rPr lang="en-US" smtClean="0"/>
              <a:t>98</a:t>
            </a:fld>
            <a:endParaRPr lang="en-US"/>
          </a:p>
        </p:txBody>
      </p:sp>
    </p:spTree>
    <p:extLst>
      <p:ext uri="{BB962C8B-B14F-4D97-AF65-F5344CB8AC3E}">
        <p14:creationId xmlns:p14="http://schemas.microsoft.com/office/powerpoint/2010/main" val="194030139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Tree>
    <p:extLst>
      <p:ext uri="{BB962C8B-B14F-4D97-AF65-F5344CB8AC3E}">
        <p14:creationId xmlns:p14="http://schemas.microsoft.com/office/powerpoint/2010/main" val="256029874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7650</TotalTime>
  <Words>11708</Words>
  <Application>Microsoft Macintosh PowerPoint</Application>
  <PresentationFormat>On-screen Show (4:3)</PresentationFormat>
  <Paragraphs>1857</Paragraphs>
  <Slides>126</Slides>
  <Notes>52</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Executive</vt:lpstr>
      <vt:lpstr>Discovering latent topical phrases in document collections and networks with text components:  Leveraging text mining and information network analysis for human oriented applications</vt:lpstr>
      <vt:lpstr>PowerPoint Presentation</vt:lpstr>
      <vt:lpstr>The topic of topic representation</vt:lpstr>
      <vt:lpstr>Constructing Topical  Phrases</vt:lpstr>
      <vt:lpstr>PowerPoint Presentation</vt:lpstr>
      <vt:lpstr>PowerPoint Presentation</vt:lpstr>
      <vt:lpstr>Constructing Topical Phrases</vt:lpstr>
      <vt:lpstr>How to represent a topic?</vt:lpstr>
      <vt:lpstr>How to represent a topic?</vt:lpstr>
      <vt:lpstr>Topical Keyphrase  Extraction &amp; Ranking</vt:lpstr>
      <vt:lpstr>KERT Framework</vt:lpstr>
      <vt:lpstr>Extracting Topical Keyphrases</vt:lpstr>
      <vt:lpstr>PowerPoint Presentation</vt:lpstr>
      <vt:lpstr>Comparability Property</vt:lpstr>
      <vt:lpstr>Phrase Ranking: Four Criteria</vt:lpstr>
      <vt:lpstr>Coverage</vt:lpstr>
      <vt:lpstr>Purity</vt:lpstr>
      <vt:lpstr>Phraseness</vt:lpstr>
      <vt:lpstr>Completeness</vt:lpstr>
      <vt:lpstr>Unified Ranking Function</vt:lpstr>
      <vt:lpstr>Unified Ranking Function</vt:lpstr>
      <vt:lpstr>Unified Ranking Function</vt:lpstr>
      <vt:lpstr>Machine Learning: Top Phrases</vt:lpstr>
      <vt:lpstr>Experiment: User Study</vt:lpstr>
      <vt:lpstr>User Study Results</vt:lpstr>
      <vt:lpstr>Scalability of KERT</vt:lpstr>
      <vt:lpstr>PowerPoint Presentation</vt:lpstr>
      <vt:lpstr>New Domain  New Dataset  New Evaluation</vt:lpstr>
      <vt:lpstr>Goodreads</vt:lpstr>
      <vt:lpstr>Genre Labels</vt:lpstr>
      <vt:lpstr>Adapting Kert for Goodreads data</vt:lpstr>
      <vt:lpstr>Evaluating topical phrases for book genres</vt:lpstr>
      <vt:lpstr>Goodreads dataset</vt:lpstr>
      <vt:lpstr>Three Experiments</vt:lpstr>
      <vt:lpstr>Scalability</vt:lpstr>
      <vt:lpstr>Example Experiment: Humor, Thriller, Philosophy</vt:lpstr>
      <vt:lpstr>Study 1: Genre Characterization</vt:lpstr>
      <vt:lpstr>Measuring algorithm overall accuracy</vt:lpstr>
      <vt:lpstr>Genre Characterization: Overall Accuracy</vt:lpstr>
      <vt:lpstr>Genre Characterization: Pairwise Accuracy</vt:lpstr>
      <vt:lpstr>Study 2: Book Characterization</vt:lpstr>
      <vt:lpstr>Book Characterization: Overall Accuracy</vt:lpstr>
      <vt:lpstr>Book Characterization: Pairwise Accuracy</vt:lpstr>
      <vt:lpstr>PowerPoint Presentation</vt:lpstr>
      <vt:lpstr>Constructing  A Topical Hierarchy</vt:lpstr>
      <vt:lpstr>PowerPoint Presentation</vt:lpstr>
      <vt:lpstr>Topical Hierarchy from DBLP</vt:lpstr>
      <vt:lpstr>CATHY: Constructing A Topical HierarchY</vt:lpstr>
      <vt:lpstr>CATHY Framework</vt:lpstr>
      <vt:lpstr>Recursive topic discovery</vt:lpstr>
      <vt:lpstr>A generative model</vt:lpstr>
      <vt:lpstr>Generative assumption</vt:lpstr>
      <vt:lpstr>Expectation-Maximization</vt:lpstr>
      <vt:lpstr>Topical Phrase Generation</vt:lpstr>
      <vt:lpstr>Methods for Comparison</vt:lpstr>
      <vt:lpstr>DBLP (Information Retrieval)</vt:lpstr>
      <vt:lpstr>DBLP (Information Retrieval)</vt:lpstr>
      <vt:lpstr>DBLP (Information Retrieval)</vt:lpstr>
      <vt:lpstr>Phrase &amp; Topic Intrusion Study</vt:lpstr>
      <vt:lpstr>Phrase &amp; Topic Intrusion Results</vt:lpstr>
      <vt:lpstr>Topical Hierarchy from DBLP</vt:lpstr>
      <vt:lpstr>CATHYHIN Framework</vt:lpstr>
      <vt:lpstr>Experiments </vt:lpstr>
      <vt:lpstr>Phrase &amp; Topic Intrusion, like CATHY</vt:lpstr>
      <vt:lpstr>Efficacy of subtopic discovery</vt:lpstr>
      <vt:lpstr>PowerPoint Presentation</vt:lpstr>
      <vt:lpstr>Constructing Topical  Phrases</vt:lpstr>
      <vt:lpstr>PowerPoint Presentation</vt:lpstr>
      <vt:lpstr>PowerPoint Presentation</vt:lpstr>
      <vt:lpstr>IBM Research Text Analytics Team</vt:lpstr>
      <vt:lpstr>Thank you!</vt:lpstr>
      <vt:lpstr>Appendix</vt:lpstr>
      <vt:lpstr>CATHY for Entity Role Discovery</vt:lpstr>
      <vt:lpstr>Hierarchical Topical Communities</vt:lpstr>
      <vt:lpstr>Two Types of (Topical) Role Discovery</vt:lpstr>
      <vt:lpstr>Mining Topical Phrases</vt:lpstr>
      <vt:lpstr>Phrase topical frequency</vt:lpstr>
      <vt:lpstr>Topical phrase ranking</vt:lpstr>
      <vt:lpstr>Topical phrase ranking function</vt:lpstr>
      <vt:lpstr>Experiments</vt:lpstr>
      <vt:lpstr>CATHYHIN</vt:lpstr>
      <vt:lpstr>Application: Extending to the heterogeneous aspects of the network </vt:lpstr>
      <vt:lpstr>PowerPoint Presentation</vt:lpstr>
      <vt:lpstr>Entity role discovery</vt:lpstr>
      <vt:lpstr>Ranking Entities in a Topical Community</vt:lpstr>
      <vt:lpstr>Ranking Entities in a Topical Community</vt:lpstr>
      <vt:lpstr>Prolific: ranking on coverage</vt:lpstr>
      <vt:lpstr>Dedicated : ranking on coverage &amp; purity</vt:lpstr>
      <vt:lpstr>Prolific Authors (ERankCov)  in Data Mining communities</vt:lpstr>
      <vt:lpstr>Prolific Authors (ERankCov)  in Data Mining communities</vt:lpstr>
      <vt:lpstr>Dedicated Authors (ERankCov+Pur)  in Data Mining communities</vt:lpstr>
      <vt:lpstr>Entity’s Role in a Topical Community</vt:lpstr>
      <vt:lpstr>Entity’s Role in a Topical Community</vt:lpstr>
      <vt:lpstr> Two Entity Roles in Data Mining</vt:lpstr>
      <vt:lpstr>Top authors in a database subcommunity</vt:lpstr>
      <vt:lpstr>Top authors in a database subcommunity</vt:lpstr>
      <vt:lpstr>The roles of SIGIR</vt:lpstr>
      <vt:lpstr>The roles of 3 venues in IR</vt:lpstr>
      <vt:lpstr>Proposed Work</vt:lpstr>
      <vt:lpstr>PowerPoint Presentation</vt:lpstr>
      <vt:lpstr>PowerPoint Presentation</vt:lpstr>
      <vt:lpstr>Document Collections: longer texts, broader variety</vt:lpstr>
      <vt:lpstr>Entity Role Mining</vt:lpstr>
      <vt:lpstr>three major problems with topic representation</vt:lpstr>
      <vt:lpstr>animated flow thing</vt:lpstr>
      <vt:lpstr>CATHY output is… involved</vt:lpstr>
      <vt:lpstr>AMETHYST</vt:lpstr>
      <vt:lpstr>User Study – nKQM metric</vt:lpstr>
      <vt:lpstr>Books with multiple labels</vt:lpstr>
      <vt:lpstr>PowerPoint Presentation</vt:lpstr>
      <vt:lpstr>PowerPoint Presentation</vt:lpstr>
      <vt:lpstr>PowerPoint Presentation</vt:lpstr>
      <vt:lpstr>Related work I</vt:lpstr>
      <vt:lpstr>Related work II</vt:lpstr>
      <vt:lpstr>Related work III - CATHYHIN</vt:lpstr>
      <vt:lpstr>some other topic models</vt:lpstr>
      <vt:lpstr>some topic models with entities</vt:lpstr>
      <vt:lpstr>TNG model</vt:lpstr>
      <vt:lpstr>PDLDA model</vt:lpstr>
      <vt:lpstr>CATHY on noisier data:  news article titles</vt:lpstr>
      <vt:lpstr>PowerPoint Presentation</vt:lpstr>
      <vt:lpstr>CATHYHIN: Generative assumption</vt:lpstr>
      <vt:lpstr>CATHYHIN: Generative assumption</vt:lpstr>
      <vt:lpstr>PowerPoint Presentation</vt:lpstr>
      <vt:lpstr>PowerPoint Presentation</vt:lpstr>
      <vt:lpstr>Collapsed generative process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Marina Danilevsky</dc:creator>
  <cp:lastModifiedBy>Marina Danilevsky</cp:lastModifiedBy>
  <cp:revision>394</cp:revision>
  <cp:lastPrinted>2013-12-13T16:19:13Z</cp:lastPrinted>
  <dcterms:created xsi:type="dcterms:W3CDTF">2013-10-30T05:06:35Z</dcterms:created>
  <dcterms:modified xsi:type="dcterms:W3CDTF">2014-04-08T16:54:34Z</dcterms:modified>
</cp:coreProperties>
</file>